
<file path=[Content_Types].xml><?xml version="1.0" encoding="utf-8"?>
<Types xmlns="http://schemas.openxmlformats.org/package/2006/content-types">
  <Default Extension="fntdata" ContentType="application/x-fontdata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7"/>
  </p:notesMasterIdLst>
  <p:sldIdLst>
    <p:sldId id="263" r:id="rId2"/>
    <p:sldId id="259" r:id="rId3"/>
    <p:sldId id="258" r:id="rId4"/>
    <p:sldId id="260" r:id="rId5"/>
    <p:sldId id="262" r:id="rId6"/>
    <p:sldId id="265" r:id="rId7"/>
    <p:sldId id="266" r:id="rId8"/>
    <p:sldId id="267" r:id="rId9"/>
    <p:sldId id="268" r:id="rId10"/>
    <p:sldId id="269" r:id="rId11"/>
    <p:sldId id="271" r:id="rId12"/>
    <p:sldId id="272" r:id="rId13"/>
    <p:sldId id="273" r:id="rId14"/>
    <p:sldId id="276" r:id="rId15"/>
    <p:sldId id="277" r:id="rId16"/>
    <p:sldId id="279" r:id="rId17"/>
    <p:sldId id="280" r:id="rId18"/>
    <p:sldId id="281" r:id="rId19"/>
    <p:sldId id="282" r:id="rId20"/>
    <p:sldId id="283" r:id="rId21"/>
    <p:sldId id="284" r:id="rId22"/>
    <p:sldId id="285" r:id="rId23"/>
    <p:sldId id="286" r:id="rId24"/>
    <p:sldId id="287" r:id="rId25"/>
    <p:sldId id="288" r:id="rId26"/>
    <p:sldId id="289" r:id="rId27"/>
    <p:sldId id="290" r:id="rId28"/>
    <p:sldId id="292" r:id="rId29"/>
    <p:sldId id="293" r:id="rId30"/>
    <p:sldId id="294" r:id="rId31"/>
    <p:sldId id="296" r:id="rId32"/>
    <p:sldId id="297" r:id="rId33"/>
    <p:sldId id="298" r:id="rId34"/>
    <p:sldId id="299" r:id="rId35"/>
    <p:sldId id="300" r:id="rId36"/>
  </p:sldIdLst>
  <p:sldSz cx="9144000" cy="5143500" type="screen16x9"/>
  <p:notesSz cx="6858000" cy="9144000"/>
  <p:embeddedFontLst>
    <p:embeddedFont>
      <p:font typeface="Andale Mono" panose="020B0509000000000004" pitchFamily="49" charset="0"/>
      <p:regular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854"/>
    <p:restoredTop sz="94853"/>
  </p:normalViewPr>
  <p:slideViewPr>
    <p:cSldViewPr snapToGrid="0">
      <p:cViewPr varScale="1">
        <p:scale>
          <a:sx n="181" d="100"/>
          <a:sy n="181" d="100"/>
        </p:scale>
        <p:origin x="1552" y="1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51" d="100"/>
        <a:sy n="151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15b3d56e35b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15b3d56e35b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57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1/28/23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836393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1/28/23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68331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57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1/28/23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4489122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655819" y="1225345"/>
            <a:ext cx="5832361" cy="54938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57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31854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1/28/23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384953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dark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60" r:id="rId12"/>
    <p:sldLayoutId id="2147483661" r:id="rId13"/>
    <p:sldLayoutId id="2147483662" r:id="rId14"/>
    <p:sldLayoutId id="2147483663" r:id="rId15"/>
  </p:sldLayoutIdLst>
  <p:transition spd="med">
    <p:fade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2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3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Relationship Id="rId6" Type="http://schemas.openxmlformats.org/officeDocument/2006/relationships/hyperlink" Target="mailto:daniel@mrdbourke.com" TargetMode="External"/><Relationship Id="rId5" Type="http://schemas.openxmlformats.org/officeDocument/2006/relationships/image" Target="../media/image23.jp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2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3.png"/><Relationship Id="rId5" Type="http://schemas.openxmlformats.org/officeDocument/2006/relationships/image" Target="../media/image15.png"/><Relationship Id="rId4" Type="http://schemas.openxmlformats.org/officeDocument/2006/relationships/image" Target="../media/image1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5.png"/><Relationship Id="rId4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6.png"/><Relationship Id="rId11" Type="http://schemas.openxmlformats.org/officeDocument/2006/relationships/image" Target="../media/image51.png"/><Relationship Id="rId5" Type="http://schemas.openxmlformats.org/officeDocument/2006/relationships/image" Target="../media/image45.png"/><Relationship Id="rId10" Type="http://schemas.openxmlformats.org/officeDocument/2006/relationships/image" Target="../media/image50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ithub.com/mrdbourke/pytorch-deep-learning" TargetMode="External"/><Relationship Id="rId7" Type="http://schemas.openxmlformats.org/officeDocument/2006/relationships/image" Target="../media/image59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58.png"/><Relationship Id="rId5" Type="http://schemas.openxmlformats.org/officeDocument/2006/relationships/hyperlink" Target="http://www.github.com/mrdbourke/pytorch-deep-learning/" TargetMode="External"/><Relationship Id="rId4" Type="http://schemas.openxmlformats.org/officeDocument/2006/relationships/image" Target="../media/image57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matrixmultiplication.xyz/" TargetMode="External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jpg"/><Relationship Id="rId3" Type="http://schemas.openxmlformats.org/officeDocument/2006/relationships/image" Target="../media/image10.png"/><Relationship Id="rId7" Type="http://schemas.openxmlformats.org/officeDocument/2006/relationships/image" Target="../media/image6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0.jpg"/><Relationship Id="rId11" Type="http://schemas.openxmlformats.org/officeDocument/2006/relationships/image" Target="../media/image65.jpg"/><Relationship Id="rId5" Type="http://schemas.openxmlformats.org/officeDocument/2006/relationships/image" Target="../media/image15.png"/><Relationship Id="rId10" Type="http://schemas.openxmlformats.org/officeDocument/2006/relationships/image" Target="../media/image64.jpg"/><Relationship Id="rId4" Type="http://schemas.openxmlformats.org/officeDocument/2006/relationships/image" Target="../media/image11.png"/><Relationship Id="rId9" Type="http://schemas.openxmlformats.org/officeDocument/2006/relationships/image" Target="../media/image63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31.png"/><Relationship Id="rId7" Type="http://schemas.openxmlformats.org/officeDocument/2006/relationships/image" Target="../media/image26.pn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6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2.jp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F09E56B-9ECE-3444-4BA8-1EB49C66BE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6532" y="1"/>
            <a:ext cx="9190532" cy="51435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DED11B04-6F19-C6D9-6601-C7FD6F2061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2564893"/>
          </a:xfrm>
          <a:gradFill flip="none" rotWithShape="1">
            <a:gsLst>
              <a:gs pos="0">
                <a:schemeClr val="accent1">
                  <a:lumMod val="82000"/>
                  <a:lumOff val="18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wrap="square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th-TH" sz="3000" b="1" dirty="0">
                <a:solidFill>
                  <a:schemeClr val="bg2"/>
                </a:solidFill>
                <a:effectLst/>
              </a:rPr>
              <a:t>โครงการพัฒนาทักษะการเรียนรู้ของเครื่อง (</a:t>
            </a:r>
            <a:r>
              <a:rPr lang="en-US" sz="3000" b="1" dirty="0">
                <a:solidFill>
                  <a:schemeClr val="bg2"/>
                </a:solidFill>
                <a:effectLst/>
              </a:rPr>
              <a:t>Machine Learning) </a:t>
            </a:r>
            <a:br>
              <a:rPr lang="en-US" sz="3000" b="1" dirty="0">
                <a:solidFill>
                  <a:schemeClr val="bg2"/>
                </a:solidFill>
                <a:effectLst/>
              </a:rPr>
            </a:br>
            <a:r>
              <a:rPr lang="th-TH" sz="3000" b="1" dirty="0">
                <a:solidFill>
                  <a:schemeClr val="bg2"/>
                </a:solidFill>
                <a:effectLst/>
              </a:rPr>
              <a:t>ของบัณฑิต เพื่อตอบสนองการพัฒนาประเทศไทย 4.0 </a:t>
            </a:r>
            <a:br>
              <a:rPr lang="th-TH" sz="3000" dirty="0">
                <a:solidFill>
                  <a:schemeClr val="bg2"/>
                </a:solidFill>
                <a:effectLst/>
              </a:rPr>
            </a:br>
            <a:br>
              <a:rPr lang="th-TH" sz="3000" dirty="0">
                <a:solidFill>
                  <a:schemeClr val="bg2"/>
                </a:solidFill>
                <a:effectLst/>
              </a:rPr>
            </a:br>
            <a:r>
              <a:rPr lang="en-US" sz="3000" b="1" dirty="0">
                <a:solidFill>
                  <a:schemeClr val="bg2"/>
                </a:solidFill>
                <a:effectLst/>
              </a:rPr>
              <a:t>10 </a:t>
            </a:r>
            <a:r>
              <a:rPr lang="th-TH" sz="3000" b="1" dirty="0">
                <a:solidFill>
                  <a:schemeClr val="bg2"/>
                </a:solidFill>
                <a:effectLst/>
              </a:rPr>
              <a:t>และ 17 กุม</a:t>
            </a:r>
            <a:r>
              <a:rPr lang="th-TH" sz="3000" b="1" dirty="0">
                <a:solidFill>
                  <a:schemeClr val="bg2"/>
                </a:solidFill>
              </a:rPr>
              <a:t>ภาพันธ์ 2566</a:t>
            </a:r>
            <a:br>
              <a:rPr lang="en-US" sz="3000" dirty="0">
                <a:solidFill>
                  <a:schemeClr val="bg2"/>
                </a:solidFill>
                <a:effectLst/>
              </a:rPr>
            </a:br>
            <a:endParaRPr lang="en-US" sz="3000" dirty="0">
              <a:solidFill>
                <a:schemeClr val="bg2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333905" y="1165875"/>
            <a:ext cx="4711458" cy="2648282"/>
            <a:chOff x="9528535" y="2563487"/>
            <a:chExt cx="10359390" cy="5822950"/>
          </a:xfrm>
        </p:grpSpPr>
        <p:sp>
          <p:nvSpPr>
            <p:cNvPr id="3" name="object 3"/>
            <p:cNvSpPr/>
            <p:nvPr/>
          </p:nvSpPr>
          <p:spPr>
            <a:xfrm>
              <a:off x="9528535" y="2563487"/>
              <a:ext cx="10359390" cy="2252980"/>
            </a:xfrm>
            <a:custGeom>
              <a:avLst/>
              <a:gdLst/>
              <a:ahLst/>
              <a:cxnLst/>
              <a:rect l="l" t="t" r="r" b="b"/>
              <a:pathLst>
                <a:path w="10359390" h="2252979">
                  <a:moveTo>
                    <a:pt x="9307194" y="0"/>
                  </a:moveTo>
                  <a:lnTo>
                    <a:pt x="1051802" y="0"/>
                  </a:lnTo>
                  <a:lnTo>
                    <a:pt x="907475" y="238"/>
                  </a:lnTo>
                  <a:lnTo>
                    <a:pt x="782010" y="1909"/>
                  </a:lnTo>
                  <a:lnTo>
                    <a:pt x="725816" y="3728"/>
                  </a:lnTo>
                  <a:lnTo>
                    <a:pt x="673694" y="6443"/>
                  </a:lnTo>
                  <a:lnTo>
                    <a:pt x="625430" y="10231"/>
                  </a:lnTo>
                  <a:lnTo>
                    <a:pt x="580810" y="15272"/>
                  </a:lnTo>
                  <a:lnTo>
                    <a:pt x="539620" y="21745"/>
                  </a:lnTo>
                  <a:lnTo>
                    <a:pt x="501645" y="29829"/>
                  </a:lnTo>
                  <a:lnTo>
                    <a:pt x="434483" y="51545"/>
                  </a:lnTo>
                  <a:lnTo>
                    <a:pt x="386907" y="71054"/>
                  </a:lnTo>
                  <a:lnTo>
                    <a:pt x="341374" y="94133"/>
                  </a:lnTo>
                  <a:lnTo>
                    <a:pt x="298054" y="120613"/>
                  </a:lnTo>
                  <a:lnTo>
                    <a:pt x="257116" y="150324"/>
                  </a:lnTo>
                  <a:lnTo>
                    <a:pt x="218730" y="183097"/>
                  </a:lnTo>
                  <a:lnTo>
                    <a:pt x="183066" y="218760"/>
                  </a:lnTo>
                  <a:lnTo>
                    <a:pt x="150294" y="257146"/>
                  </a:lnTo>
                  <a:lnTo>
                    <a:pt x="120583" y="298084"/>
                  </a:lnTo>
                  <a:lnTo>
                    <a:pt x="94103" y="341404"/>
                  </a:lnTo>
                  <a:lnTo>
                    <a:pt x="71023" y="386937"/>
                  </a:lnTo>
                  <a:lnTo>
                    <a:pt x="51514" y="434513"/>
                  </a:lnTo>
                  <a:lnTo>
                    <a:pt x="29798" y="501675"/>
                  </a:lnTo>
                  <a:lnTo>
                    <a:pt x="21715" y="539650"/>
                  </a:lnTo>
                  <a:lnTo>
                    <a:pt x="15242" y="580841"/>
                  </a:lnTo>
                  <a:lnTo>
                    <a:pt x="10201" y="625461"/>
                  </a:lnTo>
                  <a:lnTo>
                    <a:pt x="6413" y="673724"/>
                  </a:lnTo>
                  <a:lnTo>
                    <a:pt x="3698" y="725846"/>
                  </a:lnTo>
                  <a:lnTo>
                    <a:pt x="1879" y="782041"/>
                  </a:lnTo>
                  <a:lnTo>
                    <a:pt x="775" y="842522"/>
                  </a:lnTo>
                  <a:lnTo>
                    <a:pt x="208" y="907505"/>
                  </a:lnTo>
                  <a:lnTo>
                    <a:pt x="0" y="977203"/>
                  </a:lnTo>
                  <a:lnTo>
                    <a:pt x="0" y="1275555"/>
                  </a:lnTo>
                  <a:lnTo>
                    <a:pt x="208" y="1345253"/>
                  </a:lnTo>
                  <a:lnTo>
                    <a:pt x="775" y="1410235"/>
                  </a:lnTo>
                  <a:lnTo>
                    <a:pt x="1879" y="1470717"/>
                  </a:lnTo>
                  <a:lnTo>
                    <a:pt x="3698" y="1526911"/>
                  </a:lnTo>
                  <a:lnTo>
                    <a:pt x="6413" y="1579033"/>
                  </a:lnTo>
                  <a:lnTo>
                    <a:pt x="10201" y="1627297"/>
                  </a:lnTo>
                  <a:lnTo>
                    <a:pt x="15242" y="1671917"/>
                  </a:lnTo>
                  <a:lnTo>
                    <a:pt x="21715" y="1713107"/>
                  </a:lnTo>
                  <a:lnTo>
                    <a:pt x="29798" y="1751082"/>
                  </a:lnTo>
                  <a:lnTo>
                    <a:pt x="51514" y="1818245"/>
                  </a:lnTo>
                  <a:lnTo>
                    <a:pt x="71023" y="1865821"/>
                  </a:lnTo>
                  <a:lnTo>
                    <a:pt x="94103" y="1911353"/>
                  </a:lnTo>
                  <a:lnTo>
                    <a:pt x="120583" y="1954674"/>
                  </a:lnTo>
                  <a:lnTo>
                    <a:pt x="150294" y="1995611"/>
                  </a:lnTo>
                  <a:lnTo>
                    <a:pt x="183066" y="2033997"/>
                  </a:lnTo>
                  <a:lnTo>
                    <a:pt x="218730" y="2069661"/>
                  </a:lnTo>
                  <a:lnTo>
                    <a:pt x="257116" y="2102433"/>
                  </a:lnTo>
                  <a:lnTo>
                    <a:pt x="298054" y="2132144"/>
                  </a:lnTo>
                  <a:lnTo>
                    <a:pt x="341374" y="2158625"/>
                  </a:lnTo>
                  <a:lnTo>
                    <a:pt x="386907" y="2181704"/>
                  </a:lnTo>
                  <a:lnTo>
                    <a:pt x="434483" y="2201213"/>
                  </a:lnTo>
                  <a:lnTo>
                    <a:pt x="501645" y="2222929"/>
                  </a:lnTo>
                  <a:lnTo>
                    <a:pt x="539620" y="2231013"/>
                  </a:lnTo>
                  <a:lnTo>
                    <a:pt x="580810" y="2237486"/>
                  </a:lnTo>
                  <a:lnTo>
                    <a:pt x="625430" y="2242527"/>
                  </a:lnTo>
                  <a:lnTo>
                    <a:pt x="673694" y="2246315"/>
                  </a:lnTo>
                  <a:lnTo>
                    <a:pt x="725816" y="2249029"/>
                  </a:lnTo>
                  <a:lnTo>
                    <a:pt x="782010" y="2250849"/>
                  </a:lnTo>
                  <a:lnTo>
                    <a:pt x="842492" y="2251953"/>
                  </a:lnTo>
                  <a:lnTo>
                    <a:pt x="977173" y="2252728"/>
                  </a:lnTo>
                  <a:lnTo>
                    <a:pt x="1051802" y="2252758"/>
                  </a:lnTo>
                  <a:lnTo>
                    <a:pt x="9307194" y="2252758"/>
                  </a:lnTo>
                  <a:lnTo>
                    <a:pt x="9516505" y="2251953"/>
                  </a:lnTo>
                  <a:lnTo>
                    <a:pt x="9576987" y="2250849"/>
                  </a:lnTo>
                  <a:lnTo>
                    <a:pt x="9633182" y="2249029"/>
                  </a:lnTo>
                  <a:lnTo>
                    <a:pt x="9685304" y="2246315"/>
                  </a:lnTo>
                  <a:lnTo>
                    <a:pt x="9733568" y="2242527"/>
                  </a:lnTo>
                  <a:lnTo>
                    <a:pt x="9778189" y="2237486"/>
                  </a:lnTo>
                  <a:lnTo>
                    <a:pt x="9819379" y="2231013"/>
                  </a:lnTo>
                  <a:lnTo>
                    <a:pt x="9857354" y="2222929"/>
                  </a:lnTo>
                  <a:lnTo>
                    <a:pt x="9924516" y="2201213"/>
                  </a:lnTo>
                  <a:lnTo>
                    <a:pt x="9972092" y="2181704"/>
                  </a:lnTo>
                  <a:lnTo>
                    <a:pt x="10017625" y="2158625"/>
                  </a:lnTo>
                  <a:lnTo>
                    <a:pt x="10060945" y="2132144"/>
                  </a:lnTo>
                  <a:lnTo>
                    <a:pt x="10101883" y="2102433"/>
                  </a:lnTo>
                  <a:lnTo>
                    <a:pt x="10140269" y="2069661"/>
                  </a:lnTo>
                  <a:lnTo>
                    <a:pt x="10175933" y="2033997"/>
                  </a:lnTo>
                  <a:lnTo>
                    <a:pt x="10208706" y="1995611"/>
                  </a:lnTo>
                  <a:lnTo>
                    <a:pt x="10238418" y="1954674"/>
                  </a:lnTo>
                  <a:lnTo>
                    <a:pt x="10264898" y="1911353"/>
                  </a:lnTo>
                  <a:lnTo>
                    <a:pt x="10287978" y="1865821"/>
                  </a:lnTo>
                  <a:lnTo>
                    <a:pt x="10307488" y="1818245"/>
                  </a:lnTo>
                  <a:lnTo>
                    <a:pt x="10329201" y="1751082"/>
                  </a:lnTo>
                  <a:lnTo>
                    <a:pt x="10337284" y="1713107"/>
                  </a:lnTo>
                  <a:lnTo>
                    <a:pt x="10343756" y="1671917"/>
                  </a:lnTo>
                  <a:lnTo>
                    <a:pt x="10348796" y="1627297"/>
                  </a:lnTo>
                  <a:lnTo>
                    <a:pt x="10352584" y="1579033"/>
                  </a:lnTo>
                  <a:lnTo>
                    <a:pt x="10355298" y="1526911"/>
                  </a:lnTo>
                  <a:lnTo>
                    <a:pt x="10357117" y="1470717"/>
                  </a:lnTo>
                  <a:lnTo>
                    <a:pt x="10358221" y="1410235"/>
                  </a:lnTo>
                  <a:lnTo>
                    <a:pt x="10358787" y="1345253"/>
                  </a:lnTo>
                  <a:lnTo>
                    <a:pt x="10358996" y="1275555"/>
                  </a:lnTo>
                  <a:lnTo>
                    <a:pt x="10358996" y="977203"/>
                  </a:lnTo>
                  <a:lnTo>
                    <a:pt x="10358787" y="907505"/>
                  </a:lnTo>
                  <a:lnTo>
                    <a:pt x="10358221" y="842522"/>
                  </a:lnTo>
                  <a:lnTo>
                    <a:pt x="10357117" y="782041"/>
                  </a:lnTo>
                  <a:lnTo>
                    <a:pt x="10355298" y="725846"/>
                  </a:lnTo>
                  <a:lnTo>
                    <a:pt x="10352584" y="673724"/>
                  </a:lnTo>
                  <a:lnTo>
                    <a:pt x="10348796" y="625461"/>
                  </a:lnTo>
                  <a:lnTo>
                    <a:pt x="10343756" y="580841"/>
                  </a:lnTo>
                  <a:lnTo>
                    <a:pt x="10337284" y="539650"/>
                  </a:lnTo>
                  <a:lnTo>
                    <a:pt x="10329201" y="501675"/>
                  </a:lnTo>
                  <a:lnTo>
                    <a:pt x="10307488" y="434513"/>
                  </a:lnTo>
                  <a:lnTo>
                    <a:pt x="10287978" y="386937"/>
                  </a:lnTo>
                  <a:lnTo>
                    <a:pt x="10264898" y="341404"/>
                  </a:lnTo>
                  <a:lnTo>
                    <a:pt x="10238418" y="298084"/>
                  </a:lnTo>
                  <a:lnTo>
                    <a:pt x="10208706" y="257146"/>
                  </a:lnTo>
                  <a:lnTo>
                    <a:pt x="10175933" y="218760"/>
                  </a:lnTo>
                  <a:lnTo>
                    <a:pt x="10140269" y="183097"/>
                  </a:lnTo>
                  <a:lnTo>
                    <a:pt x="10101883" y="150324"/>
                  </a:lnTo>
                  <a:lnTo>
                    <a:pt x="10060945" y="120613"/>
                  </a:lnTo>
                  <a:lnTo>
                    <a:pt x="10017625" y="94133"/>
                  </a:lnTo>
                  <a:lnTo>
                    <a:pt x="9972092" y="71054"/>
                  </a:lnTo>
                  <a:lnTo>
                    <a:pt x="9924516" y="51545"/>
                  </a:lnTo>
                  <a:lnTo>
                    <a:pt x="9857354" y="29829"/>
                  </a:lnTo>
                  <a:lnTo>
                    <a:pt x="9819379" y="21745"/>
                  </a:lnTo>
                  <a:lnTo>
                    <a:pt x="9778189" y="15272"/>
                  </a:lnTo>
                  <a:lnTo>
                    <a:pt x="9733568" y="10231"/>
                  </a:lnTo>
                  <a:lnTo>
                    <a:pt x="9685304" y="6443"/>
                  </a:lnTo>
                  <a:lnTo>
                    <a:pt x="9633182" y="3728"/>
                  </a:lnTo>
                  <a:lnTo>
                    <a:pt x="9576987" y="1909"/>
                  </a:lnTo>
                  <a:lnTo>
                    <a:pt x="9516505" y="805"/>
                  </a:lnTo>
                  <a:lnTo>
                    <a:pt x="9451522" y="238"/>
                  </a:lnTo>
                  <a:lnTo>
                    <a:pt x="9381823" y="29"/>
                  </a:lnTo>
                  <a:lnTo>
                    <a:pt x="9307194" y="0"/>
                  </a:lnTo>
                  <a:close/>
                </a:path>
              </a:pathLst>
            </a:custGeom>
            <a:solidFill>
              <a:srgbClr val="16E7CF"/>
            </a:solidFill>
          </p:spPr>
          <p:txBody>
            <a:bodyPr wrap="square" lIns="0" tIns="0" rIns="0" bIns="0" rtlCol="0"/>
            <a:lstStyle/>
            <a:p>
              <a:endParaRPr sz="637"/>
            </a:p>
          </p:txBody>
        </p:sp>
        <p:sp>
          <p:nvSpPr>
            <p:cNvPr id="4" name="object 4"/>
            <p:cNvSpPr/>
            <p:nvPr/>
          </p:nvSpPr>
          <p:spPr>
            <a:xfrm>
              <a:off x="15241667" y="4899645"/>
              <a:ext cx="781685" cy="3476625"/>
            </a:xfrm>
            <a:custGeom>
              <a:avLst/>
              <a:gdLst/>
              <a:ahLst/>
              <a:cxnLst/>
              <a:rect l="l" t="t" r="r" b="b"/>
              <a:pathLst>
                <a:path w="781684" h="3476625">
                  <a:moveTo>
                    <a:pt x="0" y="0"/>
                  </a:moveTo>
                  <a:lnTo>
                    <a:pt x="28608" y="71026"/>
                  </a:lnTo>
                  <a:lnTo>
                    <a:pt x="52870" y="131998"/>
                  </a:lnTo>
                  <a:lnTo>
                    <a:pt x="76735" y="192612"/>
                  </a:lnTo>
                  <a:lnTo>
                    <a:pt x="100202" y="252869"/>
                  </a:lnTo>
                  <a:lnTo>
                    <a:pt x="123271" y="312769"/>
                  </a:lnTo>
                  <a:lnTo>
                    <a:pt x="145943" y="372311"/>
                  </a:lnTo>
                  <a:lnTo>
                    <a:pt x="168217" y="431497"/>
                  </a:lnTo>
                  <a:lnTo>
                    <a:pt x="190094" y="490325"/>
                  </a:lnTo>
                  <a:lnTo>
                    <a:pt x="211573" y="548795"/>
                  </a:lnTo>
                  <a:lnTo>
                    <a:pt x="232655" y="606908"/>
                  </a:lnTo>
                  <a:lnTo>
                    <a:pt x="253340" y="664664"/>
                  </a:lnTo>
                  <a:lnTo>
                    <a:pt x="273627" y="722063"/>
                  </a:lnTo>
                  <a:lnTo>
                    <a:pt x="293516" y="779104"/>
                  </a:lnTo>
                  <a:lnTo>
                    <a:pt x="313008" y="835788"/>
                  </a:lnTo>
                  <a:lnTo>
                    <a:pt x="332102" y="892115"/>
                  </a:lnTo>
                  <a:lnTo>
                    <a:pt x="350799" y="948085"/>
                  </a:lnTo>
                  <a:lnTo>
                    <a:pt x="369098" y="1003697"/>
                  </a:lnTo>
                  <a:lnTo>
                    <a:pt x="387000" y="1058952"/>
                  </a:lnTo>
                  <a:lnTo>
                    <a:pt x="404504" y="1113849"/>
                  </a:lnTo>
                  <a:lnTo>
                    <a:pt x="421611" y="1168389"/>
                  </a:lnTo>
                  <a:lnTo>
                    <a:pt x="438320" y="1222572"/>
                  </a:lnTo>
                  <a:lnTo>
                    <a:pt x="454632" y="1276398"/>
                  </a:lnTo>
                  <a:lnTo>
                    <a:pt x="470546" y="1329867"/>
                  </a:lnTo>
                  <a:lnTo>
                    <a:pt x="486063" y="1382978"/>
                  </a:lnTo>
                  <a:lnTo>
                    <a:pt x="501182" y="1435731"/>
                  </a:lnTo>
                  <a:lnTo>
                    <a:pt x="515904" y="1488128"/>
                  </a:lnTo>
                  <a:lnTo>
                    <a:pt x="530228" y="1540167"/>
                  </a:lnTo>
                  <a:lnTo>
                    <a:pt x="544155" y="1591849"/>
                  </a:lnTo>
                  <a:lnTo>
                    <a:pt x="557684" y="1643174"/>
                  </a:lnTo>
                  <a:lnTo>
                    <a:pt x="570816" y="1694141"/>
                  </a:lnTo>
                  <a:lnTo>
                    <a:pt x="583550" y="1744751"/>
                  </a:lnTo>
                  <a:lnTo>
                    <a:pt x="595887" y="1795004"/>
                  </a:lnTo>
                  <a:lnTo>
                    <a:pt x="607826" y="1844899"/>
                  </a:lnTo>
                  <a:lnTo>
                    <a:pt x="619367" y="1894438"/>
                  </a:lnTo>
                  <a:lnTo>
                    <a:pt x="630512" y="1943619"/>
                  </a:lnTo>
                  <a:lnTo>
                    <a:pt x="641258" y="1992442"/>
                  </a:lnTo>
                  <a:lnTo>
                    <a:pt x="651608" y="2040908"/>
                  </a:lnTo>
                  <a:lnTo>
                    <a:pt x="661559" y="2089018"/>
                  </a:lnTo>
                  <a:lnTo>
                    <a:pt x="671113" y="2136769"/>
                  </a:lnTo>
                  <a:lnTo>
                    <a:pt x="680270" y="2184164"/>
                  </a:lnTo>
                  <a:lnTo>
                    <a:pt x="689029" y="2231201"/>
                  </a:lnTo>
                  <a:lnTo>
                    <a:pt x="697391" y="2277881"/>
                  </a:lnTo>
                  <a:lnTo>
                    <a:pt x="705355" y="2324204"/>
                  </a:lnTo>
                  <a:lnTo>
                    <a:pt x="712922" y="2370169"/>
                  </a:lnTo>
                  <a:lnTo>
                    <a:pt x="720091" y="2415777"/>
                  </a:lnTo>
                  <a:lnTo>
                    <a:pt x="726862" y="2461028"/>
                  </a:lnTo>
                  <a:lnTo>
                    <a:pt x="733237" y="2505921"/>
                  </a:lnTo>
                  <a:lnTo>
                    <a:pt x="739213" y="2550458"/>
                  </a:lnTo>
                  <a:lnTo>
                    <a:pt x="744792" y="2594637"/>
                  </a:lnTo>
                  <a:lnTo>
                    <a:pt x="749974" y="2638458"/>
                  </a:lnTo>
                  <a:lnTo>
                    <a:pt x="754758" y="2681923"/>
                  </a:lnTo>
                  <a:lnTo>
                    <a:pt x="759145" y="2725030"/>
                  </a:lnTo>
                  <a:lnTo>
                    <a:pt x="763134" y="2767780"/>
                  </a:lnTo>
                  <a:lnTo>
                    <a:pt x="766726" y="2810172"/>
                  </a:lnTo>
                  <a:lnTo>
                    <a:pt x="769920" y="2852208"/>
                  </a:lnTo>
                  <a:lnTo>
                    <a:pt x="772716" y="2893886"/>
                  </a:lnTo>
                  <a:lnTo>
                    <a:pt x="775115" y="2935206"/>
                  </a:lnTo>
                  <a:lnTo>
                    <a:pt x="777117" y="2976170"/>
                  </a:lnTo>
                  <a:lnTo>
                    <a:pt x="778721" y="3016776"/>
                  </a:lnTo>
                  <a:lnTo>
                    <a:pt x="779928" y="3057025"/>
                  </a:lnTo>
                  <a:lnTo>
                    <a:pt x="780737" y="3096917"/>
                  </a:lnTo>
                  <a:lnTo>
                    <a:pt x="781149" y="3136451"/>
                  </a:lnTo>
                  <a:lnTo>
                    <a:pt x="781163" y="3175628"/>
                  </a:lnTo>
                  <a:lnTo>
                    <a:pt x="780780" y="3214448"/>
                  </a:lnTo>
                  <a:lnTo>
                    <a:pt x="779999" y="3252911"/>
                  </a:lnTo>
                  <a:lnTo>
                    <a:pt x="778820" y="3291016"/>
                  </a:lnTo>
                  <a:lnTo>
                    <a:pt x="775271" y="3366155"/>
                  </a:lnTo>
                  <a:lnTo>
                    <a:pt x="770132" y="3439865"/>
                  </a:lnTo>
                  <a:lnTo>
                    <a:pt x="766966" y="3476184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637"/>
            </a:p>
          </p:txBody>
        </p:sp>
        <p:sp>
          <p:nvSpPr>
            <p:cNvPr id="5" name="object 5"/>
            <p:cNvSpPr/>
            <p:nvPr/>
          </p:nvSpPr>
          <p:spPr>
            <a:xfrm>
              <a:off x="15199066" y="4816246"/>
              <a:ext cx="93345" cy="112395"/>
            </a:xfrm>
            <a:custGeom>
              <a:avLst/>
              <a:gdLst/>
              <a:ahLst/>
              <a:cxnLst/>
              <a:rect l="l" t="t" r="r" b="b"/>
              <a:pathLst>
                <a:path w="93344" h="112395">
                  <a:moveTo>
                    <a:pt x="8638" y="0"/>
                  </a:moveTo>
                  <a:lnTo>
                    <a:pt x="0" y="112053"/>
                  </a:lnTo>
                  <a:lnTo>
                    <a:pt x="93096" y="74140"/>
                  </a:lnTo>
                  <a:lnTo>
                    <a:pt x="863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637"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52446" y="157590"/>
            <a:ext cx="8844452" cy="681806"/>
          </a:xfrm>
          <a:prstGeom prst="rect">
            <a:avLst/>
          </a:prstGeom>
        </p:spPr>
        <p:txBody>
          <a:bodyPr spcFirstLastPara="1" vert="horz" wrap="square" lIns="0" tIns="7509" rIns="0" bIns="0" rtlCol="0" anchor="t" anchorCtr="0">
            <a:spAutoFit/>
          </a:bodyPr>
          <a:lstStyle/>
          <a:p>
            <a:pPr marL="5776">
              <a:spcBef>
                <a:spcPts val="59"/>
              </a:spcBef>
            </a:pPr>
            <a:r>
              <a:rPr sz="4298" dirty="0"/>
              <a:t>Machine</a:t>
            </a:r>
            <a:r>
              <a:rPr sz="4298" spc="-405" dirty="0"/>
              <a:t> </a:t>
            </a:r>
            <a:r>
              <a:rPr sz="4298" spc="27" dirty="0"/>
              <a:t>Learning</a:t>
            </a:r>
            <a:r>
              <a:rPr sz="4298" spc="-402" dirty="0"/>
              <a:t> </a:t>
            </a:r>
            <a:r>
              <a:rPr sz="4298" spc="-61" dirty="0"/>
              <a:t>vs.</a:t>
            </a:r>
            <a:r>
              <a:rPr sz="4298" spc="-405" dirty="0"/>
              <a:t> </a:t>
            </a:r>
            <a:r>
              <a:rPr sz="4298" spc="102" dirty="0"/>
              <a:t>Deep</a:t>
            </a:r>
            <a:r>
              <a:rPr sz="4298" spc="-402" dirty="0"/>
              <a:t> </a:t>
            </a:r>
            <a:r>
              <a:rPr sz="4298" spc="-5" dirty="0"/>
              <a:t>Learning</a:t>
            </a:r>
            <a:endParaRPr sz="4298"/>
          </a:p>
        </p:txBody>
      </p:sp>
      <p:sp>
        <p:nvSpPr>
          <p:cNvPr id="7" name="object 7"/>
          <p:cNvSpPr txBox="1"/>
          <p:nvPr/>
        </p:nvSpPr>
        <p:spPr>
          <a:xfrm>
            <a:off x="1260765" y="4681817"/>
            <a:ext cx="1403849" cy="236501"/>
          </a:xfrm>
          <a:prstGeom prst="rect">
            <a:avLst/>
          </a:prstGeom>
        </p:spPr>
        <p:txBody>
          <a:bodyPr vert="horz" wrap="square" lIns="0" tIns="5487" rIns="0" bIns="0" rtlCol="0">
            <a:spAutoFit/>
          </a:bodyPr>
          <a:lstStyle/>
          <a:p>
            <a:pPr marL="5776">
              <a:spcBef>
                <a:spcPts val="43"/>
              </a:spcBef>
            </a:pPr>
            <a:r>
              <a:rPr sz="1501" b="1" spc="-14" dirty="0">
                <a:solidFill>
                  <a:srgbClr val="FFFFFF"/>
                </a:solidFill>
              </a:rPr>
              <a:t>Structured</a:t>
            </a:r>
            <a:r>
              <a:rPr sz="1501" b="1" spc="-139" dirty="0">
                <a:solidFill>
                  <a:srgbClr val="FFFFFF"/>
                </a:solidFill>
              </a:rPr>
              <a:t> </a:t>
            </a:r>
            <a:r>
              <a:rPr sz="1501" b="1" spc="-9" dirty="0">
                <a:solidFill>
                  <a:srgbClr val="FFFFFF"/>
                </a:solidFill>
              </a:rPr>
              <a:t>data</a:t>
            </a:r>
            <a:endParaRPr sz="1501"/>
          </a:p>
        </p:txBody>
      </p:sp>
      <p:sp>
        <p:nvSpPr>
          <p:cNvPr id="8" name="object 8"/>
          <p:cNvSpPr txBox="1"/>
          <p:nvPr/>
        </p:nvSpPr>
        <p:spPr>
          <a:xfrm>
            <a:off x="5748203" y="4681817"/>
            <a:ext cx="1630556" cy="236501"/>
          </a:xfrm>
          <a:prstGeom prst="rect">
            <a:avLst/>
          </a:prstGeom>
        </p:spPr>
        <p:txBody>
          <a:bodyPr vert="horz" wrap="square" lIns="0" tIns="5487" rIns="0" bIns="0" rtlCol="0">
            <a:spAutoFit/>
          </a:bodyPr>
          <a:lstStyle/>
          <a:p>
            <a:pPr marL="5776">
              <a:spcBef>
                <a:spcPts val="43"/>
              </a:spcBef>
            </a:pPr>
            <a:r>
              <a:rPr sz="1501" b="1" spc="-18" dirty="0">
                <a:solidFill>
                  <a:srgbClr val="FFFFFF"/>
                </a:solidFill>
              </a:rPr>
              <a:t>Unstructured</a:t>
            </a:r>
            <a:r>
              <a:rPr sz="1501" b="1" spc="-132" dirty="0">
                <a:solidFill>
                  <a:srgbClr val="FFFFFF"/>
                </a:solidFill>
              </a:rPr>
              <a:t> </a:t>
            </a:r>
            <a:r>
              <a:rPr sz="1501" b="1" spc="-9" dirty="0">
                <a:solidFill>
                  <a:srgbClr val="FFFFFF"/>
                </a:solidFill>
              </a:rPr>
              <a:t>data</a:t>
            </a:r>
            <a:endParaRPr sz="1501"/>
          </a:p>
        </p:txBody>
      </p:sp>
      <p:sp>
        <p:nvSpPr>
          <p:cNvPr id="9" name="object 9"/>
          <p:cNvSpPr txBox="1"/>
          <p:nvPr/>
        </p:nvSpPr>
        <p:spPr>
          <a:xfrm>
            <a:off x="195969" y="1162059"/>
            <a:ext cx="3678426" cy="2083032"/>
          </a:xfrm>
          <a:prstGeom prst="rect">
            <a:avLst/>
          </a:prstGeom>
        </p:spPr>
        <p:txBody>
          <a:bodyPr vert="horz" wrap="square" lIns="0" tIns="5487" rIns="0" bIns="0" rtlCol="0">
            <a:spAutoFit/>
          </a:bodyPr>
          <a:lstStyle/>
          <a:p>
            <a:pPr marL="234215" indent="-228728">
              <a:lnSpc>
                <a:spcPts val="2683"/>
              </a:lnSpc>
              <a:spcBef>
                <a:spcPts val="43"/>
              </a:spcBef>
              <a:buSzPct val="122222"/>
              <a:buChar char="•"/>
              <a:tabLst>
                <a:tab pos="234504" algn="l"/>
              </a:tabLst>
            </a:pPr>
            <a:r>
              <a:rPr sz="2251" spc="41" dirty="0">
                <a:solidFill>
                  <a:srgbClr val="FFFFFF"/>
                </a:solidFill>
              </a:rPr>
              <a:t>Random</a:t>
            </a:r>
            <a:r>
              <a:rPr sz="2251" spc="-139" dirty="0">
                <a:solidFill>
                  <a:srgbClr val="FFFFFF"/>
                </a:solidFill>
              </a:rPr>
              <a:t> </a:t>
            </a:r>
            <a:r>
              <a:rPr sz="2251" spc="121" dirty="0">
                <a:solidFill>
                  <a:srgbClr val="FFFFFF"/>
                </a:solidFill>
              </a:rPr>
              <a:t>forest</a:t>
            </a:r>
            <a:endParaRPr sz="2251"/>
          </a:p>
          <a:p>
            <a:pPr marL="234215" indent="-228728">
              <a:lnSpc>
                <a:spcPts val="2665"/>
              </a:lnSpc>
              <a:buSzPct val="122222"/>
              <a:buChar char="•"/>
              <a:tabLst>
                <a:tab pos="234504" algn="l"/>
              </a:tabLst>
            </a:pPr>
            <a:r>
              <a:rPr sz="2251" spc="82" dirty="0">
                <a:solidFill>
                  <a:srgbClr val="FFFFFF"/>
                </a:solidFill>
              </a:rPr>
              <a:t>Gradient</a:t>
            </a:r>
            <a:r>
              <a:rPr sz="2251" spc="-141" dirty="0">
                <a:solidFill>
                  <a:srgbClr val="FFFFFF"/>
                </a:solidFill>
              </a:rPr>
              <a:t> </a:t>
            </a:r>
            <a:r>
              <a:rPr sz="2251" spc="127" dirty="0">
                <a:solidFill>
                  <a:srgbClr val="FFFFFF"/>
                </a:solidFill>
              </a:rPr>
              <a:t>boosted</a:t>
            </a:r>
            <a:r>
              <a:rPr sz="2251" spc="-139" dirty="0">
                <a:solidFill>
                  <a:srgbClr val="FFFFFF"/>
                </a:solidFill>
              </a:rPr>
              <a:t> </a:t>
            </a:r>
            <a:r>
              <a:rPr sz="2251" spc="77" dirty="0">
                <a:solidFill>
                  <a:srgbClr val="FFFFFF"/>
                </a:solidFill>
              </a:rPr>
              <a:t>models</a:t>
            </a:r>
            <a:endParaRPr sz="2251"/>
          </a:p>
          <a:p>
            <a:pPr marL="234215" indent="-228728">
              <a:lnSpc>
                <a:spcPts val="2665"/>
              </a:lnSpc>
              <a:buSzPct val="122222"/>
              <a:buChar char="•"/>
              <a:tabLst>
                <a:tab pos="234504" algn="l"/>
              </a:tabLst>
            </a:pPr>
            <a:r>
              <a:rPr sz="2251" dirty="0">
                <a:solidFill>
                  <a:srgbClr val="FFFFFF"/>
                </a:solidFill>
              </a:rPr>
              <a:t>Naive</a:t>
            </a:r>
            <a:r>
              <a:rPr sz="2251" spc="-45" dirty="0">
                <a:solidFill>
                  <a:srgbClr val="FFFFFF"/>
                </a:solidFill>
              </a:rPr>
              <a:t> </a:t>
            </a:r>
            <a:r>
              <a:rPr sz="2251" spc="-5" dirty="0">
                <a:solidFill>
                  <a:srgbClr val="FFFFFF"/>
                </a:solidFill>
              </a:rPr>
              <a:t>Bayes</a:t>
            </a:r>
            <a:endParaRPr sz="2251"/>
          </a:p>
          <a:p>
            <a:pPr marL="234215" indent="-228728">
              <a:lnSpc>
                <a:spcPts val="2665"/>
              </a:lnSpc>
              <a:buSzPct val="122222"/>
              <a:buChar char="•"/>
              <a:tabLst>
                <a:tab pos="234504" algn="l"/>
              </a:tabLst>
            </a:pPr>
            <a:r>
              <a:rPr sz="2251" spc="59" dirty="0">
                <a:solidFill>
                  <a:srgbClr val="FFFFFF"/>
                </a:solidFill>
              </a:rPr>
              <a:t>Nearest</a:t>
            </a:r>
            <a:r>
              <a:rPr sz="2251" spc="-134" dirty="0">
                <a:solidFill>
                  <a:srgbClr val="FFFFFF"/>
                </a:solidFill>
              </a:rPr>
              <a:t> </a:t>
            </a:r>
            <a:r>
              <a:rPr sz="2251" spc="89" dirty="0">
                <a:solidFill>
                  <a:srgbClr val="FFFFFF"/>
                </a:solidFill>
              </a:rPr>
              <a:t>neighbour</a:t>
            </a:r>
            <a:endParaRPr sz="2251"/>
          </a:p>
          <a:p>
            <a:pPr marL="234215" indent="-228728">
              <a:lnSpc>
                <a:spcPts val="2665"/>
              </a:lnSpc>
              <a:buSzPct val="122222"/>
              <a:buChar char="•"/>
              <a:tabLst>
                <a:tab pos="234504" algn="l"/>
              </a:tabLst>
            </a:pPr>
            <a:r>
              <a:rPr sz="2251" spc="109" dirty="0">
                <a:solidFill>
                  <a:srgbClr val="FFFFFF"/>
                </a:solidFill>
              </a:rPr>
              <a:t>Support</a:t>
            </a:r>
            <a:r>
              <a:rPr sz="2251" spc="-139" dirty="0">
                <a:solidFill>
                  <a:srgbClr val="FFFFFF"/>
                </a:solidFill>
              </a:rPr>
              <a:t> </a:t>
            </a:r>
            <a:r>
              <a:rPr sz="2251" spc="130" dirty="0">
                <a:solidFill>
                  <a:srgbClr val="FFFFFF"/>
                </a:solidFill>
              </a:rPr>
              <a:t>vector</a:t>
            </a:r>
            <a:r>
              <a:rPr sz="2251" spc="-139" dirty="0">
                <a:solidFill>
                  <a:srgbClr val="FFFFFF"/>
                </a:solidFill>
              </a:rPr>
              <a:t> </a:t>
            </a:r>
            <a:r>
              <a:rPr sz="2251" spc="68" dirty="0">
                <a:solidFill>
                  <a:srgbClr val="FFFFFF"/>
                </a:solidFill>
              </a:rPr>
              <a:t>machine</a:t>
            </a:r>
            <a:endParaRPr sz="2251"/>
          </a:p>
          <a:p>
            <a:pPr marL="234215" indent="-228728">
              <a:lnSpc>
                <a:spcPts val="2683"/>
              </a:lnSpc>
              <a:buSzPct val="122222"/>
              <a:buChar char="•"/>
              <a:tabLst>
                <a:tab pos="234504" algn="l"/>
              </a:tabLst>
            </a:pPr>
            <a:r>
              <a:rPr sz="2251" spc="-57" dirty="0">
                <a:solidFill>
                  <a:srgbClr val="FFFFFF"/>
                </a:solidFill>
              </a:rPr>
              <a:t>…many</a:t>
            </a:r>
            <a:r>
              <a:rPr sz="2251" spc="-141" dirty="0">
                <a:solidFill>
                  <a:srgbClr val="FFFFFF"/>
                </a:solidFill>
              </a:rPr>
              <a:t> </a:t>
            </a:r>
            <a:r>
              <a:rPr sz="2251" spc="100" dirty="0">
                <a:solidFill>
                  <a:srgbClr val="FFFFFF"/>
                </a:solidFill>
              </a:rPr>
              <a:t>more</a:t>
            </a:r>
            <a:endParaRPr sz="2251"/>
          </a:p>
        </p:txBody>
      </p:sp>
      <p:sp>
        <p:nvSpPr>
          <p:cNvPr id="10" name="object 10"/>
          <p:cNvSpPr txBox="1"/>
          <p:nvPr/>
        </p:nvSpPr>
        <p:spPr>
          <a:xfrm rot="21240000">
            <a:off x="1180920" y="3299213"/>
            <a:ext cx="2660211" cy="12939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923"/>
              </a:lnSpc>
            </a:pPr>
            <a:r>
              <a:rPr sz="1671" b="1" baseline="-4535" dirty="0">
                <a:solidFill>
                  <a:srgbClr val="FFFFFF"/>
                </a:solidFill>
                <a:latin typeface="Bradley Hand"/>
                <a:cs typeface="Bradley Hand"/>
              </a:rPr>
              <a:t>(since</a:t>
            </a:r>
            <a:r>
              <a:rPr sz="1671" b="1" spc="-17" baseline="-4535" dirty="0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sz="1671" b="1" baseline="-3401" dirty="0">
                <a:solidFill>
                  <a:srgbClr val="FFFFFF"/>
                </a:solidFill>
                <a:latin typeface="Bradley Hand"/>
                <a:cs typeface="Bradley Hand"/>
              </a:rPr>
              <a:t>the</a:t>
            </a:r>
            <a:r>
              <a:rPr sz="1671" b="1" spc="-17" baseline="-3401" dirty="0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sz="1671" b="1" baseline="-2267" dirty="0">
                <a:solidFill>
                  <a:srgbClr val="FFFFFF"/>
                </a:solidFill>
                <a:latin typeface="Bradley Hand"/>
                <a:cs typeface="Bradley Hand"/>
              </a:rPr>
              <a:t>advent</a:t>
            </a:r>
            <a:r>
              <a:rPr sz="1671" b="1" spc="-17" baseline="-2267" dirty="0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sz="1671" b="1" baseline="-1133" dirty="0">
                <a:solidFill>
                  <a:srgbClr val="FFFFFF"/>
                </a:solidFill>
                <a:latin typeface="Bradley Hand"/>
                <a:cs typeface="Bradley Hand"/>
              </a:rPr>
              <a:t>of</a:t>
            </a:r>
            <a:r>
              <a:rPr sz="1671" b="1" spc="-17" baseline="-1133" dirty="0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sz="1114" b="1" dirty="0">
                <a:solidFill>
                  <a:srgbClr val="FFFFFF"/>
                </a:solidFill>
                <a:latin typeface="Bradley Hand"/>
                <a:cs typeface="Bradley Hand"/>
              </a:rPr>
              <a:t>deep</a:t>
            </a:r>
            <a:r>
              <a:rPr sz="1114" b="1" spc="-11" dirty="0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sz="1671" b="1" baseline="1133" dirty="0">
                <a:solidFill>
                  <a:srgbClr val="FFFFFF"/>
                </a:solidFill>
                <a:latin typeface="Bradley Hand"/>
                <a:cs typeface="Bradley Hand"/>
              </a:rPr>
              <a:t>learning</a:t>
            </a:r>
            <a:r>
              <a:rPr sz="1671" b="1" spc="-17" baseline="1133" dirty="0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sz="1671" b="1" baseline="3401" dirty="0">
                <a:solidFill>
                  <a:srgbClr val="FFFFFF"/>
                </a:solidFill>
                <a:latin typeface="Bradley Hand"/>
                <a:cs typeface="Bradley Hand"/>
              </a:rPr>
              <a:t>these</a:t>
            </a:r>
            <a:r>
              <a:rPr sz="1671" b="1" spc="-17" baseline="3401" dirty="0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sz="1671" b="1" spc="-17" baseline="4535" dirty="0">
                <a:solidFill>
                  <a:srgbClr val="FFFFFF"/>
                </a:solidFill>
                <a:latin typeface="Bradley Hand"/>
                <a:cs typeface="Bradley Hand"/>
              </a:rPr>
              <a:t>are</a:t>
            </a:r>
            <a:endParaRPr sz="1671" baseline="4535">
              <a:latin typeface="Bradley Hand"/>
              <a:cs typeface="Bradley Hand"/>
            </a:endParaRPr>
          </a:p>
        </p:txBody>
      </p:sp>
      <p:sp>
        <p:nvSpPr>
          <p:cNvPr id="11" name="object 11"/>
          <p:cNvSpPr txBox="1"/>
          <p:nvPr/>
        </p:nvSpPr>
        <p:spPr>
          <a:xfrm rot="21240000">
            <a:off x="1252071" y="3455947"/>
            <a:ext cx="2555247" cy="1390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019"/>
              </a:lnSpc>
            </a:pPr>
            <a:r>
              <a:rPr sz="1114" b="1" dirty="0">
                <a:solidFill>
                  <a:srgbClr val="FFFFFF"/>
                </a:solidFill>
                <a:latin typeface="Bradley Hand"/>
                <a:cs typeface="Bradley Hand"/>
              </a:rPr>
              <a:t>often</a:t>
            </a:r>
            <a:r>
              <a:rPr sz="1114" b="1" spc="-11" dirty="0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sz="1671" b="1" baseline="1133" dirty="0">
                <a:solidFill>
                  <a:srgbClr val="FFFFFF"/>
                </a:solidFill>
                <a:latin typeface="Bradley Hand"/>
                <a:cs typeface="Bradley Hand"/>
              </a:rPr>
              <a:t>referred</a:t>
            </a:r>
            <a:r>
              <a:rPr sz="1671" b="1" spc="-17" baseline="1133" dirty="0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sz="1671" b="1" baseline="3401" dirty="0">
                <a:solidFill>
                  <a:srgbClr val="FFFFFF"/>
                </a:solidFill>
                <a:latin typeface="Bradley Hand"/>
                <a:cs typeface="Bradley Hand"/>
              </a:rPr>
              <a:t>to</a:t>
            </a:r>
            <a:r>
              <a:rPr sz="1671" b="1" spc="-17" baseline="3401" dirty="0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sz="1671" b="1" baseline="3401" dirty="0">
                <a:solidFill>
                  <a:srgbClr val="FFFFFF"/>
                </a:solidFill>
                <a:latin typeface="Bradley Hand"/>
                <a:cs typeface="Bradley Hand"/>
              </a:rPr>
              <a:t>as</a:t>
            </a:r>
            <a:r>
              <a:rPr sz="1671" b="1" spc="-17" baseline="3401" dirty="0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sz="1671" b="1" baseline="4535" dirty="0">
                <a:solidFill>
                  <a:srgbClr val="FFFFFF"/>
                </a:solidFill>
                <a:latin typeface="Bradley Hand"/>
                <a:cs typeface="Bradley Hand"/>
              </a:rPr>
              <a:t>“shallow</a:t>
            </a:r>
            <a:r>
              <a:rPr sz="1671" b="1" spc="-17" baseline="4535" dirty="0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sz="1671" b="1" spc="-7" baseline="6802" dirty="0">
                <a:solidFill>
                  <a:srgbClr val="FFFFFF"/>
                </a:solidFill>
                <a:latin typeface="Bradley Hand"/>
                <a:cs typeface="Bradley Hand"/>
              </a:rPr>
              <a:t>algorithms”)</a:t>
            </a:r>
            <a:endParaRPr sz="1671" baseline="6802">
              <a:latin typeface="Bradley Hand"/>
              <a:cs typeface="Bradley Hand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2721499" y="4787910"/>
            <a:ext cx="2904446" cy="45919"/>
            <a:chOff x="5983233" y="10527490"/>
            <a:chExt cx="6386195" cy="100965"/>
          </a:xfrm>
        </p:grpSpPr>
        <p:sp>
          <p:nvSpPr>
            <p:cNvPr id="13" name="object 13"/>
            <p:cNvSpPr/>
            <p:nvPr/>
          </p:nvSpPr>
          <p:spPr>
            <a:xfrm>
              <a:off x="6073280" y="10577750"/>
              <a:ext cx="6205855" cy="0"/>
            </a:xfrm>
            <a:custGeom>
              <a:avLst/>
              <a:gdLst/>
              <a:ahLst/>
              <a:cxnLst/>
              <a:rect l="l" t="t" r="r" b="b"/>
              <a:pathLst>
                <a:path w="6205855">
                  <a:moveTo>
                    <a:pt x="6205822" y="0"/>
                  </a:moveTo>
                  <a:lnTo>
                    <a:pt x="6195351" y="0"/>
                  </a:lnTo>
                  <a:lnTo>
                    <a:pt x="10470" y="0"/>
                  </a:lnTo>
                  <a:lnTo>
                    <a:pt x="0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637"/>
            </a:p>
          </p:txBody>
        </p:sp>
        <p:sp>
          <p:nvSpPr>
            <p:cNvPr id="14" name="object 14"/>
            <p:cNvSpPr/>
            <p:nvPr/>
          </p:nvSpPr>
          <p:spPr>
            <a:xfrm>
              <a:off x="5983224" y="10527493"/>
              <a:ext cx="6386195" cy="100965"/>
            </a:xfrm>
            <a:custGeom>
              <a:avLst/>
              <a:gdLst/>
              <a:ahLst/>
              <a:cxnLst/>
              <a:rect l="l" t="t" r="r" b="b"/>
              <a:pathLst>
                <a:path w="6386195" h="100965">
                  <a:moveTo>
                    <a:pt x="100520" y="0"/>
                  </a:moveTo>
                  <a:lnTo>
                    <a:pt x="0" y="50266"/>
                  </a:lnTo>
                  <a:lnTo>
                    <a:pt x="100520" y="100520"/>
                  </a:lnTo>
                  <a:lnTo>
                    <a:pt x="100520" y="0"/>
                  </a:lnTo>
                  <a:close/>
                </a:path>
                <a:path w="6386195" h="100965">
                  <a:moveTo>
                    <a:pt x="6385928" y="50266"/>
                  </a:moveTo>
                  <a:lnTo>
                    <a:pt x="6285408" y="0"/>
                  </a:lnTo>
                  <a:lnTo>
                    <a:pt x="6285408" y="100520"/>
                  </a:lnTo>
                  <a:lnTo>
                    <a:pt x="6385928" y="5026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637"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2792381" y="3820572"/>
            <a:ext cx="5788964" cy="906133"/>
          </a:xfrm>
          <a:prstGeom prst="rect">
            <a:avLst/>
          </a:prstGeom>
        </p:spPr>
        <p:txBody>
          <a:bodyPr vert="horz" wrap="square" lIns="0" tIns="19927" rIns="0" bIns="0" rtlCol="0">
            <a:spAutoFit/>
          </a:bodyPr>
          <a:lstStyle/>
          <a:p>
            <a:pPr marL="3830328" marR="2310" indent="-733547">
              <a:lnSpc>
                <a:spcPts val="1687"/>
              </a:lnSpc>
              <a:spcBef>
                <a:spcPts val="157"/>
              </a:spcBef>
            </a:pPr>
            <a:r>
              <a:rPr sz="1455" spc="64" dirty="0">
                <a:solidFill>
                  <a:srgbClr val="FFFFFF"/>
                </a:solidFill>
              </a:rPr>
              <a:t>What</a:t>
            </a:r>
            <a:r>
              <a:rPr sz="1455" spc="-82" dirty="0">
                <a:solidFill>
                  <a:srgbClr val="FFFFFF"/>
                </a:solidFill>
              </a:rPr>
              <a:t> </a:t>
            </a:r>
            <a:r>
              <a:rPr sz="1455" spc="32" dirty="0">
                <a:solidFill>
                  <a:srgbClr val="FFFFFF"/>
                </a:solidFill>
              </a:rPr>
              <a:t>we’re</a:t>
            </a:r>
            <a:r>
              <a:rPr sz="1455" spc="-80" dirty="0">
                <a:solidFill>
                  <a:srgbClr val="FFFFFF"/>
                </a:solidFill>
              </a:rPr>
              <a:t> </a:t>
            </a:r>
            <a:r>
              <a:rPr sz="1455" spc="45" dirty="0">
                <a:solidFill>
                  <a:srgbClr val="FFFFFF"/>
                </a:solidFill>
              </a:rPr>
              <a:t>focused</a:t>
            </a:r>
            <a:r>
              <a:rPr sz="1455" spc="-80" dirty="0">
                <a:solidFill>
                  <a:srgbClr val="FFFFFF"/>
                </a:solidFill>
              </a:rPr>
              <a:t> </a:t>
            </a:r>
            <a:r>
              <a:rPr sz="1455" spc="39" dirty="0">
                <a:solidFill>
                  <a:srgbClr val="FFFFFF"/>
                </a:solidFill>
              </a:rPr>
              <a:t>on</a:t>
            </a:r>
            <a:r>
              <a:rPr sz="1455" spc="-80" dirty="0">
                <a:solidFill>
                  <a:srgbClr val="FFFFFF"/>
                </a:solidFill>
              </a:rPr>
              <a:t> </a:t>
            </a:r>
            <a:r>
              <a:rPr sz="1455" spc="32" dirty="0">
                <a:solidFill>
                  <a:srgbClr val="FFFFFF"/>
                </a:solidFill>
              </a:rPr>
              <a:t>building </a:t>
            </a:r>
            <a:r>
              <a:rPr sz="1455" spc="55" dirty="0">
                <a:solidFill>
                  <a:srgbClr val="FFFFFF"/>
                </a:solidFill>
              </a:rPr>
              <a:t>(with</a:t>
            </a:r>
            <a:r>
              <a:rPr sz="1455" spc="-77" dirty="0">
                <a:solidFill>
                  <a:srgbClr val="FFFFFF"/>
                </a:solidFill>
              </a:rPr>
              <a:t> </a:t>
            </a:r>
            <a:r>
              <a:rPr sz="1455" spc="-5" dirty="0">
                <a:solidFill>
                  <a:srgbClr val="FFFFFF"/>
                </a:solidFill>
              </a:rPr>
              <a:t>PyTorch)</a:t>
            </a:r>
            <a:endParaRPr sz="1455"/>
          </a:p>
          <a:p>
            <a:pPr marL="163748" marR="3028335" indent="-158261">
              <a:lnSpc>
                <a:spcPts val="1283"/>
              </a:lnSpc>
              <a:spcBef>
                <a:spcPts val="926"/>
              </a:spcBef>
            </a:pPr>
            <a:r>
              <a:rPr sz="1114" b="1" dirty="0">
                <a:solidFill>
                  <a:srgbClr val="FFFFFF"/>
                </a:solidFill>
                <a:latin typeface="Bradley Hand"/>
                <a:cs typeface="Bradley Hand"/>
              </a:rPr>
              <a:t>(depending</a:t>
            </a:r>
            <a:r>
              <a:rPr sz="1114" b="1" spc="2" dirty="0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sz="1114" b="1" dirty="0">
                <a:solidFill>
                  <a:srgbClr val="16E7CF"/>
                </a:solidFill>
                <a:latin typeface="Bradley Hand"/>
                <a:cs typeface="Bradley Hand"/>
              </a:rPr>
              <a:t>how</a:t>
            </a:r>
            <a:r>
              <a:rPr sz="1114" b="1" spc="2" dirty="0">
                <a:solidFill>
                  <a:srgbClr val="16E7CF"/>
                </a:solidFill>
                <a:latin typeface="Bradley Hand"/>
                <a:cs typeface="Bradley Hand"/>
              </a:rPr>
              <a:t> </a:t>
            </a:r>
            <a:r>
              <a:rPr sz="1114" b="1" dirty="0">
                <a:solidFill>
                  <a:srgbClr val="16E7CF"/>
                </a:solidFill>
                <a:latin typeface="Bradley Hand"/>
                <a:cs typeface="Bradley Hand"/>
              </a:rPr>
              <a:t>you</a:t>
            </a:r>
            <a:r>
              <a:rPr sz="1114" b="1" spc="2" dirty="0">
                <a:solidFill>
                  <a:srgbClr val="16E7CF"/>
                </a:solidFill>
                <a:latin typeface="Bradley Hand"/>
                <a:cs typeface="Bradley Hand"/>
              </a:rPr>
              <a:t> </a:t>
            </a:r>
            <a:r>
              <a:rPr sz="1114" b="1" dirty="0">
                <a:solidFill>
                  <a:srgbClr val="16E7CF"/>
                </a:solidFill>
                <a:latin typeface="Bradley Hand"/>
                <a:cs typeface="Bradley Hand"/>
              </a:rPr>
              <a:t>represent</a:t>
            </a:r>
            <a:r>
              <a:rPr sz="1114" b="1" spc="2" dirty="0">
                <a:solidFill>
                  <a:srgbClr val="16E7CF"/>
                </a:solidFill>
                <a:latin typeface="Bradley Hand"/>
                <a:cs typeface="Bradley Hand"/>
              </a:rPr>
              <a:t> </a:t>
            </a:r>
            <a:r>
              <a:rPr sz="1114" b="1" dirty="0">
                <a:solidFill>
                  <a:srgbClr val="16E7CF"/>
                </a:solidFill>
                <a:latin typeface="Bradley Hand"/>
                <a:cs typeface="Bradley Hand"/>
              </a:rPr>
              <a:t>your</a:t>
            </a:r>
            <a:r>
              <a:rPr sz="1114" b="1" spc="2" dirty="0">
                <a:solidFill>
                  <a:srgbClr val="16E7CF"/>
                </a:solidFill>
                <a:latin typeface="Bradley Hand"/>
                <a:cs typeface="Bradley Hand"/>
              </a:rPr>
              <a:t> </a:t>
            </a:r>
            <a:r>
              <a:rPr sz="1114" b="1" spc="-5" dirty="0">
                <a:solidFill>
                  <a:srgbClr val="16E7CF"/>
                </a:solidFill>
                <a:latin typeface="Bradley Hand"/>
                <a:cs typeface="Bradley Hand"/>
              </a:rPr>
              <a:t>problem, </a:t>
            </a:r>
            <a:r>
              <a:rPr sz="1114" b="1" dirty="0">
                <a:solidFill>
                  <a:srgbClr val="16E7CF"/>
                </a:solidFill>
                <a:latin typeface="Bradley Hand"/>
                <a:cs typeface="Bradley Hand"/>
              </a:rPr>
              <a:t>many</a:t>
            </a:r>
            <a:r>
              <a:rPr sz="1114" b="1" spc="2" dirty="0">
                <a:solidFill>
                  <a:srgbClr val="16E7CF"/>
                </a:solidFill>
                <a:latin typeface="Bradley Hand"/>
                <a:cs typeface="Bradley Hand"/>
              </a:rPr>
              <a:t> </a:t>
            </a:r>
            <a:r>
              <a:rPr sz="1114" b="1" dirty="0">
                <a:solidFill>
                  <a:srgbClr val="16E7CF"/>
                </a:solidFill>
                <a:latin typeface="Bradley Hand"/>
                <a:cs typeface="Bradley Hand"/>
              </a:rPr>
              <a:t>algorithms</a:t>
            </a:r>
            <a:r>
              <a:rPr sz="1114" b="1" spc="2" dirty="0">
                <a:solidFill>
                  <a:srgbClr val="16E7CF"/>
                </a:solidFill>
                <a:latin typeface="Bradley Hand"/>
                <a:cs typeface="Bradley Hand"/>
              </a:rPr>
              <a:t> </a:t>
            </a:r>
            <a:r>
              <a:rPr sz="1114" b="1" dirty="0">
                <a:solidFill>
                  <a:srgbClr val="16E7CF"/>
                </a:solidFill>
                <a:latin typeface="Bradley Hand"/>
                <a:cs typeface="Bradley Hand"/>
              </a:rPr>
              <a:t>can</a:t>
            </a:r>
            <a:r>
              <a:rPr sz="1114" b="1" spc="2" dirty="0">
                <a:solidFill>
                  <a:srgbClr val="16E7CF"/>
                </a:solidFill>
                <a:latin typeface="Bradley Hand"/>
                <a:cs typeface="Bradley Hand"/>
              </a:rPr>
              <a:t> </a:t>
            </a:r>
            <a:r>
              <a:rPr sz="1114" b="1" dirty="0">
                <a:solidFill>
                  <a:srgbClr val="16E7CF"/>
                </a:solidFill>
                <a:latin typeface="Bradley Hand"/>
                <a:cs typeface="Bradley Hand"/>
              </a:rPr>
              <a:t>be</a:t>
            </a:r>
            <a:r>
              <a:rPr sz="1114" b="1" spc="2" dirty="0">
                <a:solidFill>
                  <a:srgbClr val="16E7CF"/>
                </a:solidFill>
                <a:latin typeface="Bradley Hand"/>
                <a:cs typeface="Bradley Hand"/>
              </a:rPr>
              <a:t> </a:t>
            </a:r>
            <a:r>
              <a:rPr sz="1114" b="1" dirty="0">
                <a:solidFill>
                  <a:srgbClr val="16E7CF"/>
                </a:solidFill>
                <a:latin typeface="Bradley Hand"/>
                <a:cs typeface="Bradley Hand"/>
              </a:rPr>
              <a:t>used</a:t>
            </a:r>
            <a:r>
              <a:rPr sz="1114" b="1" spc="2" dirty="0">
                <a:solidFill>
                  <a:srgbClr val="16E7CF"/>
                </a:solidFill>
                <a:latin typeface="Bradley Hand"/>
                <a:cs typeface="Bradley Hand"/>
              </a:rPr>
              <a:t> </a:t>
            </a:r>
            <a:r>
              <a:rPr sz="1114" b="1" dirty="0">
                <a:solidFill>
                  <a:srgbClr val="16E7CF"/>
                </a:solidFill>
                <a:latin typeface="Bradley Hand"/>
                <a:cs typeface="Bradley Hand"/>
              </a:rPr>
              <a:t>for</a:t>
            </a:r>
            <a:r>
              <a:rPr sz="1114" b="1" spc="2" dirty="0">
                <a:solidFill>
                  <a:srgbClr val="16E7CF"/>
                </a:solidFill>
                <a:latin typeface="Bradley Hand"/>
                <a:cs typeface="Bradley Hand"/>
              </a:rPr>
              <a:t> </a:t>
            </a:r>
            <a:r>
              <a:rPr sz="1114" b="1" spc="-9" dirty="0">
                <a:solidFill>
                  <a:srgbClr val="16E7CF"/>
                </a:solidFill>
                <a:latin typeface="Bradley Hand"/>
                <a:cs typeface="Bradley Hand"/>
              </a:rPr>
              <a:t>both</a:t>
            </a:r>
            <a:r>
              <a:rPr sz="1114" b="1" spc="-9" dirty="0">
                <a:solidFill>
                  <a:srgbClr val="FFFFFF"/>
                </a:solidFill>
                <a:latin typeface="Bradley Hand"/>
                <a:cs typeface="Bradley Hand"/>
              </a:rPr>
              <a:t>)</a:t>
            </a:r>
            <a:endParaRPr sz="1114">
              <a:latin typeface="Bradley Hand"/>
              <a:cs typeface="Bradley Hand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482825" y="613173"/>
            <a:ext cx="4462802" cy="2634175"/>
          </a:xfrm>
          <a:prstGeom prst="rect">
            <a:avLst/>
          </a:prstGeom>
        </p:spPr>
        <p:txBody>
          <a:bodyPr vert="horz" wrap="square" lIns="0" tIns="68445" rIns="0" bIns="0" rtlCol="0">
            <a:spAutoFit/>
          </a:bodyPr>
          <a:lstStyle/>
          <a:p>
            <a:pPr marR="171257" algn="ctr">
              <a:spcBef>
                <a:spcPts val="539"/>
              </a:spcBef>
            </a:pPr>
            <a:r>
              <a:rPr sz="3377" b="1" baseline="2244" dirty="0">
                <a:solidFill>
                  <a:srgbClr val="FFFFFF"/>
                </a:solidFill>
                <a:latin typeface="Bradley Hand"/>
                <a:cs typeface="Bradley Hand"/>
              </a:rPr>
              <a:t>(common</a:t>
            </a:r>
            <a:r>
              <a:rPr sz="3377" b="1" spc="-181" baseline="2244" dirty="0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sz="2251" b="1" spc="-5" dirty="0">
                <a:solidFill>
                  <a:srgbClr val="FFFFFF"/>
                </a:solidFill>
                <a:latin typeface="Bradley Hand"/>
                <a:cs typeface="Bradley Hand"/>
              </a:rPr>
              <a:t>algorithms)</a:t>
            </a:r>
            <a:endParaRPr sz="2251">
              <a:latin typeface="Bradley Hand"/>
              <a:cs typeface="Bradley Hand"/>
            </a:endParaRPr>
          </a:p>
          <a:p>
            <a:pPr marL="234215" indent="-228728">
              <a:lnSpc>
                <a:spcPts val="2683"/>
              </a:lnSpc>
              <a:spcBef>
                <a:spcPts val="1126"/>
              </a:spcBef>
              <a:buSzPct val="122222"/>
              <a:buChar char="•"/>
              <a:tabLst>
                <a:tab pos="234504" algn="l"/>
              </a:tabLst>
            </a:pPr>
            <a:r>
              <a:rPr sz="2251" spc="30" dirty="0">
                <a:solidFill>
                  <a:srgbClr val="FFFFFF"/>
                </a:solidFill>
              </a:rPr>
              <a:t>Neural</a:t>
            </a:r>
            <a:r>
              <a:rPr sz="2251" spc="-143" dirty="0">
                <a:solidFill>
                  <a:srgbClr val="FFFFFF"/>
                </a:solidFill>
              </a:rPr>
              <a:t> </a:t>
            </a:r>
            <a:r>
              <a:rPr sz="2251" spc="107" dirty="0">
                <a:solidFill>
                  <a:srgbClr val="FFFFFF"/>
                </a:solidFill>
              </a:rPr>
              <a:t>networks</a:t>
            </a:r>
            <a:endParaRPr sz="2251"/>
          </a:p>
          <a:p>
            <a:pPr marL="234215" indent="-228728">
              <a:lnSpc>
                <a:spcPts val="2665"/>
              </a:lnSpc>
              <a:buSzPct val="122222"/>
              <a:buChar char="•"/>
              <a:tabLst>
                <a:tab pos="234504" algn="l"/>
              </a:tabLst>
            </a:pPr>
            <a:r>
              <a:rPr sz="2251" dirty="0">
                <a:solidFill>
                  <a:srgbClr val="FFFFFF"/>
                </a:solidFill>
              </a:rPr>
              <a:t>Fully</a:t>
            </a:r>
            <a:r>
              <a:rPr sz="2251" spc="-132" dirty="0">
                <a:solidFill>
                  <a:srgbClr val="FFFFFF"/>
                </a:solidFill>
              </a:rPr>
              <a:t> </a:t>
            </a:r>
            <a:r>
              <a:rPr sz="2251" spc="121" dirty="0">
                <a:solidFill>
                  <a:srgbClr val="FFFFFF"/>
                </a:solidFill>
              </a:rPr>
              <a:t>connected</a:t>
            </a:r>
            <a:r>
              <a:rPr sz="2251" spc="-132" dirty="0">
                <a:solidFill>
                  <a:srgbClr val="FFFFFF"/>
                </a:solidFill>
              </a:rPr>
              <a:t> </a:t>
            </a:r>
            <a:r>
              <a:rPr sz="2251" spc="41" dirty="0">
                <a:solidFill>
                  <a:srgbClr val="FFFFFF"/>
                </a:solidFill>
              </a:rPr>
              <a:t>neural</a:t>
            </a:r>
            <a:r>
              <a:rPr sz="2251" spc="-130" dirty="0">
                <a:solidFill>
                  <a:srgbClr val="FFFFFF"/>
                </a:solidFill>
              </a:rPr>
              <a:t> </a:t>
            </a:r>
            <a:r>
              <a:rPr sz="2251" spc="132" dirty="0">
                <a:solidFill>
                  <a:srgbClr val="FFFFFF"/>
                </a:solidFill>
              </a:rPr>
              <a:t>network</a:t>
            </a:r>
            <a:endParaRPr sz="2251"/>
          </a:p>
          <a:p>
            <a:pPr marL="234215" indent="-228728">
              <a:lnSpc>
                <a:spcPts val="2665"/>
              </a:lnSpc>
              <a:buSzPct val="122222"/>
              <a:buChar char="•"/>
              <a:tabLst>
                <a:tab pos="234504" algn="l"/>
              </a:tabLst>
            </a:pPr>
            <a:r>
              <a:rPr sz="2251" spc="75" dirty="0">
                <a:solidFill>
                  <a:srgbClr val="FFFFFF"/>
                </a:solidFill>
              </a:rPr>
              <a:t>Convolutional</a:t>
            </a:r>
            <a:r>
              <a:rPr sz="2251" spc="-141" dirty="0">
                <a:solidFill>
                  <a:srgbClr val="FFFFFF"/>
                </a:solidFill>
              </a:rPr>
              <a:t> </a:t>
            </a:r>
            <a:r>
              <a:rPr sz="2251" spc="41" dirty="0">
                <a:solidFill>
                  <a:srgbClr val="FFFFFF"/>
                </a:solidFill>
              </a:rPr>
              <a:t>neural</a:t>
            </a:r>
            <a:r>
              <a:rPr sz="2251" spc="-139" dirty="0">
                <a:solidFill>
                  <a:srgbClr val="FFFFFF"/>
                </a:solidFill>
              </a:rPr>
              <a:t> </a:t>
            </a:r>
            <a:r>
              <a:rPr sz="2251" spc="132" dirty="0">
                <a:solidFill>
                  <a:srgbClr val="FFFFFF"/>
                </a:solidFill>
              </a:rPr>
              <a:t>network</a:t>
            </a:r>
            <a:endParaRPr sz="2251"/>
          </a:p>
          <a:p>
            <a:pPr marL="234215" indent="-228728">
              <a:lnSpc>
                <a:spcPts val="2665"/>
              </a:lnSpc>
              <a:buSzPct val="122222"/>
              <a:buChar char="•"/>
              <a:tabLst>
                <a:tab pos="234504" algn="l"/>
              </a:tabLst>
            </a:pPr>
            <a:r>
              <a:rPr sz="2251" spc="64" dirty="0">
                <a:solidFill>
                  <a:srgbClr val="FFFFFF"/>
                </a:solidFill>
              </a:rPr>
              <a:t>Recurrent</a:t>
            </a:r>
            <a:r>
              <a:rPr sz="2251" spc="-141" dirty="0">
                <a:solidFill>
                  <a:srgbClr val="FFFFFF"/>
                </a:solidFill>
              </a:rPr>
              <a:t> </a:t>
            </a:r>
            <a:r>
              <a:rPr sz="2251" spc="41" dirty="0">
                <a:solidFill>
                  <a:srgbClr val="FFFFFF"/>
                </a:solidFill>
              </a:rPr>
              <a:t>neural</a:t>
            </a:r>
            <a:r>
              <a:rPr sz="2251" spc="-141" dirty="0">
                <a:solidFill>
                  <a:srgbClr val="FFFFFF"/>
                </a:solidFill>
              </a:rPr>
              <a:t> </a:t>
            </a:r>
            <a:r>
              <a:rPr sz="2251" spc="132" dirty="0">
                <a:solidFill>
                  <a:srgbClr val="FFFFFF"/>
                </a:solidFill>
              </a:rPr>
              <a:t>network</a:t>
            </a:r>
            <a:endParaRPr sz="2251"/>
          </a:p>
          <a:p>
            <a:pPr marL="234215" indent="-228728">
              <a:lnSpc>
                <a:spcPts val="2665"/>
              </a:lnSpc>
              <a:buSzPct val="122222"/>
              <a:buChar char="•"/>
              <a:tabLst>
                <a:tab pos="234504" algn="l"/>
              </a:tabLst>
            </a:pPr>
            <a:r>
              <a:rPr sz="2251" spc="66" dirty="0">
                <a:solidFill>
                  <a:srgbClr val="FFFFFF"/>
                </a:solidFill>
              </a:rPr>
              <a:t>Transformer</a:t>
            </a:r>
            <a:endParaRPr sz="2251"/>
          </a:p>
          <a:p>
            <a:pPr marL="234215" indent="-228728">
              <a:lnSpc>
                <a:spcPts val="2683"/>
              </a:lnSpc>
              <a:buSzPct val="122222"/>
              <a:buChar char="•"/>
              <a:tabLst>
                <a:tab pos="234504" algn="l"/>
              </a:tabLst>
            </a:pPr>
            <a:r>
              <a:rPr sz="2251" spc="-57" dirty="0">
                <a:solidFill>
                  <a:srgbClr val="FFFFFF"/>
                </a:solidFill>
              </a:rPr>
              <a:t>…many</a:t>
            </a:r>
            <a:r>
              <a:rPr sz="2251" spc="-141" dirty="0">
                <a:solidFill>
                  <a:srgbClr val="FFFFFF"/>
                </a:solidFill>
              </a:rPr>
              <a:t> </a:t>
            </a:r>
            <a:r>
              <a:rPr sz="2251" spc="100" dirty="0">
                <a:solidFill>
                  <a:srgbClr val="FFFFFF"/>
                </a:solidFill>
              </a:rPr>
              <a:t>more</a:t>
            </a:r>
            <a:endParaRPr sz="2251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02408" y="157590"/>
            <a:ext cx="4150322" cy="681806"/>
          </a:xfrm>
          <a:prstGeom prst="rect">
            <a:avLst/>
          </a:prstGeom>
        </p:spPr>
        <p:txBody>
          <a:bodyPr spcFirstLastPara="1" vert="horz" wrap="square" lIns="0" tIns="7509" rIns="0" bIns="0" rtlCol="0" anchor="t" anchorCtr="0">
            <a:spAutoFit/>
          </a:bodyPr>
          <a:lstStyle/>
          <a:p>
            <a:pPr marL="5776">
              <a:spcBef>
                <a:spcPts val="59"/>
              </a:spcBef>
            </a:pPr>
            <a:r>
              <a:rPr sz="4298" dirty="0"/>
              <a:t>Neural</a:t>
            </a:r>
            <a:r>
              <a:rPr sz="4298" spc="-407" dirty="0"/>
              <a:t> </a:t>
            </a:r>
            <a:r>
              <a:rPr sz="4298" spc="130" dirty="0"/>
              <a:t>Networks</a:t>
            </a:r>
            <a:endParaRPr sz="4298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46393" y="1846259"/>
            <a:ext cx="1823388" cy="1823388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197867" y="667801"/>
            <a:ext cx="1559223" cy="4180357"/>
            <a:chOff x="434358" y="1468336"/>
            <a:chExt cx="3428365" cy="9191625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10269" y="1468336"/>
              <a:ext cx="2068940" cy="206894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14409" y="2415072"/>
              <a:ext cx="1364257" cy="1364257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18125" y="2938329"/>
              <a:ext cx="1364257" cy="1364257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34358" y="7231769"/>
              <a:ext cx="3428074" cy="342807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34358" y="4722311"/>
              <a:ext cx="3428074" cy="2822571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2011170" y="2320619"/>
            <a:ext cx="1389409" cy="858290"/>
          </a:xfrm>
          <a:prstGeom prst="rect">
            <a:avLst/>
          </a:prstGeom>
        </p:spPr>
        <p:txBody>
          <a:bodyPr vert="horz" wrap="square" lIns="0" tIns="21949" rIns="0" bIns="0" rtlCol="0">
            <a:spAutoFit/>
          </a:bodyPr>
          <a:lstStyle/>
          <a:p>
            <a:pPr marL="5776">
              <a:spcBef>
                <a:spcPts val="173"/>
              </a:spcBef>
            </a:pPr>
            <a:r>
              <a:rPr sz="1296" spc="-45" dirty="0">
                <a:solidFill>
                  <a:srgbClr val="FFFFFF"/>
                </a:solidFill>
                <a:latin typeface="Andale Mono"/>
                <a:cs typeface="Andale Mono"/>
              </a:rPr>
              <a:t>[[116,</a:t>
            </a:r>
            <a:r>
              <a:rPr sz="1296" spc="-150" dirty="0">
                <a:solidFill>
                  <a:srgbClr val="FFFFFF"/>
                </a:solidFill>
                <a:latin typeface="Andale Mono"/>
                <a:cs typeface="Andale Mono"/>
              </a:rPr>
              <a:t> </a:t>
            </a:r>
            <a:r>
              <a:rPr sz="1296" spc="-20" dirty="0">
                <a:solidFill>
                  <a:srgbClr val="FFFFFF"/>
                </a:solidFill>
                <a:latin typeface="Andale Mono"/>
                <a:cs typeface="Andale Mono"/>
              </a:rPr>
              <a:t>78,</a:t>
            </a:r>
            <a:r>
              <a:rPr sz="1296" spc="-155" dirty="0">
                <a:solidFill>
                  <a:srgbClr val="FFFFFF"/>
                </a:solidFill>
                <a:latin typeface="Andale Mono"/>
                <a:cs typeface="Andale Mono"/>
              </a:rPr>
              <a:t> </a:t>
            </a:r>
            <a:r>
              <a:rPr sz="1296" spc="-43" dirty="0">
                <a:solidFill>
                  <a:srgbClr val="FFFFFF"/>
                </a:solidFill>
                <a:latin typeface="Andale Mono"/>
                <a:cs typeface="Andale Mono"/>
              </a:rPr>
              <a:t>15],</a:t>
            </a:r>
            <a:endParaRPr sz="1296">
              <a:latin typeface="Andale Mono"/>
              <a:cs typeface="Andale Mono"/>
            </a:endParaRPr>
          </a:p>
          <a:p>
            <a:pPr marL="5776">
              <a:spcBef>
                <a:spcPts val="132"/>
              </a:spcBef>
            </a:pPr>
            <a:r>
              <a:rPr sz="1296" spc="-41" dirty="0">
                <a:solidFill>
                  <a:srgbClr val="FFFFFF"/>
                </a:solidFill>
                <a:latin typeface="Andale Mono"/>
                <a:cs typeface="Andale Mono"/>
              </a:rPr>
              <a:t>[117,</a:t>
            </a:r>
            <a:r>
              <a:rPr sz="1296" spc="-155" dirty="0">
                <a:solidFill>
                  <a:srgbClr val="FFFFFF"/>
                </a:solidFill>
                <a:latin typeface="Andale Mono"/>
                <a:cs typeface="Andale Mono"/>
              </a:rPr>
              <a:t> </a:t>
            </a:r>
            <a:r>
              <a:rPr sz="1296" spc="-20" dirty="0">
                <a:solidFill>
                  <a:srgbClr val="FFFFFF"/>
                </a:solidFill>
                <a:latin typeface="Andale Mono"/>
                <a:cs typeface="Andale Mono"/>
              </a:rPr>
              <a:t>43,</a:t>
            </a:r>
            <a:r>
              <a:rPr sz="1296" spc="-159" dirty="0">
                <a:solidFill>
                  <a:srgbClr val="FFFFFF"/>
                </a:solidFill>
                <a:latin typeface="Andale Mono"/>
                <a:cs typeface="Andale Mono"/>
              </a:rPr>
              <a:t> </a:t>
            </a:r>
            <a:r>
              <a:rPr sz="1296" spc="-9" dirty="0">
                <a:solidFill>
                  <a:srgbClr val="FFFFFF"/>
                </a:solidFill>
                <a:latin typeface="Andale Mono"/>
                <a:cs typeface="Andale Mono"/>
              </a:rPr>
              <a:t>96],</a:t>
            </a:r>
            <a:endParaRPr sz="1296">
              <a:latin typeface="Andale Mono"/>
              <a:cs typeface="Andale Mono"/>
            </a:endParaRPr>
          </a:p>
          <a:p>
            <a:pPr marL="5776">
              <a:spcBef>
                <a:spcPts val="132"/>
              </a:spcBef>
            </a:pPr>
            <a:r>
              <a:rPr sz="1296" spc="-41" dirty="0">
                <a:solidFill>
                  <a:srgbClr val="FFFFFF"/>
                </a:solidFill>
                <a:latin typeface="Andale Mono"/>
                <a:cs typeface="Andale Mono"/>
              </a:rPr>
              <a:t>[125,</a:t>
            </a:r>
            <a:r>
              <a:rPr sz="1296" spc="-155" dirty="0">
                <a:solidFill>
                  <a:srgbClr val="FFFFFF"/>
                </a:solidFill>
                <a:latin typeface="Andale Mono"/>
                <a:cs typeface="Andale Mono"/>
              </a:rPr>
              <a:t> </a:t>
            </a:r>
            <a:r>
              <a:rPr sz="1296" spc="-20" dirty="0">
                <a:solidFill>
                  <a:srgbClr val="FFFFFF"/>
                </a:solidFill>
                <a:latin typeface="Andale Mono"/>
                <a:cs typeface="Andale Mono"/>
              </a:rPr>
              <a:t>87,</a:t>
            </a:r>
            <a:r>
              <a:rPr sz="1296" spc="-159" dirty="0">
                <a:solidFill>
                  <a:srgbClr val="FFFFFF"/>
                </a:solidFill>
                <a:latin typeface="Andale Mono"/>
                <a:cs typeface="Andale Mono"/>
              </a:rPr>
              <a:t> </a:t>
            </a:r>
            <a:r>
              <a:rPr sz="1296" spc="-9" dirty="0">
                <a:solidFill>
                  <a:srgbClr val="FFFFFF"/>
                </a:solidFill>
                <a:latin typeface="Andale Mono"/>
                <a:cs typeface="Andale Mono"/>
              </a:rPr>
              <a:t>23],</a:t>
            </a:r>
            <a:endParaRPr sz="1296">
              <a:latin typeface="Andale Mono"/>
              <a:cs typeface="Andale Mono"/>
            </a:endParaRPr>
          </a:p>
          <a:p>
            <a:pPr marL="5776">
              <a:spcBef>
                <a:spcPts val="132"/>
              </a:spcBef>
            </a:pPr>
            <a:r>
              <a:rPr sz="1296" spc="-11" dirty="0">
                <a:solidFill>
                  <a:srgbClr val="FFFFFF"/>
                </a:solidFill>
                <a:latin typeface="Andale Mono"/>
                <a:cs typeface="Andale Mono"/>
              </a:rPr>
              <a:t>…,</a:t>
            </a:r>
            <a:endParaRPr sz="1296">
              <a:latin typeface="Andale Mono"/>
              <a:cs typeface="Andale Mono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513371" y="2334905"/>
            <a:ext cx="2122957" cy="207288"/>
          </a:xfrm>
          <a:prstGeom prst="rect">
            <a:avLst/>
          </a:prstGeom>
        </p:spPr>
        <p:txBody>
          <a:bodyPr vert="horz" wrap="square" lIns="0" tIns="7798" rIns="0" bIns="0" rtlCol="0">
            <a:spAutoFit/>
          </a:bodyPr>
          <a:lstStyle/>
          <a:p>
            <a:pPr marL="5776">
              <a:spcBef>
                <a:spcPts val="61"/>
              </a:spcBef>
            </a:pPr>
            <a:r>
              <a:rPr sz="1296" spc="-50" dirty="0">
                <a:solidFill>
                  <a:srgbClr val="FFFFFF"/>
                </a:solidFill>
                <a:latin typeface="Andale Mono"/>
                <a:cs typeface="Andale Mono"/>
              </a:rPr>
              <a:t>[[0.983,</a:t>
            </a:r>
            <a:r>
              <a:rPr sz="1296" spc="-130" dirty="0">
                <a:solidFill>
                  <a:srgbClr val="FFFFFF"/>
                </a:solidFill>
                <a:latin typeface="Andale Mono"/>
                <a:cs typeface="Andale Mono"/>
              </a:rPr>
              <a:t> </a:t>
            </a:r>
            <a:r>
              <a:rPr sz="1296" spc="-45" dirty="0">
                <a:solidFill>
                  <a:srgbClr val="FFFFFF"/>
                </a:solidFill>
                <a:latin typeface="Andale Mono"/>
                <a:cs typeface="Andale Mono"/>
              </a:rPr>
              <a:t>0.004,</a:t>
            </a:r>
            <a:r>
              <a:rPr sz="1296" spc="-127" dirty="0">
                <a:solidFill>
                  <a:srgbClr val="FFFFFF"/>
                </a:solidFill>
                <a:latin typeface="Andale Mono"/>
                <a:cs typeface="Andale Mono"/>
              </a:rPr>
              <a:t> </a:t>
            </a:r>
            <a:r>
              <a:rPr sz="1296" spc="-48" dirty="0">
                <a:solidFill>
                  <a:srgbClr val="FFFFFF"/>
                </a:solidFill>
                <a:latin typeface="Andale Mono"/>
                <a:cs typeface="Andale Mono"/>
              </a:rPr>
              <a:t>0.013],</a:t>
            </a:r>
            <a:endParaRPr sz="1296">
              <a:latin typeface="Andale Mono"/>
              <a:cs typeface="Andale Mono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513371" y="2534916"/>
            <a:ext cx="2031119" cy="646052"/>
          </a:xfrm>
          <a:prstGeom prst="rect">
            <a:avLst/>
          </a:prstGeom>
        </p:spPr>
        <p:txBody>
          <a:bodyPr vert="horz" wrap="square" lIns="0" tIns="21949" rIns="0" bIns="0" rtlCol="0">
            <a:spAutoFit/>
          </a:bodyPr>
          <a:lstStyle/>
          <a:p>
            <a:pPr marL="5776">
              <a:spcBef>
                <a:spcPts val="173"/>
              </a:spcBef>
            </a:pPr>
            <a:r>
              <a:rPr sz="1296" spc="-48" dirty="0">
                <a:solidFill>
                  <a:srgbClr val="FFFFFF"/>
                </a:solidFill>
                <a:latin typeface="Andale Mono"/>
                <a:cs typeface="Andale Mono"/>
              </a:rPr>
              <a:t>[0.110,</a:t>
            </a:r>
            <a:r>
              <a:rPr sz="1296" spc="-132" dirty="0">
                <a:solidFill>
                  <a:srgbClr val="FFFFFF"/>
                </a:solidFill>
                <a:latin typeface="Andale Mono"/>
                <a:cs typeface="Andale Mono"/>
              </a:rPr>
              <a:t> </a:t>
            </a:r>
            <a:r>
              <a:rPr sz="1296" spc="-45" dirty="0">
                <a:solidFill>
                  <a:srgbClr val="FFFFFF"/>
                </a:solidFill>
                <a:latin typeface="Andale Mono"/>
                <a:cs typeface="Andale Mono"/>
              </a:rPr>
              <a:t>0.889,</a:t>
            </a:r>
            <a:r>
              <a:rPr sz="1296" spc="-132" dirty="0">
                <a:solidFill>
                  <a:srgbClr val="FFFFFF"/>
                </a:solidFill>
                <a:latin typeface="Andale Mono"/>
                <a:cs typeface="Andale Mono"/>
              </a:rPr>
              <a:t> </a:t>
            </a:r>
            <a:r>
              <a:rPr sz="1296" spc="-48" dirty="0">
                <a:solidFill>
                  <a:srgbClr val="FFFFFF"/>
                </a:solidFill>
                <a:latin typeface="Andale Mono"/>
                <a:cs typeface="Andale Mono"/>
              </a:rPr>
              <a:t>0.001],</a:t>
            </a:r>
            <a:endParaRPr sz="1296">
              <a:latin typeface="Andale Mono"/>
              <a:cs typeface="Andale Mono"/>
            </a:endParaRPr>
          </a:p>
          <a:p>
            <a:pPr marL="5776">
              <a:spcBef>
                <a:spcPts val="132"/>
              </a:spcBef>
            </a:pPr>
            <a:r>
              <a:rPr sz="1296" spc="-48" dirty="0">
                <a:solidFill>
                  <a:srgbClr val="FFFFFF"/>
                </a:solidFill>
                <a:latin typeface="Andale Mono"/>
                <a:cs typeface="Andale Mono"/>
              </a:rPr>
              <a:t>[0.023,</a:t>
            </a:r>
            <a:r>
              <a:rPr sz="1296" spc="-132" dirty="0">
                <a:solidFill>
                  <a:srgbClr val="FFFFFF"/>
                </a:solidFill>
                <a:latin typeface="Andale Mono"/>
                <a:cs typeface="Andale Mono"/>
              </a:rPr>
              <a:t> </a:t>
            </a:r>
            <a:r>
              <a:rPr sz="1296" spc="-45" dirty="0">
                <a:solidFill>
                  <a:srgbClr val="FFFFFF"/>
                </a:solidFill>
                <a:latin typeface="Andale Mono"/>
                <a:cs typeface="Andale Mono"/>
              </a:rPr>
              <a:t>0.027,</a:t>
            </a:r>
            <a:r>
              <a:rPr sz="1296" spc="-132" dirty="0">
                <a:solidFill>
                  <a:srgbClr val="FFFFFF"/>
                </a:solidFill>
                <a:latin typeface="Andale Mono"/>
                <a:cs typeface="Andale Mono"/>
              </a:rPr>
              <a:t> </a:t>
            </a:r>
            <a:r>
              <a:rPr sz="1296" spc="-48" dirty="0">
                <a:solidFill>
                  <a:srgbClr val="FFFFFF"/>
                </a:solidFill>
                <a:latin typeface="Andale Mono"/>
                <a:cs typeface="Andale Mono"/>
              </a:rPr>
              <a:t>0.985],</a:t>
            </a:r>
            <a:endParaRPr sz="1296">
              <a:latin typeface="Andale Mono"/>
              <a:cs typeface="Andale Mono"/>
            </a:endParaRPr>
          </a:p>
          <a:p>
            <a:pPr marL="5776">
              <a:spcBef>
                <a:spcPts val="132"/>
              </a:spcBef>
            </a:pPr>
            <a:r>
              <a:rPr sz="1296" spc="-11" dirty="0">
                <a:solidFill>
                  <a:srgbClr val="FFFFFF"/>
                </a:solidFill>
                <a:latin typeface="Andale Mono"/>
                <a:cs typeface="Andale Mono"/>
              </a:rPr>
              <a:t>…,</a:t>
            </a:r>
            <a:endParaRPr sz="1296">
              <a:latin typeface="Andale Mono"/>
              <a:cs typeface="Andale Mono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90944" y="4682481"/>
            <a:ext cx="566623" cy="236501"/>
          </a:xfrm>
          <a:prstGeom prst="rect">
            <a:avLst/>
          </a:prstGeom>
        </p:spPr>
        <p:txBody>
          <a:bodyPr vert="horz" wrap="square" lIns="0" tIns="5487" rIns="0" bIns="0" rtlCol="0">
            <a:spAutoFit/>
          </a:bodyPr>
          <a:lstStyle/>
          <a:p>
            <a:pPr marL="5776">
              <a:spcBef>
                <a:spcPts val="43"/>
              </a:spcBef>
            </a:pPr>
            <a:r>
              <a:rPr sz="1501" b="1" spc="-20" dirty="0">
                <a:solidFill>
                  <a:srgbClr val="FFFFFF"/>
                </a:solidFill>
              </a:rPr>
              <a:t>Inputs</a:t>
            </a:r>
            <a:endParaRPr sz="1501"/>
          </a:p>
        </p:txBody>
      </p:sp>
      <p:sp>
        <p:nvSpPr>
          <p:cNvPr id="14" name="object 14"/>
          <p:cNvSpPr txBox="1"/>
          <p:nvPr/>
        </p:nvSpPr>
        <p:spPr>
          <a:xfrm>
            <a:off x="2038835" y="4582476"/>
            <a:ext cx="903939" cy="448279"/>
          </a:xfrm>
          <a:prstGeom prst="rect">
            <a:avLst/>
          </a:prstGeom>
        </p:spPr>
        <p:txBody>
          <a:bodyPr vert="horz" wrap="square" lIns="0" tIns="37544" rIns="0" bIns="0" rtlCol="0">
            <a:spAutoFit/>
          </a:bodyPr>
          <a:lstStyle/>
          <a:p>
            <a:pPr marL="39277" marR="2310" indent="-33789">
              <a:lnSpc>
                <a:spcPts val="1560"/>
              </a:lnSpc>
              <a:spcBef>
                <a:spcPts val="296"/>
              </a:spcBef>
            </a:pPr>
            <a:r>
              <a:rPr sz="1501" b="1" spc="-32" dirty="0">
                <a:solidFill>
                  <a:srgbClr val="FFFFFF"/>
                </a:solidFill>
              </a:rPr>
              <a:t>Numerical </a:t>
            </a:r>
            <a:r>
              <a:rPr sz="1501" b="1" spc="-5" dirty="0">
                <a:solidFill>
                  <a:srgbClr val="FFFFFF"/>
                </a:solidFill>
              </a:rPr>
              <a:t>encoding</a:t>
            </a:r>
            <a:endParaRPr sz="1501"/>
          </a:p>
        </p:txBody>
      </p:sp>
      <p:sp>
        <p:nvSpPr>
          <p:cNvPr id="15" name="object 15"/>
          <p:cNvSpPr txBox="1"/>
          <p:nvPr/>
        </p:nvSpPr>
        <p:spPr>
          <a:xfrm>
            <a:off x="3321051" y="4409792"/>
            <a:ext cx="2370746" cy="614992"/>
          </a:xfrm>
          <a:prstGeom prst="rect">
            <a:avLst/>
          </a:prstGeom>
        </p:spPr>
        <p:txBody>
          <a:bodyPr vert="horz" wrap="square" lIns="0" tIns="37544" rIns="0" bIns="0" rtlCol="0">
            <a:spAutoFit/>
          </a:bodyPr>
          <a:lstStyle/>
          <a:p>
            <a:pPr marL="565466" marR="558247" algn="ctr">
              <a:lnSpc>
                <a:spcPts val="1469"/>
              </a:lnSpc>
              <a:spcBef>
                <a:spcPts val="296"/>
              </a:spcBef>
            </a:pPr>
            <a:r>
              <a:rPr sz="1410" b="1" spc="-5" dirty="0">
                <a:solidFill>
                  <a:srgbClr val="FFFFFF"/>
                </a:solidFill>
              </a:rPr>
              <a:t>Learns representation</a:t>
            </a:r>
            <a:endParaRPr sz="1410"/>
          </a:p>
          <a:p>
            <a:pPr algn="ctr">
              <a:lnSpc>
                <a:spcPts val="1460"/>
              </a:lnSpc>
            </a:pPr>
            <a:r>
              <a:rPr sz="1410" b="1" spc="-5" dirty="0">
                <a:solidFill>
                  <a:srgbClr val="FFFFFF"/>
                </a:solidFill>
              </a:rPr>
              <a:t>(patterns/features/weights)</a:t>
            </a:r>
            <a:endParaRPr sz="1410"/>
          </a:p>
        </p:txBody>
      </p:sp>
      <p:sp>
        <p:nvSpPr>
          <p:cNvPr id="16" name="object 16"/>
          <p:cNvSpPr txBox="1"/>
          <p:nvPr/>
        </p:nvSpPr>
        <p:spPr>
          <a:xfrm>
            <a:off x="5841465" y="4582476"/>
            <a:ext cx="1364861" cy="448279"/>
          </a:xfrm>
          <a:prstGeom prst="rect">
            <a:avLst/>
          </a:prstGeom>
        </p:spPr>
        <p:txBody>
          <a:bodyPr vert="horz" wrap="square" lIns="0" tIns="37544" rIns="0" bIns="0" rtlCol="0">
            <a:spAutoFit/>
          </a:bodyPr>
          <a:lstStyle/>
          <a:p>
            <a:pPr marL="330385" marR="2310" indent="-324898">
              <a:lnSpc>
                <a:spcPts val="1560"/>
              </a:lnSpc>
              <a:spcBef>
                <a:spcPts val="296"/>
              </a:spcBef>
            </a:pPr>
            <a:r>
              <a:rPr sz="1501" b="1" spc="-23" dirty="0">
                <a:solidFill>
                  <a:srgbClr val="FFFFFF"/>
                </a:solidFill>
              </a:rPr>
              <a:t>Representation </a:t>
            </a:r>
            <a:r>
              <a:rPr sz="1501" b="1" spc="-5" dirty="0">
                <a:solidFill>
                  <a:srgbClr val="FFFFFF"/>
                </a:solidFill>
              </a:rPr>
              <a:t>outputs</a:t>
            </a:r>
            <a:endParaRPr sz="1501"/>
          </a:p>
        </p:txBody>
      </p:sp>
      <p:sp>
        <p:nvSpPr>
          <p:cNvPr id="17" name="object 17"/>
          <p:cNvSpPr txBox="1"/>
          <p:nvPr/>
        </p:nvSpPr>
        <p:spPr>
          <a:xfrm>
            <a:off x="7951824" y="4682481"/>
            <a:ext cx="748854" cy="236501"/>
          </a:xfrm>
          <a:prstGeom prst="rect">
            <a:avLst/>
          </a:prstGeom>
        </p:spPr>
        <p:txBody>
          <a:bodyPr vert="horz" wrap="square" lIns="0" tIns="5487" rIns="0" bIns="0" rtlCol="0">
            <a:spAutoFit/>
          </a:bodyPr>
          <a:lstStyle/>
          <a:p>
            <a:pPr marL="5776">
              <a:spcBef>
                <a:spcPts val="43"/>
              </a:spcBef>
            </a:pPr>
            <a:r>
              <a:rPr sz="1501" b="1" spc="-5" dirty="0">
                <a:solidFill>
                  <a:srgbClr val="FFFFFF"/>
                </a:solidFill>
              </a:rPr>
              <a:t>Outputs</a:t>
            </a:r>
            <a:endParaRPr sz="1501"/>
          </a:p>
        </p:txBody>
      </p:sp>
      <p:sp>
        <p:nvSpPr>
          <p:cNvPr id="18" name="object 18"/>
          <p:cNvSpPr txBox="1"/>
          <p:nvPr/>
        </p:nvSpPr>
        <p:spPr>
          <a:xfrm rot="21060000">
            <a:off x="7566806" y="756015"/>
            <a:ext cx="913747" cy="1390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998"/>
              </a:lnSpc>
            </a:pPr>
            <a:r>
              <a:rPr sz="1114" b="1" dirty="0">
                <a:solidFill>
                  <a:srgbClr val="FFFFFF"/>
                </a:solidFill>
                <a:latin typeface="Bradley Hand"/>
                <a:cs typeface="Bradley Hand"/>
              </a:rPr>
              <a:t>(a</a:t>
            </a:r>
            <a:r>
              <a:rPr sz="1114" b="1" spc="-23" dirty="0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sz="1671" b="1" baseline="1133" dirty="0">
                <a:solidFill>
                  <a:srgbClr val="FFFFFF"/>
                </a:solidFill>
                <a:latin typeface="Bradley Hand"/>
                <a:cs typeface="Bradley Hand"/>
              </a:rPr>
              <a:t>human</a:t>
            </a:r>
            <a:r>
              <a:rPr sz="1671" b="1" spc="-34" baseline="1133" dirty="0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sz="1671" b="1" spc="-17" baseline="4535" dirty="0">
                <a:solidFill>
                  <a:srgbClr val="FFFFFF"/>
                </a:solidFill>
                <a:latin typeface="Bradley Hand"/>
                <a:cs typeface="Bradley Hand"/>
              </a:rPr>
              <a:t>can</a:t>
            </a:r>
            <a:endParaRPr sz="1671" baseline="4535">
              <a:latin typeface="Bradley Hand"/>
              <a:cs typeface="Bradley Hand"/>
            </a:endParaRPr>
          </a:p>
        </p:txBody>
      </p:sp>
      <p:sp>
        <p:nvSpPr>
          <p:cNvPr id="19" name="object 19"/>
          <p:cNvSpPr txBox="1"/>
          <p:nvPr/>
        </p:nvSpPr>
        <p:spPr>
          <a:xfrm rot="21060000">
            <a:off x="7478433" y="917414"/>
            <a:ext cx="1147383" cy="1390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007"/>
              </a:lnSpc>
            </a:pPr>
            <a:r>
              <a:rPr sz="1114" b="1" dirty="0">
                <a:solidFill>
                  <a:srgbClr val="FFFFFF"/>
                </a:solidFill>
                <a:latin typeface="Bradley Hand"/>
                <a:cs typeface="Bradley Hand"/>
              </a:rPr>
              <a:t>understand</a:t>
            </a:r>
            <a:r>
              <a:rPr sz="1114" b="1" spc="-23" dirty="0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sz="1671" b="1" spc="-7" baseline="5668" dirty="0">
                <a:solidFill>
                  <a:srgbClr val="FFFFFF"/>
                </a:solidFill>
                <a:latin typeface="Bradley Hand"/>
                <a:cs typeface="Bradley Hand"/>
              </a:rPr>
              <a:t>these)</a:t>
            </a:r>
            <a:endParaRPr sz="1671" baseline="5668">
              <a:latin typeface="Bradley Hand"/>
              <a:cs typeface="Bradley Hand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908202" y="1083354"/>
            <a:ext cx="836071" cy="448279"/>
          </a:xfrm>
          <a:prstGeom prst="rect">
            <a:avLst/>
          </a:prstGeom>
        </p:spPr>
        <p:txBody>
          <a:bodyPr vert="horz" wrap="square" lIns="0" tIns="37544" rIns="0" bIns="0" rtlCol="0">
            <a:spAutoFit/>
          </a:bodyPr>
          <a:lstStyle/>
          <a:p>
            <a:pPr marL="5776" marR="2310" indent="97903">
              <a:lnSpc>
                <a:spcPts val="1560"/>
              </a:lnSpc>
              <a:spcBef>
                <a:spcPts val="296"/>
              </a:spcBef>
            </a:pPr>
            <a:r>
              <a:rPr sz="1501" spc="-5" dirty="0">
                <a:solidFill>
                  <a:srgbClr val="FFFFFF"/>
                </a:solidFill>
              </a:rPr>
              <a:t>Ramen, Spaghetti</a:t>
            </a:r>
            <a:endParaRPr sz="1501"/>
          </a:p>
        </p:txBody>
      </p:sp>
      <p:sp>
        <p:nvSpPr>
          <p:cNvPr id="21" name="object 21"/>
          <p:cNvSpPr txBox="1"/>
          <p:nvPr/>
        </p:nvSpPr>
        <p:spPr>
          <a:xfrm>
            <a:off x="7873462" y="2586224"/>
            <a:ext cx="1080106" cy="236501"/>
          </a:xfrm>
          <a:prstGeom prst="rect">
            <a:avLst/>
          </a:prstGeom>
        </p:spPr>
        <p:txBody>
          <a:bodyPr vert="horz" wrap="square" lIns="0" tIns="5487" rIns="0" bIns="0" rtlCol="0">
            <a:spAutoFit/>
          </a:bodyPr>
          <a:lstStyle/>
          <a:p>
            <a:pPr marL="5776">
              <a:spcBef>
                <a:spcPts val="43"/>
              </a:spcBef>
            </a:pPr>
            <a:r>
              <a:rPr sz="1501" spc="48" dirty="0">
                <a:solidFill>
                  <a:srgbClr val="FFFFFF"/>
                </a:solidFill>
              </a:rPr>
              <a:t>Not</a:t>
            </a:r>
            <a:r>
              <a:rPr sz="1501" spc="-146" dirty="0">
                <a:solidFill>
                  <a:srgbClr val="FFFFFF"/>
                </a:solidFill>
              </a:rPr>
              <a:t> </a:t>
            </a:r>
            <a:r>
              <a:rPr sz="1501" spc="-30" dirty="0">
                <a:solidFill>
                  <a:srgbClr val="FFFFFF"/>
                </a:solidFill>
              </a:rPr>
              <a:t>a</a:t>
            </a:r>
            <a:r>
              <a:rPr sz="1501" spc="-146" dirty="0">
                <a:solidFill>
                  <a:srgbClr val="FFFFFF"/>
                </a:solidFill>
              </a:rPr>
              <a:t> </a:t>
            </a:r>
            <a:r>
              <a:rPr sz="1501" spc="-5" dirty="0">
                <a:solidFill>
                  <a:srgbClr val="FFFFFF"/>
                </a:solidFill>
              </a:rPr>
              <a:t>diaster</a:t>
            </a:r>
            <a:endParaRPr sz="1501"/>
          </a:p>
        </p:txBody>
      </p:sp>
      <p:sp>
        <p:nvSpPr>
          <p:cNvPr id="22" name="object 22"/>
          <p:cNvSpPr txBox="1"/>
          <p:nvPr/>
        </p:nvSpPr>
        <p:spPr>
          <a:xfrm>
            <a:off x="7737222" y="3623348"/>
            <a:ext cx="1181474" cy="574186"/>
          </a:xfrm>
          <a:prstGeom prst="rect">
            <a:avLst/>
          </a:prstGeom>
        </p:spPr>
        <p:txBody>
          <a:bodyPr vert="horz" wrap="square" lIns="0" tIns="35233" rIns="0" bIns="0" rtlCol="0">
            <a:spAutoFit/>
          </a:bodyPr>
          <a:lstStyle/>
          <a:p>
            <a:pPr marL="5776" marR="2310" algn="ctr">
              <a:lnSpc>
                <a:spcPts val="1378"/>
              </a:lnSpc>
              <a:spcBef>
                <a:spcPts val="277"/>
              </a:spcBef>
            </a:pPr>
            <a:r>
              <a:rPr sz="1319" dirty="0">
                <a:solidFill>
                  <a:srgbClr val="FFFFFF"/>
                </a:solidFill>
              </a:rPr>
              <a:t>“Hey</a:t>
            </a:r>
            <a:r>
              <a:rPr sz="1319" spc="-91" dirty="0">
                <a:solidFill>
                  <a:srgbClr val="FFFFFF"/>
                </a:solidFill>
              </a:rPr>
              <a:t> </a:t>
            </a:r>
            <a:r>
              <a:rPr sz="1319" spc="-57" dirty="0">
                <a:solidFill>
                  <a:srgbClr val="FFFFFF"/>
                </a:solidFill>
              </a:rPr>
              <a:t>Siri,</a:t>
            </a:r>
            <a:r>
              <a:rPr sz="1319" spc="-91" dirty="0">
                <a:solidFill>
                  <a:srgbClr val="FFFFFF"/>
                </a:solidFill>
              </a:rPr>
              <a:t> </a:t>
            </a:r>
            <a:r>
              <a:rPr sz="1319" spc="-5" dirty="0">
                <a:solidFill>
                  <a:srgbClr val="FFFFFF"/>
                </a:solidFill>
              </a:rPr>
              <a:t>what’s </a:t>
            </a:r>
            <a:r>
              <a:rPr sz="1319" spc="59" dirty="0">
                <a:solidFill>
                  <a:srgbClr val="FFFFFF"/>
                </a:solidFill>
              </a:rPr>
              <a:t>the</a:t>
            </a:r>
            <a:r>
              <a:rPr sz="1319" spc="-125" dirty="0">
                <a:solidFill>
                  <a:srgbClr val="FFFFFF"/>
                </a:solidFill>
              </a:rPr>
              <a:t> </a:t>
            </a:r>
            <a:r>
              <a:rPr sz="1319" spc="20" dirty="0">
                <a:solidFill>
                  <a:srgbClr val="FFFFFF"/>
                </a:solidFill>
              </a:rPr>
              <a:t>weather </a:t>
            </a:r>
            <a:r>
              <a:rPr sz="1319" spc="27" dirty="0">
                <a:solidFill>
                  <a:srgbClr val="FFFFFF"/>
                </a:solidFill>
              </a:rPr>
              <a:t>today?”</a:t>
            </a:r>
            <a:endParaRPr sz="1319"/>
          </a:p>
        </p:txBody>
      </p:sp>
      <p:grpSp>
        <p:nvGrpSpPr>
          <p:cNvPr id="23" name="object 23"/>
          <p:cNvGrpSpPr/>
          <p:nvPr/>
        </p:nvGrpSpPr>
        <p:grpSpPr>
          <a:xfrm>
            <a:off x="1610003" y="1724867"/>
            <a:ext cx="545540" cy="2341000"/>
            <a:chOff x="3539313" y="3792578"/>
            <a:chExt cx="1199515" cy="5147310"/>
          </a:xfrm>
        </p:grpSpPr>
        <p:sp>
          <p:nvSpPr>
            <p:cNvPr id="24" name="object 24"/>
            <p:cNvSpPr/>
            <p:nvPr/>
          </p:nvSpPr>
          <p:spPr>
            <a:xfrm>
              <a:off x="3549783" y="3803049"/>
              <a:ext cx="1125855" cy="1125855"/>
            </a:xfrm>
            <a:custGeom>
              <a:avLst/>
              <a:gdLst/>
              <a:ahLst/>
              <a:cxnLst/>
              <a:rect l="l" t="t" r="r" b="b"/>
              <a:pathLst>
                <a:path w="1125854" h="1125854">
                  <a:moveTo>
                    <a:pt x="0" y="0"/>
                  </a:moveTo>
                  <a:lnTo>
                    <a:pt x="1117867" y="1117867"/>
                  </a:lnTo>
                  <a:lnTo>
                    <a:pt x="1125271" y="1125271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637"/>
            </a:p>
          </p:txBody>
        </p:sp>
        <p:sp>
          <p:nvSpPr>
            <p:cNvPr id="25" name="object 25"/>
            <p:cNvSpPr/>
            <p:nvPr/>
          </p:nvSpPr>
          <p:spPr>
            <a:xfrm>
              <a:off x="4632111" y="4885377"/>
              <a:ext cx="106680" cy="106680"/>
            </a:xfrm>
            <a:custGeom>
              <a:avLst/>
              <a:gdLst/>
              <a:ahLst/>
              <a:cxnLst/>
              <a:rect l="l" t="t" r="r" b="b"/>
              <a:pathLst>
                <a:path w="106679" h="106679">
                  <a:moveTo>
                    <a:pt x="71079" y="0"/>
                  </a:moveTo>
                  <a:lnTo>
                    <a:pt x="0" y="71078"/>
                  </a:lnTo>
                  <a:lnTo>
                    <a:pt x="106618" y="106617"/>
                  </a:lnTo>
                  <a:lnTo>
                    <a:pt x="7107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637"/>
            </a:p>
          </p:txBody>
        </p:sp>
        <p:sp>
          <p:nvSpPr>
            <p:cNvPr id="26" name="object 26"/>
            <p:cNvSpPr/>
            <p:nvPr/>
          </p:nvSpPr>
          <p:spPr>
            <a:xfrm>
              <a:off x="3644062" y="7306194"/>
              <a:ext cx="956310" cy="1623060"/>
            </a:xfrm>
            <a:custGeom>
              <a:avLst/>
              <a:gdLst/>
              <a:ahLst/>
              <a:cxnLst/>
              <a:rect l="l" t="t" r="r" b="b"/>
              <a:pathLst>
                <a:path w="956310" h="1623059">
                  <a:moveTo>
                    <a:pt x="0" y="1622836"/>
                  </a:moveTo>
                  <a:lnTo>
                    <a:pt x="950887" y="9021"/>
                  </a:lnTo>
                  <a:lnTo>
                    <a:pt x="956202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637"/>
            </a:p>
          </p:txBody>
        </p:sp>
        <p:sp>
          <p:nvSpPr>
            <p:cNvPr id="27" name="object 27"/>
            <p:cNvSpPr/>
            <p:nvPr/>
          </p:nvSpPr>
          <p:spPr>
            <a:xfrm>
              <a:off x="4551646" y="7228611"/>
              <a:ext cx="94615" cy="112395"/>
            </a:xfrm>
            <a:custGeom>
              <a:avLst/>
              <a:gdLst/>
              <a:ahLst/>
              <a:cxnLst/>
              <a:rect l="l" t="t" r="r" b="b"/>
              <a:pathLst>
                <a:path w="94614" h="112395">
                  <a:moveTo>
                    <a:pt x="94331" y="0"/>
                  </a:moveTo>
                  <a:lnTo>
                    <a:pt x="0" y="61090"/>
                  </a:lnTo>
                  <a:lnTo>
                    <a:pt x="86604" y="112119"/>
                  </a:lnTo>
                  <a:lnTo>
                    <a:pt x="9433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637"/>
            </a:p>
          </p:txBody>
        </p:sp>
        <p:sp>
          <p:nvSpPr>
            <p:cNvPr id="28" name="object 28"/>
            <p:cNvSpPr/>
            <p:nvPr/>
          </p:nvSpPr>
          <p:spPr>
            <a:xfrm>
              <a:off x="3899290" y="5974330"/>
              <a:ext cx="363855" cy="0"/>
            </a:xfrm>
            <a:custGeom>
              <a:avLst/>
              <a:gdLst/>
              <a:ahLst/>
              <a:cxnLst/>
              <a:rect l="l" t="t" r="r" b="b"/>
              <a:pathLst>
                <a:path w="363854">
                  <a:moveTo>
                    <a:pt x="0" y="0"/>
                  </a:moveTo>
                  <a:lnTo>
                    <a:pt x="353243" y="0"/>
                  </a:lnTo>
                  <a:lnTo>
                    <a:pt x="363714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637"/>
            </a:p>
          </p:txBody>
        </p:sp>
        <p:sp>
          <p:nvSpPr>
            <p:cNvPr id="29" name="object 29"/>
            <p:cNvSpPr/>
            <p:nvPr/>
          </p:nvSpPr>
          <p:spPr>
            <a:xfrm>
              <a:off x="4252533" y="5924070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4" h="100964">
                  <a:moveTo>
                    <a:pt x="0" y="0"/>
                  </a:moveTo>
                  <a:lnTo>
                    <a:pt x="0" y="100520"/>
                  </a:lnTo>
                  <a:lnTo>
                    <a:pt x="100520" y="502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637"/>
            </a:p>
          </p:txBody>
        </p:sp>
      </p:grpSp>
      <p:grpSp>
        <p:nvGrpSpPr>
          <p:cNvPr id="30" name="object 30"/>
          <p:cNvGrpSpPr/>
          <p:nvPr/>
        </p:nvGrpSpPr>
        <p:grpSpPr>
          <a:xfrm>
            <a:off x="7621662" y="2694271"/>
            <a:ext cx="206491" cy="45919"/>
            <a:chOff x="16757541" y="5924069"/>
            <a:chExt cx="454025" cy="100965"/>
          </a:xfrm>
        </p:grpSpPr>
        <p:sp>
          <p:nvSpPr>
            <p:cNvPr id="31" name="object 31"/>
            <p:cNvSpPr/>
            <p:nvPr/>
          </p:nvSpPr>
          <p:spPr>
            <a:xfrm>
              <a:off x="16757541" y="5974330"/>
              <a:ext cx="363855" cy="0"/>
            </a:xfrm>
            <a:custGeom>
              <a:avLst/>
              <a:gdLst/>
              <a:ahLst/>
              <a:cxnLst/>
              <a:rect l="l" t="t" r="r" b="b"/>
              <a:pathLst>
                <a:path w="363855">
                  <a:moveTo>
                    <a:pt x="0" y="0"/>
                  </a:moveTo>
                  <a:lnTo>
                    <a:pt x="353243" y="0"/>
                  </a:lnTo>
                  <a:lnTo>
                    <a:pt x="363714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637"/>
            </a:p>
          </p:txBody>
        </p:sp>
        <p:sp>
          <p:nvSpPr>
            <p:cNvPr id="32" name="object 32"/>
            <p:cNvSpPr/>
            <p:nvPr/>
          </p:nvSpPr>
          <p:spPr>
            <a:xfrm>
              <a:off x="17110776" y="5924069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5" h="100964">
                  <a:moveTo>
                    <a:pt x="0" y="0"/>
                  </a:moveTo>
                  <a:lnTo>
                    <a:pt x="0" y="100520"/>
                  </a:lnTo>
                  <a:lnTo>
                    <a:pt x="100520" y="502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637"/>
            </a:p>
          </p:txBody>
        </p:sp>
      </p:grpSp>
      <p:grpSp>
        <p:nvGrpSpPr>
          <p:cNvPr id="33" name="object 33"/>
          <p:cNvGrpSpPr/>
          <p:nvPr/>
        </p:nvGrpSpPr>
        <p:grpSpPr>
          <a:xfrm>
            <a:off x="7567492" y="1597725"/>
            <a:ext cx="460345" cy="785821"/>
            <a:chOff x="16638435" y="3513022"/>
            <a:chExt cx="1012190" cy="1727835"/>
          </a:xfrm>
        </p:grpSpPr>
        <p:sp>
          <p:nvSpPr>
            <p:cNvPr id="34" name="object 34"/>
            <p:cNvSpPr/>
            <p:nvPr/>
          </p:nvSpPr>
          <p:spPr>
            <a:xfrm>
              <a:off x="16648906" y="3590807"/>
              <a:ext cx="956310" cy="1639570"/>
            </a:xfrm>
            <a:custGeom>
              <a:avLst/>
              <a:gdLst/>
              <a:ahLst/>
              <a:cxnLst/>
              <a:rect l="l" t="t" r="r" b="b"/>
              <a:pathLst>
                <a:path w="956309" h="1639570">
                  <a:moveTo>
                    <a:pt x="0" y="1639239"/>
                  </a:moveTo>
                  <a:lnTo>
                    <a:pt x="950852" y="9044"/>
                  </a:lnTo>
                  <a:lnTo>
                    <a:pt x="956127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637"/>
            </a:p>
          </p:txBody>
        </p:sp>
        <p:sp>
          <p:nvSpPr>
            <p:cNvPr id="35" name="object 35"/>
            <p:cNvSpPr/>
            <p:nvPr/>
          </p:nvSpPr>
          <p:spPr>
            <a:xfrm>
              <a:off x="17556334" y="3513022"/>
              <a:ext cx="94615" cy="112395"/>
            </a:xfrm>
            <a:custGeom>
              <a:avLst/>
              <a:gdLst/>
              <a:ahLst/>
              <a:cxnLst/>
              <a:rect l="l" t="t" r="r" b="b"/>
              <a:pathLst>
                <a:path w="94615" h="112395">
                  <a:moveTo>
                    <a:pt x="94070" y="0"/>
                  </a:moveTo>
                  <a:lnTo>
                    <a:pt x="0" y="61507"/>
                  </a:lnTo>
                  <a:lnTo>
                    <a:pt x="86835" y="112152"/>
                  </a:lnTo>
                  <a:lnTo>
                    <a:pt x="9407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637"/>
            </a:p>
          </p:txBody>
        </p:sp>
      </p:grpSp>
      <p:grpSp>
        <p:nvGrpSpPr>
          <p:cNvPr id="36" name="object 36"/>
          <p:cNvGrpSpPr/>
          <p:nvPr/>
        </p:nvGrpSpPr>
        <p:grpSpPr>
          <a:xfrm>
            <a:off x="7524590" y="3047908"/>
            <a:ext cx="545540" cy="545540"/>
            <a:chOff x="16544103" y="6701635"/>
            <a:chExt cx="1199515" cy="1199515"/>
          </a:xfrm>
        </p:grpSpPr>
        <p:sp>
          <p:nvSpPr>
            <p:cNvPr id="37" name="object 37"/>
            <p:cNvSpPr/>
            <p:nvPr/>
          </p:nvSpPr>
          <p:spPr>
            <a:xfrm>
              <a:off x="16554574" y="6712106"/>
              <a:ext cx="1125855" cy="1125855"/>
            </a:xfrm>
            <a:custGeom>
              <a:avLst/>
              <a:gdLst/>
              <a:ahLst/>
              <a:cxnLst/>
              <a:rect l="l" t="t" r="r" b="b"/>
              <a:pathLst>
                <a:path w="1125855" h="1125854">
                  <a:moveTo>
                    <a:pt x="0" y="0"/>
                  </a:moveTo>
                  <a:lnTo>
                    <a:pt x="1117867" y="1117867"/>
                  </a:lnTo>
                  <a:lnTo>
                    <a:pt x="1125271" y="1125271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637"/>
            </a:p>
          </p:txBody>
        </p:sp>
        <p:sp>
          <p:nvSpPr>
            <p:cNvPr id="38" name="object 38"/>
            <p:cNvSpPr/>
            <p:nvPr/>
          </p:nvSpPr>
          <p:spPr>
            <a:xfrm>
              <a:off x="17636907" y="7794434"/>
              <a:ext cx="106680" cy="106680"/>
            </a:xfrm>
            <a:custGeom>
              <a:avLst/>
              <a:gdLst/>
              <a:ahLst/>
              <a:cxnLst/>
              <a:rect l="l" t="t" r="r" b="b"/>
              <a:pathLst>
                <a:path w="106680" h="106679">
                  <a:moveTo>
                    <a:pt x="71076" y="0"/>
                  </a:moveTo>
                  <a:lnTo>
                    <a:pt x="0" y="71078"/>
                  </a:lnTo>
                  <a:lnTo>
                    <a:pt x="106614" y="106617"/>
                  </a:lnTo>
                  <a:lnTo>
                    <a:pt x="7107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637"/>
            </a:p>
          </p:txBody>
        </p:sp>
      </p:grpSp>
      <p:sp>
        <p:nvSpPr>
          <p:cNvPr id="39" name="object 39"/>
          <p:cNvSpPr txBox="1"/>
          <p:nvPr/>
        </p:nvSpPr>
        <p:spPr>
          <a:xfrm rot="21120000">
            <a:off x="4111836" y="3621900"/>
            <a:ext cx="1371753" cy="1390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989"/>
              </a:lnSpc>
            </a:pPr>
            <a:r>
              <a:rPr sz="1114" b="1" dirty="0">
                <a:solidFill>
                  <a:srgbClr val="FFFFFF"/>
                </a:solidFill>
                <a:latin typeface="Bradley Hand"/>
                <a:cs typeface="Bradley Hand"/>
              </a:rPr>
              <a:t>(choose</a:t>
            </a:r>
            <a:r>
              <a:rPr sz="1114" b="1" spc="-9" dirty="0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sz="1671" b="1" baseline="1133" dirty="0">
                <a:solidFill>
                  <a:srgbClr val="FFFFFF"/>
                </a:solidFill>
                <a:latin typeface="Bradley Hand"/>
                <a:cs typeface="Bradley Hand"/>
              </a:rPr>
              <a:t>the</a:t>
            </a:r>
            <a:r>
              <a:rPr sz="1671" b="1" spc="-14" baseline="1133" dirty="0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sz="1671" b="1" spc="-7" baseline="2267" dirty="0">
                <a:solidFill>
                  <a:srgbClr val="FFFFFF"/>
                </a:solidFill>
                <a:latin typeface="Bradley Hand"/>
                <a:cs typeface="Bradley Hand"/>
              </a:rPr>
              <a:t>appropriate</a:t>
            </a:r>
            <a:endParaRPr sz="1671" baseline="2267">
              <a:latin typeface="Bradley Hand"/>
              <a:cs typeface="Bradley Hand"/>
            </a:endParaRPr>
          </a:p>
        </p:txBody>
      </p:sp>
      <p:sp>
        <p:nvSpPr>
          <p:cNvPr id="40" name="object 40"/>
          <p:cNvSpPr txBox="1"/>
          <p:nvPr/>
        </p:nvSpPr>
        <p:spPr>
          <a:xfrm rot="21120000">
            <a:off x="4066609" y="3783261"/>
            <a:ext cx="1509690" cy="1390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989"/>
              </a:lnSpc>
            </a:pPr>
            <a:r>
              <a:rPr sz="1114" b="1" dirty="0">
                <a:solidFill>
                  <a:srgbClr val="FFFFFF"/>
                </a:solidFill>
                <a:latin typeface="Bradley Hand"/>
                <a:cs typeface="Bradley Hand"/>
              </a:rPr>
              <a:t>neural</a:t>
            </a:r>
            <a:r>
              <a:rPr sz="1114" b="1" spc="-9" dirty="0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sz="1671" b="1" baseline="1133" dirty="0">
                <a:solidFill>
                  <a:srgbClr val="FFFFFF"/>
                </a:solidFill>
                <a:latin typeface="Bradley Hand"/>
                <a:cs typeface="Bradley Hand"/>
              </a:rPr>
              <a:t>network</a:t>
            </a:r>
            <a:r>
              <a:rPr sz="1671" b="1" spc="-14" baseline="1133" dirty="0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sz="1671" b="1" baseline="2267" dirty="0">
                <a:solidFill>
                  <a:srgbClr val="FFFFFF"/>
                </a:solidFill>
                <a:latin typeface="Bradley Hand"/>
                <a:cs typeface="Bradley Hand"/>
              </a:rPr>
              <a:t>for</a:t>
            </a:r>
            <a:r>
              <a:rPr sz="1671" b="1" spc="-14" baseline="2267" dirty="0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sz="1671" b="1" spc="-14" baseline="3401" dirty="0">
                <a:solidFill>
                  <a:srgbClr val="FFFFFF"/>
                </a:solidFill>
                <a:latin typeface="Bradley Hand"/>
                <a:cs typeface="Bradley Hand"/>
              </a:rPr>
              <a:t>your</a:t>
            </a:r>
            <a:endParaRPr sz="1671" baseline="3401">
              <a:latin typeface="Bradley Hand"/>
              <a:cs typeface="Bradley Hand"/>
            </a:endParaRPr>
          </a:p>
        </p:txBody>
      </p:sp>
      <p:sp>
        <p:nvSpPr>
          <p:cNvPr id="41" name="object 41"/>
          <p:cNvSpPr txBox="1"/>
          <p:nvPr/>
        </p:nvSpPr>
        <p:spPr>
          <a:xfrm rot="21120000">
            <a:off x="4564143" y="3942667"/>
            <a:ext cx="562004" cy="1390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976"/>
              </a:lnSpc>
            </a:pPr>
            <a:r>
              <a:rPr sz="1114" b="1" spc="-5" dirty="0">
                <a:solidFill>
                  <a:srgbClr val="FFFFFF"/>
                </a:solidFill>
                <a:latin typeface="Bradley Hand"/>
                <a:cs typeface="Bradley Hand"/>
              </a:rPr>
              <a:t>problem)</a:t>
            </a:r>
            <a:endParaRPr sz="1114">
              <a:latin typeface="Bradley Hand"/>
              <a:cs typeface="Bradley Hand"/>
            </a:endParaRPr>
          </a:p>
        </p:txBody>
      </p:sp>
      <p:sp>
        <p:nvSpPr>
          <p:cNvPr id="42" name="object 42"/>
          <p:cNvSpPr txBox="1"/>
          <p:nvPr/>
        </p:nvSpPr>
        <p:spPr>
          <a:xfrm rot="60000">
            <a:off x="1929951" y="1465260"/>
            <a:ext cx="1351649" cy="1390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971"/>
              </a:lnSpc>
            </a:pPr>
            <a:r>
              <a:rPr sz="1671" b="1" baseline="2267" dirty="0">
                <a:solidFill>
                  <a:srgbClr val="FFFFFF"/>
                </a:solidFill>
                <a:latin typeface="Bradley Hand"/>
                <a:cs typeface="Bradley Hand"/>
              </a:rPr>
              <a:t>(before</a:t>
            </a:r>
            <a:r>
              <a:rPr sz="1671" b="1" spc="-10" baseline="2267" dirty="0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sz="1671" b="1" baseline="1133" dirty="0">
                <a:solidFill>
                  <a:srgbClr val="FFFFFF"/>
                </a:solidFill>
                <a:latin typeface="Bradley Hand"/>
                <a:cs typeface="Bradley Hand"/>
              </a:rPr>
              <a:t>data</a:t>
            </a:r>
            <a:r>
              <a:rPr sz="1671" b="1" spc="-10" baseline="1133" dirty="0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sz="1671" b="1" baseline="1133" dirty="0">
                <a:solidFill>
                  <a:srgbClr val="FFFFFF"/>
                </a:solidFill>
                <a:latin typeface="Bradley Hand"/>
                <a:cs typeface="Bradley Hand"/>
              </a:rPr>
              <a:t>gets</a:t>
            </a:r>
            <a:r>
              <a:rPr sz="1671" b="1" spc="-10" baseline="1133" dirty="0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sz="1114" b="1" spc="-9" dirty="0">
                <a:solidFill>
                  <a:srgbClr val="FFFFFF"/>
                </a:solidFill>
                <a:latin typeface="Bradley Hand"/>
                <a:cs typeface="Bradley Hand"/>
              </a:rPr>
              <a:t>used</a:t>
            </a:r>
            <a:endParaRPr sz="1114">
              <a:latin typeface="Bradley Hand"/>
              <a:cs typeface="Bradley Hand"/>
            </a:endParaRPr>
          </a:p>
        </p:txBody>
      </p:sp>
      <p:sp>
        <p:nvSpPr>
          <p:cNvPr id="43" name="object 43"/>
          <p:cNvSpPr txBox="1"/>
          <p:nvPr/>
        </p:nvSpPr>
        <p:spPr>
          <a:xfrm rot="60000">
            <a:off x="1893805" y="1628179"/>
            <a:ext cx="1416281" cy="1390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960"/>
              </a:lnSpc>
            </a:pPr>
            <a:r>
              <a:rPr sz="1671" b="1" baseline="2267" dirty="0">
                <a:solidFill>
                  <a:srgbClr val="FFFFFF"/>
                </a:solidFill>
                <a:latin typeface="Bradley Hand"/>
                <a:cs typeface="Bradley Hand"/>
              </a:rPr>
              <a:t>with</a:t>
            </a:r>
            <a:r>
              <a:rPr sz="1671" b="1" spc="-10" baseline="2267" dirty="0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sz="1671" b="1" baseline="1133" dirty="0">
                <a:solidFill>
                  <a:srgbClr val="FFFFFF"/>
                </a:solidFill>
                <a:latin typeface="Bradley Hand"/>
                <a:cs typeface="Bradley Hand"/>
              </a:rPr>
              <a:t>a</a:t>
            </a:r>
            <a:r>
              <a:rPr sz="1671" b="1" spc="-10" baseline="1133" dirty="0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sz="1671" b="1" baseline="1133" dirty="0">
                <a:solidFill>
                  <a:srgbClr val="FFFFFF"/>
                </a:solidFill>
                <a:latin typeface="Bradley Hand"/>
                <a:cs typeface="Bradley Hand"/>
              </a:rPr>
              <a:t>neural</a:t>
            </a:r>
            <a:r>
              <a:rPr sz="1671" b="1" spc="-10" baseline="1133" dirty="0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sz="1114" b="1" spc="-5" dirty="0">
                <a:solidFill>
                  <a:srgbClr val="FFFFFF"/>
                </a:solidFill>
                <a:latin typeface="Bradley Hand"/>
                <a:cs typeface="Bradley Hand"/>
              </a:rPr>
              <a:t>network,</a:t>
            </a:r>
            <a:endParaRPr sz="1114">
              <a:latin typeface="Bradley Hand"/>
              <a:cs typeface="Bradley Hand"/>
            </a:endParaRPr>
          </a:p>
        </p:txBody>
      </p:sp>
      <p:sp>
        <p:nvSpPr>
          <p:cNvPr id="44" name="object 44"/>
          <p:cNvSpPr txBox="1"/>
          <p:nvPr/>
        </p:nvSpPr>
        <p:spPr>
          <a:xfrm rot="60000">
            <a:off x="1967690" y="1790767"/>
            <a:ext cx="1260937" cy="1390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964"/>
              </a:lnSpc>
            </a:pPr>
            <a:r>
              <a:rPr sz="1671" b="1" baseline="2267" dirty="0">
                <a:solidFill>
                  <a:srgbClr val="FFFFFF"/>
                </a:solidFill>
                <a:latin typeface="Bradley Hand"/>
                <a:cs typeface="Bradley Hand"/>
              </a:rPr>
              <a:t>it</a:t>
            </a:r>
            <a:r>
              <a:rPr sz="1671" b="1" spc="-10" baseline="2267" dirty="0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sz="1671" b="1" baseline="1133" dirty="0">
                <a:solidFill>
                  <a:srgbClr val="FFFFFF"/>
                </a:solidFill>
                <a:latin typeface="Bradley Hand"/>
                <a:cs typeface="Bradley Hand"/>
              </a:rPr>
              <a:t>needs</a:t>
            </a:r>
            <a:r>
              <a:rPr sz="1671" b="1" spc="-10" baseline="1133" dirty="0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sz="1671" b="1" baseline="1133" dirty="0">
                <a:solidFill>
                  <a:srgbClr val="FFFFFF"/>
                </a:solidFill>
                <a:latin typeface="Bradley Hand"/>
                <a:cs typeface="Bradley Hand"/>
              </a:rPr>
              <a:t>to</a:t>
            </a:r>
            <a:r>
              <a:rPr sz="1671" b="1" spc="-10" baseline="1133" dirty="0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sz="1114" b="1" dirty="0">
                <a:solidFill>
                  <a:srgbClr val="FFFFFF"/>
                </a:solidFill>
                <a:latin typeface="Bradley Hand"/>
                <a:cs typeface="Bradley Hand"/>
              </a:rPr>
              <a:t>be</a:t>
            </a:r>
            <a:r>
              <a:rPr sz="1114" b="1" spc="-7" dirty="0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sz="1114" b="1" spc="-5" dirty="0">
                <a:solidFill>
                  <a:srgbClr val="FFFFFF"/>
                </a:solidFill>
                <a:latin typeface="Bradley Hand"/>
                <a:cs typeface="Bradley Hand"/>
              </a:rPr>
              <a:t>turned</a:t>
            </a:r>
            <a:endParaRPr sz="1114">
              <a:latin typeface="Bradley Hand"/>
              <a:cs typeface="Bradley Hand"/>
            </a:endParaRPr>
          </a:p>
        </p:txBody>
      </p:sp>
      <p:sp>
        <p:nvSpPr>
          <p:cNvPr id="45" name="object 45"/>
          <p:cNvSpPr txBox="1"/>
          <p:nvPr/>
        </p:nvSpPr>
        <p:spPr>
          <a:xfrm rot="60000">
            <a:off x="2134859" y="1953071"/>
            <a:ext cx="918882" cy="1390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951"/>
              </a:lnSpc>
            </a:pPr>
            <a:r>
              <a:rPr sz="1671" b="1" baseline="1133" dirty="0">
                <a:solidFill>
                  <a:srgbClr val="FFFFFF"/>
                </a:solidFill>
                <a:latin typeface="Bradley Hand"/>
                <a:cs typeface="Bradley Hand"/>
              </a:rPr>
              <a:t>into</a:t>
            </a:r>
            <a:r>
              <a:rPr sz="1671" b="1" spc="-10" baseline="1133" dirty="0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sz="1114" b="1" spc="-5" dirty="0">
                <a:solidFill>
                  <a:srgbClr val="FFFFFF"/>
                </a:solidFill>
                <a:latin typeface="Bradley Hand"/>
                <a:cs typeface="Bradley Hand"/>
              </a:rPr>
              <a:t>numbers)</a:t>
            </a:r>
            <a:endParaRPr sz="1114">
              <a:latin typeface="Bradley Hand"/>
              <a:cs typeface="Bradley Hand"/>
            </a:endParaRPr>
          </a:p>
        </p:txBody>
      </p:sp>
      <p:grpSp>
        <p:nvGrpSpPr>
          <p:cNvPr id="46" name="object 46"/>
          <p:cNvGrpSpPr/>
          <p:nvPr/>
        </p:nvGrpSpPr>
        <p:grpSpPr>
          <a:xfrm>
            <a:off x="3433881" y="2692316"/>
            <a:ext cx="2089745" cy="45919"/>
            <a:chOff x="7549593" y="5919772"/>
            <a:chExt cx="4594860" cy="100965"/>
          </a:xfrm>
        </p:grpSpPr>
        <p:sp>
          <p:nvSpPr>
            <p:cNvPr id="47" name="object 47"/>
            <p:cNvSpPr/>
            <p:nvPr/>
          </p:nvSpPr>
          <p:spPr>
            <a:xfrm>
              <a:off x="7549593" y="5970032"/>
              <a:ext cx="363855" cy="0"/>
            </a:xfrm>
            <a:custGeom>
              <a:avLst/>
              <a:gdLst/>
              <a:ahLst/>
              <a:cxnLst/>
              <a:rect l="l" t="t" r="r" b="b"/>
              <a:pathLst>
                <a:path w="363854">
                  <a:moveTo>
                    <a:pt x="0" y="0"/>
                  </a:moveTo>
                  <a:lnTo>
                    <a:pt x="353243" y="0"/>
                  </a:lnTo>
                  <a:lnTo>
                    <a:pt x="363714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637"/>
            </a:p>
          </p:txBody>
        </p:sp>
        <p:sp>
          <p:nvSpPr>
            <p:cNvPr id="48" name="object 48"/>
            <p:cNvSpPr/>
            <p:nvPr/>
          </p:nvSpPr>
          <p:spPr>
            <a:xfrm>
              <a:off x="7902836" y="5919772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5" h="100964">
                  <a:moveTo>
                    <a:pt x="0" y="0"/>
                  </a:moveTo>
                  <a:lnTo>
                    <a:pt x="0" y="100520"/>
                  </a:lnTo>
                  <a:lnTo>
                    <a:pt x="100520" y="502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637"/>
            </a:p>
          </p:txBody>
        </p:sp>
        <p:sp>
          <p:nvSpPr>
            <p:cNvPr id="49" name="object 49"/>
            <p:cNvSpPr/>
            <p:nvPr/>
          </p:nvSpPr>
          <p:spPr>
            <a:xfrm>
              <a:off x="11690513" y="5970032"/>
              <a:ext cx="363855" cy="0"/>
            </a:xfrm>
            <a:custGeom>
              <a:avLst/>
              <a:gdLst/>
              <a:ahLst/>
              <a:cxnLst/>
              <a:rect l="l" t="t" r="r" b="b"/>
              <a:pathLst>
                <a:path w="363854">
                  <a:moveTo>
                    <a:pt x="0" y="0"/>
                  </a:moveTo>
                  <a:lnTo>
                    <a:pt x="353243" y="0"/>
                  </a:lnTo>
                  <a:lnTo>
                    <a:pt x="363714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637"/>
            </a:p>
          </p:txBody>
        </p:sp>
        <p:sp>
          <p:nvSpPr>
            <p:cNvPr id="50" name="object 50"/>
            <p:cNvSpPr/>
            <p:nvPr/>
          </p:nvSpPr>
          <p:spPr>
            <a:xfrm>
              <a:off x="12043759" y="5919772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5" h="100964">
                  <a:moveTo>
                    <a:pt x="0" y="0"/>
                  </a:moveTo>
                  <a:lnTo>
                    <a:pt x="0" y="100520"/>
                  </a:lnTo>
                  <a:lnTo>
                    <a:pt x="100520" y="502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637"/>
            </a:p>
          </p:txBody>
        </p:sp>
      </p:grpSp>
      <p:sp>
        <p:nvSpPr>
          <p:cNvPr id="51" name="object 51"/>
          <p:cNvSpPr txBox="1"/>
          <p:nvPr/>
        </p:nvSpPr>
        <p:spPr>
          <a:xfrm>
            <a:off x="3764559" y="1364135"/>
            <a:ext cx="1387099" cy="519663"/>
          </a:xfrm>
          <a:prstGeom prst="rect">
            <a:avLst/>
          </a:prstGeom>
        </p:spPr>
        <p:txBody>
          <a:bodyPr vert="horz" wrap="square" lIns="0" tIns="18194" rIns="0" bIns="0" rtlCol="0">
            <a:spAutoFit/>
          </a:bodyPr>
          <a:lstStyle/>
          <a:p>
            <a:pPr marL="5487" marR="2310" algn="ctr">
              <a:lnSpc>
                <a:spcPts val="1283"/>
              </a:lnSpc>
              <a:spcBef>
                <a:spcPts val="143"/>
              </a:spcBef>
            </a:pPr>
            <a:r>
              <a:rPr sz="1114" b="1" dirty="0">
                <a:solidFill>
                  <a:srgbClr val="FFFFFF"/>
                </a:solidFill>
                <a:latin typeface="Bradley Hand"/>
                <a:cs typeface="Bradley Hand"/>
              </a:rPr>
              <a:t>Each</a:t>
            </a:r>
            <a:r>
              <a:rPr sz="1114" b="1" spc="2" dirty="0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sz="1114" b="1" dirty="0">
                <a:solidFill>
                  <a:srgbClr val="FFFFFF"/>
                </a:solidFill>
                <a:latin typeface="Bradley Hand"/>
                <a:cs typeface="Bradley Hand"/>
              </a:rPr>
              <a:t>of</a:t>
            </a:r>
            <a:r>
              <a:rPr sz="1114" b="1" spc="2" dirty="0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sz="1114" b="1" dirty="0">
                <a:solidFill>
                  <a:srgbClr val="FFFFFF"/>
                </a:solidFill>
                <a:latin typeface="Bradley Hand"/>
                <a:cs typeface="Bradley Hand"/>
              </a:rPr>
              <a:t>these</a:t>
            </a:r>
            <a:r>
              <a:rPr sz="1114" b="1" spc="2" dirty="0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sz="1114" b="1" dirty="0">
                <a:solidFill>
                  <a:srgbClr val="FFFFFF"/>
                </a:solidFill>
                <a:latin typeface="Bradley Hand"/>
                <a:cs typeface="Bradley Hand"/>
              </a:rPr>
              <a:t>nodes</a:t>
            </a:r>
            <a:r>
              <a:rPr sz="1114" b="1" spc="2" dirty="0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sz="1114" b="1" spc="-11" dirty="0">
                <a:solidFill>
                  <a:srgbClr val="FFFFFF"/>
                </a:solidFill>
                <a:latin typeface="Bradley Hand"/>
                <a:cs typeface="Bradley Hand"/>
              </a:rPr>
              <a:t>is </a:t>
            </a:r>
            <a:r>
              <a:rPr sz="1114" b="1" dirty="0">
                <a:solidFill>
                  <a:srgbClr val="FFFFFF"/>
                </a:solidFill>
                <a:latin typeface="Bradley Hand"/>
                <a:cs typeface="Bradley Hand"/>
              </a:rPr>
              <a:t>called</a:t>
            </a:r>
            <a:r>
              <a:rPr sz="1114" b="1" spc="2" dirty="0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sz="1114" b="1" dirty="0">
                <a:solidFill>
                  <a:srgbClr val="FFFFFF"/>
                </a:solidFill>
                <a:latin typeface="Bradley Hand"/>
                <a:cs typeface="Bradley Hand"/>
              </a:rPr>
              <a:t>a</a:t>
            </a:r>
            <a:r>
              <a:rPr sz="1114" b="1" spc="2" dirty="0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sz="1114" b="1" dirty="0">
                <a:solidFill>
                  <a:srgbClr val="FFFFFF"/>
                </a:solidFill>
                <a:latin typeface="Bradley Hand"/>
                <a:cs typeface="Bradley Hand"/>
              </a:rPr>
              <a:t>“hidden</a:t>
            </a:r>
            <a:r>
              <a:rPr sz="1114" b="1" spc="2" dirty="0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sz="1114" b="1" spc="-5" dirty="0">
                <a:solidFill>
                  <a:srgbClr val="FFFFFF"/>
                </a:solidFill>
                <a:latin typeface="Bradley Hand"/>
                <a:cs typeface="Bradley Hand"/>
              </a:rPr>
              <a:t>unit” </a:t>
            </a:r>
            <a:r>
              <a:rPr sz="1114" b="1" dirty="0">
                <a:solidFill>
                  <a:srgbClr val="FFFFFF"/>
                </a:solidFill>
                <a:latin typeface="Bradley Hand"/>
                <a:cs typeface="Bradley Hand"/>
              </a:rPr>
              <a:t>or</a:t>
            </a:r>
            <a:r>
              <a:rPr sz="1114" b="1" spc="2" dirty="0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sz="1114" b="1" spc="-5" dirty="0">
                <a:solidFill>
                  <a:srgbClr val="FFFFFF"/>
                </a:solidFill>
                <a:latin typeface="Bradley Hand"/>
                <a:cs typeface="Bradley Hand"/>
              </a:rPr>
              <a:t>“neuron”.</a:t>
            </a:r>
            <a:endParaRPr sz="1114">
              <a:latin typeface="Bradley Hand"/>
              <a:cs typeface="Bradley Hand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622208" y="1341468"/>
            <a:ext cx="2435726" cy="2318185"/>
            <a:chOff x="7963681" y="2949574"/>
            <a:chExt cx="5355590" cy="509714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963681" y="2949575"/>
              <a:ext cx="4009203" cy="4009203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8073052" y="3497275"/>
              <a:ext cx="1047115" cy="2779395"/>
            </a:xfrm>
            <a:custGeom>
              <a:avLst/>
              <a:gdLst/>
              <a:ahLst/>
              <a:cxnLst/>
              <a:rect l="l" t="t" r="r" b="b"/>
              <a:pathLst>
                <a:path w="1047115" h="2779395">
                  <a:moveTo>
                    <a:pt x="0" y="0"/>
                  </a:moveTo>
                  <a:lnTo>
                    <a:pt x="1047088" y="0"/>
                  </a:lnTo>
                  <a:lnTo>
                    <a:pt x="1047088" y="2779152"/>
                  </a:lnTo>
                  <a:lnTo>
                    <a:pt x="0" y="2779152"/>
                  </a:lnTo>
                  <a:lnTo>
                    <a:pt x="0" y="0"/>
                  </a:lnTo>
                  <a:close/>
                </a:path>
              </a:pathLst>
            </a:custGeom>
            <a:ln w="20941">
              <a:solidFill>
                <a:srgbClr val="00A2FF"/>
              </a:solidFill>
            </a:ln>
          </p:spPr>
          <p:txBody>
            <a:bodyPr wrap="square" lIns="0" tIns="0" rIns="0" bIns="0" rtlCol="0"/>
            <a:lstStyle/>
            <a:p>
              <a:endParaRPr sz="637"/>
            </a:p>
          </p:txBody>
        </p:sp>
        <p:sp>
          <p:nvSpPr>
            <p:cNvPr id="5" name="object 5"/>
            <p:cNvSpPr/>
            <p:nvPr/>
          </p:nvSpPr>
          <p:spPr>
            <a:xfrm>
              <a:off x="9444738" y="3087438"/>
              <a:ext cx="1047115" cy="3733800"/>
            </a:xfrm>
            <a:custGeom>
              <a:avLst/>
              <a:gdLst/>
              <a:ahLst/>
              <a:cxnLst/>
              <a:rect l="l" t="t" r="r" b="b"/>
              <a:pathLst>
                <a:path w="1047115" h="3733800">
                  <a:moveTo>
                    <a:pt x="0" y="0"/>
                  </a:moveTo>
                  <a:lnTo>
                    <a:pt x="1047088" y="0"/>
                  </a:lnTo>
                  <a:lnTo>
                    <a:pt x="1047088" y="3733474"/>
                  </a:lnTo>
                  <a:lnTo>
                    <a:pt x="0" y="3733474"/>
                  </a:lnTo>
                  <a:lnTo>
                    <a:pt x="0" y="0"/>
                  </a:lnTo>
                  <a:close/>
                </a:path>
              </a:pathLst>
            </a:custGeom>
            <a:ln w="20941">
              <a:solidFill>
                <a:srgbClr val="16E7CF"/>
              </a:solidFill>
            </a:ln>
          </p:spPr>
          <p:txBody>
            <a:bodyPr wrap="square" lIns="0" tIns="0" rIns="0" bIns="0" rtlCol="0"/>
            <a:lstStyle/>
            <a:p>
              <a:endParaRPr sz="637"/>
            </a:p>
          </p:txBody>
        </p:sp>
        <p:sp>
          <p:nvSpPr>
            <p:cNvPr id="6" name="object 6"/>
            <p:cNvSpPr/>
            <p:nvPr/>
          </p:nvSpPr>
          <p:spPr>
            <a:xfrm>
              <a:off x="10868779" y="4357688"/>
              <a:ext cx="965200" cy="1193165"/>
            </a:xfrm>
            <a:custGeom>
              <a:avLst/>
              <a:gdLst/>
              <a:ahLst/>
              <a:cxnLst/>
              <a:rect l="l" t="t" r="r" b="b"/>
              <a:pathLst>
                <a:path w="965200" h="1193164">
                  <a:moveTo>
                    <a:pt x="0" y="0"/>
                  </a:moveTo>
                  <a:lnTo>
                    <a:pt x="964793" y="0"/>
                  </a:lnTo>
                  <a:lnTo>
                    <a:pt x="964793" y="1192976"/>
                  </a:lnTo>
                  <a:lnTo>
                    <a:pt x="0" y="1192976"/>
                  </a:lnTo>
                  <a:lnTo>
                    <a:pt x="0" y="0"/>
                  </a:lnTo>
                  <a:close/>
                </a:path>
              </a:pathLst>
            </a:custGeom>
            <a:ln w="20941">
              <a:solidFill>
                <a:srgbClr val="FF644E"/>
              </a:solidFill>
            </a:ln>
          </p:spPr>
          <p:txBody>
            <a:bodyPr wrap="square" lIns="0" tIns="0" rIns="0" bIns="0" rtlCol="0"/>
            <a:lstStyle/>
            <a:p>
              <a:endParaRPr sz="637"/>
            </a:p>
          </p:txBody>
        </p:sp>
        <p:sp>
          <p:nvSpPr>
            <p:cNvPr id="7" name="object 7"/>
            <p:cNvSpPr/>
            <p:nvPr/>
          </p:nvSpPr>
          <p:spPr>
            <a:xfrm>
              <a:off x="9968283" y="7064391"/>
              <a:ext cx="0" cy="981710"/>
            </a:xfrm>
            <a:custGeom>
              <a:avLst/>
              <a:gdLst/>
              <a:ahLst/>
              <a:cxnLst/>
              <a:rect l="l" t="t" r="r" b="b"/>
              <a:pathLst>
                <a:path h="981709">
                  <a:moveTo>
                    <a:pt x="0" y="981699"/>
                  </a:moveTo>
                  <a:lnTo>
                    <a:pt x="0" y="10470"/>
                  </a:lnTo>
                  <a:lnTo>
                    <a:pt x="0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637"/>
            </a:p>
          </p:txBody>
        </p:sp>
        <p:sp>
          <p:nvSpPr>
            <p:cNvPr id="8" name="object 8"/>
            <p:cNvSpPr/>
            <p:nvPr/>
          </p:nvSpPr>
          <p:spPr>
            <a:xfrm>
              <a:off x="9918022" y="6974342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5" h="100965">
                  <a:moveTo>
                    <a:pt x="50260" y="0"/>
                  </a:moveTo>
                  <a:lnTo>
                    <a:pt x="0" y="100520"/>
                  </a:lnTo>
                  <a:lnTo>
                    <a:pt x="100520" y="100520"/>
                  </a:lnTo>
                  <a:lnTo>
                    <a:pt x="5026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637"/>
            </a:p>
          </p:txBody>
        </p:sp>
        <p:sp>
          <p:nvSpPr>
            <p:cNvPr id="9" name="object 9"/>
            <p:cNvSpPr/>
            <p:nvPr/>
          </p:nvSpPr>
          <p:spPr>
            <a:xfrm>
              <a:off x="12068896" y="5059555"/>
              <a:ext cx="1250315" cy="0"/>
            </a:xfrm>
            <a:custGeom>
              <a:avLst/>
              <a:gdLst/>
              <a:ahLst/>
              <a:cxnLst/>
              <a:rect l="l" t="t" r="r" b="b"/>
              <a:pathLst>
                <a:path w="1250315">
                  <a:moveTo>
                    <a:pt x="1250069" y="0"/>
                  </a:moveTo>
                  <a:lnTo>
                    <a:pt x="10470" y="0"/>
                  </a:lnTo>
                  <a:lnTo>
                    <a:pt x="0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637"/>
            </a:p>
          </p:txBody>
        </p:sp>
        <p:sp>
          <p:nvSpPr>
            <p:cNvPr id="10" name="object 10"/>
            <p:cNvSpPr/>
            <p:nvPr/>
          </p:nvSpPr>
          <p:spPr>
            <a:xfrm>
              <a:off x="11978850" y="5009295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5" h="100964">
                  <a:moveTo>
                    <a:pt x="100520" y="0"/>
                  </a:moveTo>
                  <a:lnTo>
                    <a:pt x="0" y="50260"/>
                  </a:lnTo>
                  <a:lnTo>
                    <a:pt x="100520" y="100520"/>
                  </a:lnTo>
                  <a:lnTo>
                    <a:pt x="10052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637"/>
            </a:p>
          </p:txBody>
        </p:sp>
        <p:sp>
          <p:nvSpPr>
            <p:cNvPr id="11" name="object 11"/>
            <p:cNvSpPr/>
            <p:nvPr/>
          </p:nvSpPr>
          <p:spPr>
            <a:xfrm>
              <a:off x="7977118" y="2960044"/>
              <a:ext cx="3944620" cy="3988435"/>
            </a:xfrm>
            <a:custGeom>
              <a:avLst/>
              <a:gdLst/>
              <a:ahLst/>
              <a:cxnLst/>
              <a:rect l="l" t="t" r="r" b="b"/>
              <a:pathLst>
                <a:path w="3944620" h="3988434">
                  <a:moveTo>
                    <a:pt x="0" y="0"/>
                  </a:moveTo>
                  <a:lnTo>
                    <a:pt x="3944453" y="0"/>
                  </a:lnTo>
                  <a:lnTo>
                    <a:pt x="3944453" y="3988261"/>
                  </a:lnTo>
                  <a:lnTo>
                    <a:pt x="0" y="3988261"/>
                  </a:lnTo>
                  <a:lnTo>
                    <a:pt x="0" y="0"/>
                  </a:lnTo>
                  <a:close/>
                </a:path>
              </a:pathLst>
            </a:custGeom>
            <a:ln w="20941">
              <a:solidFill>
                <a:srgbClr val="FAE232"/>
              </a:solidFill>
            </a:ln>
          </p:spPr>
          <p:txBody>
            <a:bodyPr wrap="square" lIns="0" tIns="0" rIns="0" bIns="0" rtlCol="0"/>
            <a:lstStyle/>
            <a:p>
              <a:endParaRPr sz="637"/>
            </a:p>
          </p:txBody>
        </p:sp>
      </p:grpSp>
      <p:grpSp>
        <p:nvGrpSpPr>
          <p:cNvPr id="12" name="object 12"/>
          <p:cNvGrpSpPr/>
          <p:nvPr/>
        </p:nvGrpSpPr>
        <p:grpSpPr>
          <a:xfrm>
            <a:off x="2973736" y="2278231"/>
            <a:ext cx="609653" cy="45919"/>
            <a:chOff x="6537842" y="5009295"/>
            <a:chExt cx="1340485" cy="100965"/>
          </a:xfrm>
        </p:grpSpPr>
        <p:sp>
          <p:nvSpPr>
            <p:cNvPr id="13" name="object 13"/>
            <p:cNvSpPr/>
            <p:nvPr/>
          </p:nvSpPr>
          <p:spPr>
            <a:xfrm>
              <a:off x="6537842" y="5059556"/>
              <a:ext cx="1250315" cy="0"/>
            </a:xfrm>
            <a:custGeom>
              <a:avLst/>
              <a:gdLst/>
              <a:ahLst/>
              <a:cxnLst/>
              <a:rect l="l" t="t" r="r" b="b"/>
              <a:pathLst>
                <a:path w="1250315">
                  <a:moveTo>
                    <a:pt x="0" y="0"/>
                  </a:moveTo>
                  <a:lnTo>
                    <a:pt x="1239598" y="0"/>
                  </a:lnTo>
                  <a:lnTo>
                    <a:pt x="1250069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637"/>
            </a:p>
          </p:txBody>
        </p:sp>
        <p:sp>
          <p:nvSpPr>
            <p:cNvPr id="14" name="object 14"/>
            <p:cNvSpPr/>
            <p:nvPr/>
          </p:nvSpPr>
          <p:spPr>
            <a:xfrm>
              <a:off x="7777441" y="5009295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5" h="100964">
                  <a:moveTo>
                    <a:pt x="0" y="0"/>
                  </a:moveTo>
                  <a:lnTo>
                    <a:pt x="0" y="100520"/>
                  </a:lnTo>
                  <a:lnTo>
                    <a:pt x="100520" y="502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637"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1345773" y="1996303"/>
            <a:ext cx="1560377" cy="625839"/>
          </a:xfrm>
          <a:prstGeom prst="rect">
            <a:avLst/>
          </a:prstGeom>
        </p:spPr>
        <p:txBody>
          <a:bodyPr vert="horz" wrap="square" lIns="0" tIns="5487" rIns="0" bIns="0" rtlCol="0">
            <a:spAutoFit/>
          </a:bodyPr>
          <a:lstStyle/>
          <a:p>
            <a:pPr marR="289" algn="ctr">
              <a:lnSpc>
                <a:spcPts val="1680"/>
              </a:lnSpc>
              <a:spcBef>
                <a:spcPts val="43"/>
              </a:spcBef>
            </a:pPr>
            <a:r>
              <a:rPr sz="1501" b="1" spc="-5" dirty="0">
                <a:solidFill>
                  <a:srgbClr val="FFFFFF"/>
                </a:solidFill>
              </a:rPr>
              <a:t>Input</a:t>
            </a:r>
            <a:r>
              <a:rPr sz="1501" b="1" spc="-159" dirty="0">
                <a:solidFill>
                  <a:srgbClr val="FFFFFF"/>
                </a:solidFill>
              </a:rPr>
              <a:t> </a:t>
            </a:r>
            <a:r>
              <a:rPr sz="1501" b="1" spc="-9" dirty="0">
                <a:solidFill>
                  <a:srgbClr val="FFFFFF"/>
                </a:solidFill>
              </a:rPr>
              <a:t>layer</a:t>
            </a:r>
            <a:endParaRPr sz="1501"/>
          </a:p>
          <a:p>
            <a:pPr algn="ctr">
              <a:lnSpc>
                <a:spcPts val="1680"/>
              </a:lnSpc>
            </a:pPr>
            <a:r>
              <a:rPr sz="1501" dirty="0">
                <a:solidFill>
                  <a:srgbClr val="FFFFFF"/>
                </a:solidFill>
              </a:rPr>
              <a:t>(data</a:t>
            </a:r>
            <a:r>
              <a:rPr sz="1501" spc="-134" dirty="0">
                <a:solidFill>
                  <a:srgbClr val="FFFFFF"/>
                </a:solidFill>
              </a:rPr>
              <a:t> </a:t>
            </a:r>
            <a:r>
              <a:rPr sz="1501" dirty="0">
                <a:solidFill>
                  <a:srgbClr val="FFFFFF"/>
                </a:solidFill>
              </a:rPr>
              <a:t>goes</a:t>
            </a:r>
            <a:r>
              <a:rPr sz="1501" spc="-134" dirty="0">
                <a:solidFill>
                  <a:srgbClr val="FFFFFF"/>
                </a:solidFill>
              </a:rPr>
              <a:t> </a:t>
            </a:r>
            <a:r>
              <a:rPr sz="1501" spc="-14" dirty="0">
                <a:solidFill>
                  <a:srgbClr val="FFFFFF"/>
                </a:solidFill>
              </a:rPr>
              <a:t>in</a:t>
            </a:r>
            <a:r>
              <a:rPr sz="1501" spc="-134" dirty="0">
                <a:solidFill>
                  <a:srgbClr val="FFFFFF"/>
                </a:solidFill>
              </a:rPr>
              <a:t> </a:t>
            </a:r>
            <a:r>
              <a:rPr sz="1501" spc="-5" dirty="0">
                <a:solidFill>
                  <a:srgbClr val="FFFFFF"/>
                </a:solidFill>
              </a:rPr>
              <a:t>here)</a:t>
            </a:r>
            <a:endParaRPr sz="1501"/>
          </a:p>
          <a:p>
            <a:pPr marR="289" algn="ctr">
              <a:spcBef>
                <a:spcPts val="75"/>
              </a:spcBef>
            </a:pPr>
            <a:r>
              <a:rPr sz="1114" spc="116" dirty="0">
                <a:solidFill>
                  <a:srgbClr val="FFFFFF"/>
                </a:solidFill>
              </a:rPr>
              <a:t>#</a:t>
            </a:r>
            <a:r>
              <a:rPr sz="1114" spc="-52" dirty="0">
                <a:solidFill>
                  <a:srgbClr val="FFFFFF"/>
                </a:solidFill>
              </a:rPr>
              <a:t> </a:t>
            </a:r>
            <a:r>
              <a:rPr sz="1114" spc="30" dirty="0">
                <a:solidFill>
                  <a:srgbClr val="FFFFFF"/>
                </a:solidFill>
              </a:rPr>
              <a:t>units/neurons</a:t>
            </a:r>
            <a:r>
              <a:rPr sz="1114" spc="-52" dirty="0">
                <a:solidFill>
                  <a:srgbClr val="FFFFFF"/>
                </a:solidFill>
              </a:rPr>
              <a:t> </a:t>
            </a:r>
            <a:r>
              <a:rPr sz="1114" dirty="0">
                <a:solidFill>
                  <a:srgbClr val="FFFFFF"/>
                </a:solidFill>
              </a:rPr>
              <a:t>=</a:t>
            </a:r>
            <a:r>
              <a:rPr sz="1114" spc="-52" dirty="0">
                <a:solidFill>
                  <a:srgbClr val="FFFFFF"/>
                </a:solidFill>
              </a:rPr>
              <a:t> </a:t>
            </a:r>
            <a:r>
              <a:rPr sz="1114" spc="-23" dirty="0">
                <a:solidFill>
                  <a:srgbClr val="FFFFFF"/>
                </a:solidFill>
              </a:rPr>
              <a:t>2</a:t>
            </a:r>
            <a:endParaRPr sz="1114"/>
          </a:p>
        </p:txBody>
      </p:sp>
      <p:sp>
        <p:nvSpPr>
          <p:cNvPr id="16" name="object 16"/>
          <p:cNvSpPr txBox="1"/>
          <p:nvPr/>
        </p:nvSpPr>
        <p:spPr>
          <a:xfrm>
            <a:off x="351041" y="3691787"/>
            <a:ext cx="8579335" cy="1401179"/>
          </a:xfrm>
          <a:prstGeom prst="rect">
            <a:avLst/>
          </a:prstGeom>
        </p:spPr>
        <p:txBody>
          <a:bodyPr vert="horz" wrap="square" lIns="0" tIns="5487" rIns="0" bIns="0" rtlCol="0">
            <a:spAutoFit/>
          </a:bodyPr>
          <a:lstStyle/>
          <a:p>
            <a:pPr marR="209667" algn="ctr">
              <a:lnSpc>
                <a:spcPts val="1680"/>
              </a:lnSpc>
              <a:spcBef>
                <a:spcPts val="43"/>
              </a:spcBef>
            </a:pPr>
            <a:r>
              <a:rPr sz="1501" b="1" spc="-20" dirty="0">
                <a:solidFill>
                  <a:srgbClr val="FFFFFF"/>
                </a:solidFill>
              </a:rPr>
              <a:t>Hidden</a:t>
            </a:r>
            <a:r>
              <a:rPr sz="1501" b="1" spc="-150" dirty="0">
                <a:solidFill>
                  <a:srgbClr val="FFFFFF"/>
                </a:solidFill>
              </a:rPr>
              <a:t> </a:t>
            </a:r>
            <a:r>
              <a:rPr sz="1501" b="1" spc="-5" dirty="0">
                <a:solidFill>
                  <a:srgbClr val="FFFFFF"/>
                </a:solidFill>
              </a:rPr>
              <a:t>layer(s)</a:t>
            </a:r>
            <a:endParaRPr sz="1501"/>
          </a:p>
          <a:p>
            <a:pPr marR="209667" algn="ctr">
              <a:lnSpc>
                <a:spcPts val="1680"/>
              </a:lnSpc>
            </a:pPr>
            <a:r>
              <a:rPr sz="1501" spc="-27" dirty="0">
                <a:solidFill>
                  <a:srgbClr val="FFFFFF"/>
                </a:solidFill>
              </a:rPr>
              <a:t>(learns</a:t>
            </a:r>
            <a:r>
              <a:rPr sz="1501" spc="-148" dirty="0">
                <a:solidFill>
                  <a:srgbClr val="FFFFFF"/>
                </a:solidFill>
              </a:rPr>
              <a:t> </a:t>
            </a:r>
            <a:r>
              <a:rPr sz="1501" spc="27" dirty="0">
                <a:solidFill>
                  <a:srgbClr val="FFFFFF"/>
                </a:solidFill>
              </a:rPr>
              <a:t>patterns</a:t>
            </a:r>
            <a:r>
              <a:rPr sz="1501" spc="-148" dirty="0">
                <a:solidFill>
                  <a:srgbClr val="FFFFFF"/>
                </a:solidFill>
              </a:rPr>
              <a:t> </a:t>
            </a:r>
            <a:r>
              <a:rPr sz="1501" spc="-14" dirty="0">
                <a:solidFill>
                  <a:srgbClr val="FFFFFF"/>
                </a:solidFill>
              </a:rPr>
              <a:t>in</a:t>
            </a:r>
            <a:r>
              <a:rPr sz="1501" spc="-146" dirty="0">
                <a:solidFill>
                  <a:srgbClr val="FFFFFF"/>
                </a:solidFill>
              </a:rPr>
              <a:t> </a:t>
            </a:r>
            <a:r>
              <a:rPr sz="1501" spc="-5" dirty="0">
                <a:solidFill>
                  <a:srgbClr val="FFFFFF"/>
                </a:solidFill>
              </a:rPr>
              <a:t>data)</a:t>
            </a:r>
            <a:endParaRPr sz="1501"/>
          </a:p>
          <a:p>
            <a:pPr marR="209667" algn="ctr">
              <a:spcBef>
                <a:spcPts val="150"/>
              </a:spcBef>
            </a:pPr>
            <a:r>
              <a:rPr sz="1114" spc="116" dirty="0">
                <a:solidFill>
                  <a:srgbClr val="FFFFFF"/>
                </a:solidFill>
              </a:rPr>
              <a:t>#</a:t>
            </a:r>
            <a:r>
              <a:rPr sz="1114" spc="-52" dirty="0">
                <a:solidFill>
                  <a:srgbClr val="FFFFFF"/>
                </a:solidFill>
              </a:rPr>
              <a:t> </a:t>
            </a:r>
            <a:r>
              <a:rPr sz="1114" spc="30" dirty="0">
                <a:solidFill>
                  <a:srgbClr val="FFFFFF"/>
                </a:solidFill>
              </a:rPr>
              <a:t>units/neurons</a:t>
            </a:r>
            <a:r>
              <a:rPr sz="1114" spc="-52" dirty="0">
                <a:solidFill>
                  <a:srgbClr val="FFFFFF"/>
                </a:solidFill>
              </a:rPr>
              <a:t> </a:t>
            </a:r>
            <a:r>
              <a:rPr sz="1114" dirty="0">
                <a:solidFill>
                  <a:srgbClr val="FFFFFF"/>
                </a:solidFill>
              </a:rPr>
              <a:t>=</a:t>
            </a:r>
            <a:r>
              <a:rPr sz="1114" spc="-52" dirty="0">
                <a:solidFill>
                  <a:srgbClr val="FFFFFF"/>
                </a:solidFill>
              </a:rPr>
              <a:t> </a:t>
            </a:r>
            <a:r>
              <a:rPr sz="1114" spc="-23" dirty="0">
                <a:solidFill>
                  <a:srgbClr val="FFFFFF"/>
                </a:solidFill>
              </a:rPr>
              <a:t>3</a:t>
            </a:r>
            <a:endParaRPr sz="1114"/>
          </a:p>
          <a:p>
            <a:pPr>
              <a:lnSpc>
                <a:spcPct val="100000"/>
              </a:lnSpc>
            </a:pPr>
            <a:endParaRPr sz="1455"/>
          </a:p>
          <a:p>
            <a:pPr marL="2383739" marR="2310" indent="-2378252">
              <a:lnSpc>
                <a:spcPts val="1560"/>
              </a:lnSpc>
              <a:spcBef>
                <a:spcPts val="966"/>
              </a:spcBef>
            </a:pPr>
            <a:r>
              <a:rPr sz="1501" spc="25" dirty="0">
                <a:solidFill>
                  <a:srgbClr val="FFFFFF"/>
                </a:solidFill>
              </a:rPr>
              <a:t>Note:</a:t>
            </a:r>
            <a:r>
              <a:rPr sz="1501" spc="-123" dirty="0">
                <a:solidFill>
                  <a:srgbClr val="FFFFFF"/>
                </a:solidFill>
              </a:rPr>
              <a:t> </a:t>
            </a:r>
            <a:r>
              <a:rPr sz="1501" spc="36" dirty="0">
                <a:solidFill>
                  <a:srgbClr val="FFFFFF"/>
                </a:solidFill>
              </a:rPr>
              <a:t>“patterns”</a:t>
            </a:r>
            <a:r>
              <a:rPr sz="1501" spc="-111" dirty="0">
                <a:solidFill>
                  <a:srgbClr val="FFFFFF"/>
                </a:solidFill>
              </a:rPr>
              <a:t> </a:t>
            </a:r>
            <a:r>
              <a:rPr sz="1501" spc="-52" dirty="0">
                <a:solidFill>
                  <a:srgbClr val="FFFFFF"/>
                </a:solidFill>
              </a:rPr>
              <a:t>is</a:t>
            </a:r>
            <a:r>
              <a:rPr sz="1501" spc="-114" dirty="0">
                <a:solidFill>
                  <a:srgbClr val="FFFFFF"/>
                </a:solidFill>
              </a:rPr>
              <a:t> </a:t>
            </a:r>
            <a:r>
              <a:rPr sz="1501" spc="-16" dirty="0">
                <a:solidFill>
                  <a:srgbClr val="FFFFFF"/>
                </a:solidFill>
              </a:rPr>
              <a:t>an</a:t>
            </a:r>
            <a:r>
              <a:rPr sz="1501" spc="-111" dirty="0">
                <a:solidFill>
                  <a:srgbClr val="FFFFFF"/>
                </a:solidFill>
              </a:rPr>
              <a:t> </a:t>
            </a:r>
            <a:r>
              <a:rPr sz="1501" dirty="0">
                <a:solidFill>
                  <a:srgbClr val="FFFFFF"/>
                </a:solidFill>
              </a:rPr>
              <a:t>arbitrary</a:t>
            </a:r>
            <a:r>
              <a:rPr sz="1501" spc="-111" dirty="0">
                <a:solidFill>
                  <a:srgbClr val="FFFFFF"/>
                </a:solidFill>
              </a:rPr>
              <a:t> </a:t>
            </a:r>
            <a:r>
              <a:rPr sz="1501" spc="34" dirty="0">
                <a:solidFill>
                  <a:srgbClr val="FFFFFF"/>
                </a:solidFill>
              </a:rPr>
              <a:t>term,</a:t>
            </a:r>
            <a:r>
              <a:rPr sz="1501" spc="-111" dirty="0">
                <a:solidFill>
                  <a:srgbClr val="FFFFFF"/>
                </a:solidFill>
              </a:rPr>
              <a:t> </a:t>
            </a:r>
            <a:r>
              <a:rPr sz="1501" spc="-18" dirty="0">
                <a:solidFill>
                  <a:srgbClr val="FFFFFF"/>
                </a:solidFill>
              </a:rPr>
              <a:t>you’ll</a:t>
            </a:r>
            <a:r>
              <a:rPr sz="1501" spc="-111" dirty="0">
                <a:solidFill>
                  <a:srgbClr val="FFFFFF"/>
                </a:solidFill>
              </a:rPr>
              <a:t> </a:t>
            </a:r>
            <a:r>
              <a:rPr sz="1501" spc="57" dirty="0">
                <a:solidFill>
                  <a:srgbClr val="FFFFFF"/>
                </a:solidFill>
              </a:rPr>
              <a:t>often</a:t>
            </a:r>
            <a:r>
              <a:rPr sz="1501" spc="-114" dirty="0">
                <a:solidFill>
                  <a:srgbClr val="FFFFFF"/>
                </a:solidFill>
              </a:rPr>
              <a:t> </a:t>
            </a:r>
            <a:r>
              <a:rPr sz="1501" spc="-11" dirty="0">
                <a:solidFill>
                  <a:srgbClr val="FFFFFF"/>
                </a:solidFill>
              </a:rPr>
              <a:t>hear</a:t>
            </a:r>
            <a:r>
              <a:rPr sz="1501" spc="-111" dirty="0">
                <a:solidFill>
                  <a:srgbClr val="FFFFFF"/>
                </a:solidFill>
              </a:rPr>
              <a:t> </a:t>
            </a:r>
            <a:r>
              <a:rPr sz="1501" dirty="0">
                <a:solidFill>
                  <a:srgbClr val="FFFFFF"/>
                </a:solidFill>
              </a:rPr>
              <a:t>“embedding”,</a:t>
            </a:r>
            <a:r>
              <a:rPr sz="1501" spc="-111" dirty="0">
                <a:solidFill>
                  <a:srgbClr val="FFFFFF"/>
                </a:solidFill>
              </a:rPr>
              <a:t> </a:t>
            </a:r>
            <a:r>
              <a:rPr sz="1501" dirty="0">
                <a:solidFill>
                  <a:srgbClr val="FFFFFF"/>
                </a:solidFill>
              </a:rPr>
              <a:t>“weights”,</a:t>
            </a:r>
            <a:r>
              <a:rPr sz="1501" spc="-111" dirty="0">
                <a:solidFill>
                  <a:srgbClr val="FFFFFF"/>
                </a:solidFill>
              </a:rPr>
              <a:t> </a:t>
            </a:r>
            <a:r>
              <a:rPr sz="1501" spc="27" dirty="0">
                <a:solidFill>
                  <a:srgbClr val="FFFFFF"/>
                </a:solidFill>
              </a:rPr>
              <a:t>“feature</a:t>
            </a:r>
            <a:r>
              <a:rPr sz="1501" spc="-111" dirty="0">
                <a:solidFill>
                  <a:srgbClr val="FFFFFF"/>
                </a:solidFill>
              </a:rPr>
              <a:t> </a:t>
            </a:r>
            <a:r>
              <a:rPr sz="1501" spc="-5" dirty="0">
                <a:solidFill>
                  <a:srgbClr val="FFFFFF"/>
                </a:solidFill>
              </a:rPr>
              <a:t>representation”, </a:t>
            </a:r>
            <a:r>
              <a:rPr sz="1501" spc="27" dirty="0">
                <a:solidFill>
                  <a:srgbClr val="FFFFFF"/>
                </a:solidFill>
              </a:rPr>
              <a:t>“feature</a:t>
            </a:r>
            <a:r>
              <a:rPr sz="1501" spc="-116" dirty="0">
                <a:solidFill>
                  <a:srgbClr val="FFFFFF"/>
                </a:solidFill>
              </a:rPr>
              <a:t> </a:t>
            </a:r>
            <a:r>
              <a:rPr sz="1501" spc="27" dirty="0">
                <a:solidFill>
                  <a:srgbClr val="FFFFFF"/>
                </a:solidFill>
              </a:rPr>
              <a:t>vectors”</a:t>
            </a:r>
            <a:r>
              <a:rPr sz="1501" spc="-114" dirty="0">
                <a:solidFill>
                  <a:srgbClr val="FFFFFF"/>
                </a:solidFill>
              </a:rPr>
              <a:t> </a:t>
            </a:r>
            <a:r>
              <a:rPr sz="1501" spc="-39" dirty="0">
                <a:solidFill>
                  <a:srgbClr val="FFFFFF"/>
                </a:solidFill>
              </a:rPr>
              <a:t>all</a:t>
            </a:r>
            <a:r>
              <a:rPr sz="1501" spc="-114" dirty="0">
                <a:solidFill>
                  <a:srgbClr val="FFFFFF"/>
                </a:solidFill>
              </a:rPr>
              <a:t> </a:t>
            </a:r>
            <a:r>
              <a:rPr sz="1501" dirty="0">
                <a:solidFill>
                  <a:srgbClr val="FFFFFF"/>
                </a:solidFill>
              </a:rPr>
              <a:t>referring</a:t>
            </a:r>
            <a:r>
              <a:rPr sz="1501" spc="-114" dirty="0">
                <a:solidFill>
                  <a:srgbClr val="FFFFFF"/>
                </a:solidFill>
              </a:rPr>
              <a:t> </a:t>
            </a:r>
            <a:r>
              <a:rPr sz="1501" spc="102" dirty="0">
                <a:solidFill>
                  <a:srgbClr val="FFFFFF"/>
                </a:solidFill>
              </a:rPr>
              <a:t>to</a:t>
            </a:r>
            <a:r>
              <a:rPr sz="1501" spc="-116" dirty="0">
                <a:solidFill>
                  <a:srgbClr val="FFFFFF"/>
                </a:solidFill>
              </a:rPr>
              <a:t> </a:t>
            </a:r>
            <a:r>
              <a:rPr sz="1501" spc="-25" dirty="0">
                <a:solidFill>
                  <a:srgbClr val="FFFFFF"/>
                </a:solidFill>
              </a:rPr>
              <a:t>similar</a:t>
            </a:r>
            <a:r>
              <a:rPr sz="1501" spc="-114" dirty="0">
                <a:solidFill>
                  <a:srgbClr val="FFFFFF"/>
                </a:solidFill>
              </a:rPr>
              <a:t> </a:t>
            </a:r>
            <a:r>
              <a:rPr sz="1501" spc="-5" dirty="0">
                <a:solidFill>
                  <a:srgbClr val="FFFFFF"/>
                </a:solidFill>
              </a:rPr>
              <a:t>things.</a:t>
            </a:r>
            <a:endParaRPr sz="1501"/>
          </a:p>
        </p:txBody>
      </p:sp>
      <p:sp>
        <p:nvSpPr>
          <p:cNvPr id="17" name="object 17"/>
          <p:cNvSpPr txBox="1"/>
          <p:nvPr/>
        </p:nvSpPr>
        <p:spPr>
          <a:xfrm>
            <a:off x="6083526" y="1927011"/>
            <a:ext cx="2902713" cy="843847"/>
          </a:xfrm>
          <a:prstGeom prst="rect">
            <a:avLst/>
          </a:prstGeom>
        </p:spPr>
        <p:txBody>
          <a:bodyPr vert="horz" wrap="square" lIns="0" tIns="5487" rIns="0" bIns="0" rtlCol="0">
            <a:spAutoFit/>
          </a:bodyPr>
          <a:lstStyle/>
          <a:p>
            <a:pPr marR="289" algn="ctr">
              <a:lnSpc>
                <a:spcPts val="1680"/>
              </a:lnSpc>
              <a:spcBef>
                <a:spcPts val="43"/>
              </a:spcBef>
            </a:pPr>
            <a:r>
              <a:rPr sz="1501" b="1" spc="30" dirty="0">
                <a:solidFill>
                  <a:srgbClr val="FFFFFF"/>
                </a:solidFill>
              </a:rPr>
              <a:t>Output</a:t>
            </a:r>
            <a:r>
              <a:rPr sz="1501" b="1" spc="-157" dirty="0">
                <a:solidFill>
                  <a:srgbClr val="FFFFFF"/>
                </a:solidFill>
              </a:rPr>
              <a:t> </a:t>
            </a:r>
            <a:r>
              <a:rPr sz="1501" b="1" spc="-9" dirty="0">
                <a:solidFill>
                  <a:srgbClr val="FFFFFF"/>
                </a:solidFill>
              </a:rPr>
              <a:t>layer</a:t>
            </a:r>
            <a:endParaRPr sz="1501"/>
          </a:p>
          <a:p>
            <a:pPr marL="5776" marR="2310" algn="ctr">
              <a:lnSpc>
                <a:spcPts val="1560"/>
              </a:lnSpc>
              <a:spcBef>
                <a:spcPts val="132"/>
              </a:spcBef>
            </a:pPr>
            <a:r>
              <a:rPr sz="1501" spc="25" dirty="0">
                <a:solidFill>
                  <a:srgbClr val="FFFFFF"/>
                </a:solidFill>
              </a:rPr>
              <a:t>(outputs</a:t>
            </a:r>
            <a:r>
              <a:rPr sz="1501" spc="-98" dirty="0">
                <a:solidFill>
                  <a:srgbClr val="FFFFFF"/>
                </a:solidFill>
              </a:rPr>
              <a:t> </a:t>
            </a:r>
            <a:r>
              <a:rPr sz="1501" spc="-5" dirty="0">
                <a:solidFill>
                  <a:srgbClr val="FFFFFF"/>
                </a:solidFill>
              </a:rPr>
              <a:t>learned</a:t>
            </a:r>
            <a:r>
              <a:rPr sz="1501" spc="-98" dirty="0">
                <a:solidFill>
                  <a:srgbClr val="FFFFFF"/>
                </a:solidFill>
              </a:rPr>
              <a:t> </a:t>
            </a:r>
            <a:r>
              <a:rPr sz="1501" dirty="0">
                <a:solidFill>
                  <a:srgbClr val="FFFFFF"/>
                </a:solidFill>
              </a:rPr>
              <a:t>representation</a:t>
            </a:r>
            <a:r>
              <a:rPr sz="1501" spc="-96" dirty="0">
                <a:solidFill>
                  <a:srgbClr val="FFFFFF"/>
                </a:solidFill>
              </a:rPr>
              <a:t> </a:t>
            </a:r>
            <a:r>
              <a:rPr sz="1501" spc="32" dirty="0">
                <a:solidFill>
                  <a:srgbClr val="FFFFFF"/>
                </a:solidFill>
              </a:rPr>
              <a:t>or </a:t>
            </a:r>
            <a:r>
              <a:rPr sz="1501" spc="27" dirty="0">
                <a:solidFill>
                  <a:srgbClr val="FFFFFF"/>
                </a:solidFill>
              </a:rPr>
              <a:t>prediction</a:t>
            </a:r>
            <a:r>
              <a:rPr sz="1501" spc="-134" dirty="0">
                <a:solidFill>
                  <a:srgbClr val="FFFFFF"/>
                </a:solidFill>
              </a:rPr>
              <a:t> </a:t>
            </a:r>
            <a:r>
              <a:rPr sz="1501" spc="-5" dirty="0">
                <a:solidFill>
                  <a:srgbClr val="FFFFFF"/>
                </a:solidFill>
              </a:rPr>
              <a:t>probabilities)</a:t>
            </a:r>
            <a:endParaRPr sz="1501"/>
          </a:p>
          <a:p>
            <a:pPr marR="289" algn="ctr">
              <a:spcBef>
                <a:spcPts val="193"/>
              </a:spcBef>
            </a:pPr>
            <a:r>
              <a:rPr sz="1114" spc="116" dirty="0">
                <a:solidFill>
                  <a:srgbClr val="FFFFFF"/>
                </a:solidFill>
              </a:rPr>
              <a:t>#</a:t>
            </a:r>
            <a:r>
              <a:rPr sz="1114" spc="-52" dirty="0">
                <a:solidFill>
                  <a:srgbClr val="FFFFFF"/>
                </a:solidFill>
              </a:rPr>
              <a:t> </a:t>
            </a:r>
            <a:r>
              <a:rPr sz="1114" spc="30" dirty="0">
                <a:solidFill>
                  <a:srgbClr val="FFFFFF"/>
                </a:solidFill>
              </a:rPr>
              <a:t>units/neurons</a:t>
            </a:r>
            <a:r>
              <a:rPr sz="1114" spc="-52" dirty="0">
                <a:solidFill>
                  <a:srgbClr val="FFFFFF"/>
                </a:solidFill>
              </a:rPr>
              <a:t> </a:t>
            </a:r>
            <a:r>
              <a:rPr sz="1114" dirty="0">
                <a:solidFill>
                  <a:srgbClr val="FFFFFF"/>
                </a:solidFill>
              </a:rPr>
              <a:t>=</a:t>
            </a:r>
            <a:r>
              <a:rPr sz="1114" spc="-52" dirty="0">
                <a:solidFill>
                  <a:srgbClr val="FFFFFF"/>
                </a:solidFill>
              </a:rPr>
              <a:t> </a:t>
            </a:r>
            <a:r>
              <a:rPr sz="1114" spc="-180" dirty="0">
                <a:solidFill>
                  <a:srgbClr val="FFFFFF"/>
                </a:solidFill>
              </a:rPr>
              <a:t>1</a:t>
            </a:r>
            <a:endParaRPr sz="1114"/>
          </a:p>
        </p:txBody>
      </p:sp>
      <p:sp>
        <p:nvSpPr>
          <p:cNvPr id="18" name="object 18"/>
          <p:cNvSpPr txBox="1"/>
          <p:nvPr/>
        </p:nvSpPr>
        <p:spPr>
          <a:xfrm rot="420000">
            <a:off x="5622585" y="3028391"/>
            <a:ext cx="3271283" cy="1949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71"/>
              </a:lnSpc>
            </a:pPr>
            <a:r>
              <a:rPr sz="2354" b="1" baseline="1610" dirty="0">
                <a:solidFill>
                  <a:srgbClr val="FFFFFF"/>
                </a:solidFill>
                <a:latin typeface="Bradley Hand"/>
                <a:cs typeface="Bradley Hand"/>
              </a:rPr>
              <a:t>Each</a:t>
            </a:r>
            <a:r>
              <a:rPr sz="2354" b="1" spc="-7" baseline="1610" dirty="0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sz="2354" b="1" baseline="1610" dirty="0">
                <a:solidFill>
                  <a:srgbClr val="FFFFFF"/>
                </a:solidFill>
                <a:latin typeface="Bradley Hand"/>
                <a:cs typeface="Bradley Hand"/>
              </a:rPr>
              <a:t>layer</a:t>
            </a:r>
            <a:r>
              <a:rPr sz="2354" b="1" spc="-7" baseline="1610" dirty="0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sz="2354" b="1" baseline="1610" dirty="0">
                <a:solidFill>
                  <a:srgbClr val="FFFFFF"/>
                </a:solidFill>
                <a:latin typeface="Bradley Hand"/>
                <a:cs typeface="Bradley Hand"/>
              </a:rPr>
              <a:t>is</a:t>
            </a:r>
            <a:r>
              <a:rPr sz="2354" b="1" spc="-7" baseline="1610" dirty="0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sz="2354" b="1" baseline="1610" dirty="0">
                <a:solidFill>
                  <a:srgbClr val="FFFFFF"/>
                </a:solidFill>
                <a:latin typeface="Bradley Hand"/>
                <a:cs typeface="Bradley Hand"/>
              </a:rPr>
              <a:t>usually</a:t>
            </a:r>
            <a:r>
              <a:rPr sz="2354" b="1" spc="-7" baseline="1610" dirty="0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sz="1569" b="1" dirty="0">
                <a:solidFill>
                  <a:srgbClr val="FFFFFF"/>
                </a:solidFill>
                <a:latin typeface="Bradley Hand"/>
                <a:cs typeface="Bradley Hand"/>
              </a:rPr>
              <a:t>combination</a:t>
            </a:r>
            <a:r>
              <a:rPr sz="1569" b="1" spc="-5" dirty="0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sz="1569" b="1" spc="-11" dirty="0">
                <a:solidFill>
                  <a:srgbClr val="FFFFFF"/>
                </a:solidFill>
                <a:latin typeface="Bradley Hand"/>
                <a:cs typeface="Bradley Hand"/>
              </a:rPr>
              <a:t>of</a:t>
            </a:r>
            <a:endParaRPr sz="1569">
              <a:latin typeface="Bradley Hand"/>
              <a:cs typeface="Bradley Hand"/>
            </a:endParaRPr>
          </a:p>
        </p:txBody>
      </p:sp>
      <p:sp>
        <p:nvSpPr>
          <p:cNvPr id="19" name="object 19"/>
          <p:cNvSpPr txBox="1"/>
          <p:nvPr/>
        </p:nvSpPr>
        <p:spPr>
          <a:xfrm rot="420000">
            <a:off x="5744399" y="3253616"/>
            <a:ext cx="2971264" cy="1949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64"/>
              </a:lnSpc>
            </a:pPr>
            <a:r>
              <a:rPr sz="2354" b="1" baseline="1610" dirty="0">
                <a:solidFill>
                  <a:srgbClr val="73FDEA"/>
                </a:solidFill>
                <a:latin typeface="Bradley Hand"/>
                <a:cs typeface="Bradley Hand"/>
              </a:rPr>
              <a:t>linear</a:t>
            </a:r>
            <a:r>
              <a:rPr sz="2354" b="1" spc="-7" baseline="1610" dirty="0">
                <a:solidFill>
                  <a:srgbClr val="73FDEA"/>
                </a:solidFill>
                <a:latin typeface="Bradley Hand"/>
                <a:cs typeface="Bradley Hand"/>
              </a:rPr>
              <a:t> </a:t>
            </a:r>
            <a:r>
              <a:rPr sz="2354" b="1" baseline="1610" dirty="0">
                <a:solidFill>
                  <a:srgbClr val="73FDEA"/>
                </a:solidFill>
                <a:latin typeface="Bradley Hand"/>
                <a:cs typeface="Bradley Hand"/>
              </a:rPr>
              <a:t>(straight</a:t>
            </a:r>
            <a:r>
              <a:rPr sz="2354" b="1" spc="-7" baseline="1610" dirty="0">
                <a:solidFill>
                  <a:srgbClr val="73FDEA"/>
                </a:solidFill>
                <a:latin typeface="Bradley Hand"/>
                <a:cs typeface="Bradley Hand"/>
              </a:rPr>
              <a:t> </a:t>
            </a:r>
            <a:r>
              <a:rPr sz="1569" b="1" dirty="0">
                <a:solidFill>
                  <a:srgbClr val="73FDEA"/>
                </a:solidFill>
                <a:latin typeface="Bradley Hand"/>
                <a:cs typeface="Bradley Hand"/>
              </a:rPr>
              <a:t>line)</a:t>
            </a:r>
            <a:r>
              <a:rPr sz="1569" b="1" spc="-5" dirty="0">
                <a:solidFill>
                  <a:srgbClr val="73FDEA"/>
                </a:solidFill>
                <a:latin typeface="Bradley Hand"/>
                <a:cs typeface="Bradley Hand"/>
              </a:rPr>
              <a:t> </a:t>
            </a:r>
            <a:r>
              <a:rPr sz="1569" b="1" dirty="0">
                <a:solidFill>
                  <a:srgbClr val="FFFFFF"/>
                </a:solidFill>
                <a:latin typeface="Bradley Hand"/>
                <a:cs typeface="Bradley Hand"/>
              </a:rPr>
              <a:t>and/or</a:t>
            </a:r>
            <a:r>
              <a:rPr sz="1569" b="1" spc="-5" dirty="0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sz="1569" b="1" spc="-9" dirty="0">
                <a:solidFill>
                  <a:srgbClr val="00A2FF"/>
                </a:solidFill>
                <a:latin typeface="Bradley Hand"/>
                <a:cs typeface="Bradley Hand"/>
              </a:rPr>
              <a:t>non-</a:t>
            </a:r>
            <a:endParaRPr sz="1569">
              <a:latin typeface="Bradley Hand"/>
              <a:cs typeface="Bradley Hand"/>
            </a:endParaRPr>
          </a:p>
        </p:txBody>
      </p:sp>
      <p:sp>
        <p:nvSpPr>
          <p:cNvPr id="20" name="object 20"/>
          <p:cNvSpPr txBox="1"/>
          <p:nvPr/>
        </p:nvSpPr>
        <p:spPr>
          <a:xfrm rot="420000">
            <a:off x="5637648" y="3479104"/>
            <a:ext cx="3128319" cy="1949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58"/>
              </a:lnSpc>
            </a:pPr>
            <a:r>
              <a:rPr sz="2354" b="1" baseline="1610" dirty="0">
                <a:solidFill>
                  <a:srgbClr val="00A2FF"/>
                </a:solidFill>
                <a:latin typeface="Bradley Hand"/>
                <a:cs typeface="Bradley Hand"/>
              </a:rPr>
              <a:t>linear</a:t>
            </a:r>
            <a:r>
              <a:rPr sz="2354" b="1" spc="-7" baseline="1610" dirty="0">
                <a:solidFill>
                  <a:srgbClr val="00A2FF"/>
                </a:solidFill>
                <a:latin typeface="Bradley Hand"/>
                <a:cs typeface="Bradley Hand"/>
              </a:rPr>
              <a:t> </a:t>
            </a:r>
            <a:r>
              <a:rPr sz="1569" b="1" dirty="0">
                <a:solidFill>
                  <a:srgbClr val="00A2FF"/>
                </a:solidFill>
                <a:latin typeface="Bradley Hand"/>
                <a:cs typeface="Bradley Hand"/>
              </a:rPr>
              <a:t>(not-straight</a:t>
            </a:r>
            <a:r>
              <a:rPr sz="1569" b="1" spc="-5" dirty="0">
                <a:solidFill>
                  <a:srgbClr val="00A2FF"/>
                </a:solidFill>
                <a:latin typeface="Bradley Hand"/>
                <a:cs typeface="Bradley Hand"/>
              </a:rPr>
              <a:t> </a:t>
            </a:r>
            <a:r>
              <a:rPr sz="1569" b="1" dirty="0">
                <a:solidFill>
                  <a:srgbClr val="00A2FF"/>
                </a:solidFill>
                <a:latin typeface="Bradley Hand"/>
                <a:cs typeface="Bradley Hand"/>
              </a:rPr>
              <a:t>line)</a:t>
            </a:r>
            <a:r>
              <a:rPr sz="1569" b="1" spc="-5" dirty="0">
                <a:solidFill>
                  <a:srgbClr val="00A2FF"/>
                </a:solidFill>
                <a:latin typeface="Bradley Hand"/>
                <a:cs typeface="Bradley Hand"/>
              </a:rPr>
              <a:t> </a:t>
            </a:r>
            <a:r>
              <a:rPr sz="1569" b="1" spc="-5" dirty="0">
                <a:solidFill>
                  <a:srgbClr val="FFFFFF"/>
                </a:solidFill>
                <a:latin typeface="Bradley Hand"/>
                <a:cs typeface="Bradley Hand"/>
              </a:rPr>
              <a:t>functions</a:t>
            </a:r>
            <a:endParaRPr sz="1569">
              <a:latin typeface="Bradley Hand"/>
              <a:cs typeface="Bradley Hand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title"/>
          </p:nvPr>
        </p:nvSpPr>
        <p:spPr>
          <a:xfrm>
            <a:off x="986242" y="58001"/>
            <a:ext cx="7182706" cy="1346671"/>
          </a:xfrm>
          <a:prstGeom prst="rect">
            <a:avLst/>
          </a:prstGeom>
        </p:spPr>
        <p:txBody>
          <a:bodyPr spcFirstLastPara="1" vert="horz" wrap="square" lIns="0" tIns="107144" rIns="0" bIns="0" rtlCol="0" anchor="t" anchorCtr="0">
            <a:spAutoFit/>
          </a:bodyPr>
          <a:lstStyle/>
          <a:p>
            <a:pPr marL="5776">
              <a:spcBef>
                <a:spcPts val="844"/>
              </a:spcBef>
            </a:pPr>
            <a:r>
              <a:rPr sz="4298" spc="159" dirty="0"/>
              <a:t>Anatomy</a:t>
            </a:r>
            <a:r>
              <a:rPr sz="4298" spc="-434" dirty="0"/>
              <a:t> </a:t>
            </a:r>
            <a:r>
              <a:rPr sz="4298" spc="300" dirty="0"/>
              <a:t>of</a:t>
            </a:r>
            <a:r>
              <a:rPr sz="4298" spc="-434" dirty="0"/>
              <a:t> </a:t>
            </a:r>
            <a:r>
              <a:rPr sz="4298" dirty="0"/>
              <a:t>Neural</a:t>
            </a:r>
            <a:r>
              <a:rPr sz="4298" spc="-432" dirty="0"/>
              <a:t> </a:t>
            </a:r>
            <a:r>
              <a:rPr sz="4298" spc="130" dirty="0"/>
              <a:t>Networks</a:t>
            </a:r>
            <a:endParaRPr sz="4298"/>
          </a:p>
          <a:p>
            <a:pPr marL="3004077" marR="3083785" indent="-4043" algn="ctr">
              <a:lnSpc>
                <a:spcPts val="1560"/>
              </a:lnSpc>
              <a:spcBef>
                <a:spcPts val="528"/>
              </a:spcBef>
            </a:pPr>
            <a:r>
              <a:rPr sz="1501" b="1" spc="-5" dirty="0"/>
              <a:t>Overall architecture</a:t>
            </a:r>
            <a:endParaRPr sz="1501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51834" y="1290942"/>
            <a:ext cx="1534386" cy="1761959"/>
            <a:chOff x="1652401" y="2838479"/>
            <a:chExt cx="3373754" cy="3874135"/>
          </a:xfrm>
        </p:grpSpPr>
        <p:sp>
          <p:nvSpPr>
            <p:cNvPr id="3" name="object 3"/>
            <p:cNvSpPr/>
            <p:nvPr/>
          </p:nvSpPr>
          <p:spPr>
            <a:xfrm>
              <a:off x="1652401" y="2838479"/>
              <a:ext cx="3373754" cy="3874135"/>
            </a:xfrm>
            <a:custGeom>
              <a:avLst/>
              <a:gdLst/>
              <a:ahLst/>
              <a:cxnLst/>
              <a:rect l="l" t="t" r="r" b="b"/>
              <a:pathLst>
                <a:path w="3373754" h="3874134">
                  <a:moveTo>
                    <a:pt x="2696971" y="0"/>
                  </a:moveTo>
                  <a:lnTo>
                    <a:pt x="676702" y="0"/>
                  </a:lnTo>
                  <a:lnTo>
                    <a:pt x="542028" y="518"/>
                  </a:lnTo>
                  <a:lnTo>
                    <a:pt x="484699" y="1748"/>
                  </a:lnTo>
                  <a:lnTo>
                    <a:pt x="433420" y="4145"/>
                  </a:lnTo>
                  <a:lnTo>
                    <a:pt x="387728" y="8097"/>
                  </a:lnTo>
                  <a:lnTo>
                    <a:pt x="347155" y="13991"/>
                  </a:lnTo>
                  <a:lnTo>
                    <a:pt x="279508" y="33165"/>
                  </a:lnTo>
                  <a:lnTo>
                    <a:pt x="231988" y="53929"/>
                  </a:lnTo>
                  <a:lnTo>
                    <a:pt x="187868" y="80211"/>
                  </a:lnTo>
                  <a:lnTo>
                    <a:pt x="147572" y="111588"/>
                  </a:lnTo>
                  <a:lnTo>
                    <a:pt x="111523" y="147637"/>
                  </a:lnTo>
                  <a:lnTo>
                    <a:pt x="80145" y="187933"/>
                  </a:lnTo>
                  <a:lnTo>
                    <a:pt x="53863" y="232053"/>
                  </a:lnTo>
                  <a:lnTo>
                    <a:pt x="33099" y="279573"/>
                  </a:lnTo>
                  <a:lnTo>
                    <a:pt x="13926" y="347221"/>
                  </a:lnTo>
                  <a:lnTo>
                    <a:pt x="8032" y="387793"/>
                  </a:lnTo>
                  <a:lnTo>
                    <a:pt x="4080" y="433486"/>
                  </a:lnTo>
                  <a:lnTo>
                    <a:pt x="1684" y="484764"/>
                  </a:lnTo>
                  <a:lnTo>
                    <a:pt x="453" y="542094"/>
                  </a:lnTo>
                  <a:lnTo>
                    <a:pt x="0" y="605940"/>
                  </a:lnTo>
                  <a:lnTo>
                    <a:pt x="0" y="3267817"/>
                  </a:lnTo>
                  <a:lnTo>
                    <a:pt x="453" y="3331663"/>
                  </a:lnTo>
                  <a:lnTo>
                    <a:pt x="1684" y="3388992"/>
                  </a:lnTo>
                  <a:lnTo>
                    <a:pt x="4080" y="3440271"/>
                  </a:lnTo>
                  <a:lnTo>
                    <a:pt x="8032" y="3485964"/>
                  </a:lnTo>
                  <a:lnTo>
                    <a:pt x="13926" y="3526536"/>
                  </a:lnTo>
                  <a:lnTo>
                    <a:pt x="33099" y="3594183"/>
                  </a:lnTo>
                  <a:lnTo>
                    <a:pt x="53863" y="3641704"/>
                  </a:lnTo>
                  <a:lnTo>
                    <a:pt x="80145" y="3685824"/>
                  </a:lnTo>
                  <a:lnTo>
                    <a:pt x="111523" y="3726120"/>
                  </a:lnTo>
                  <a:lnTo>
                    <a:pt x="147572" y="3762168"/>
                  </a:lnTo>
                  <a:lnTo>
                    <a:pt x="187868" y="3793546"/>
                  </a:lnTo>
                  <a:lnTo>
                    <a:pt x="231988" y="3819829"/>
                  </a:lnTo>
                  <a:lnTo>
                    <a:pt x="279508" y="3840593"/>
                  </a:lnTo>
                  <a:lnTo>
                    <a:pt x="347155" y="3859766"/>
                  </a:lnTo>
                  <a:lnTo>
                    <a:pt x="387728" y="3865660"/>
                  </a:lnTo>
                  <a:lnTo>
                    <a:pt x="433420" y="3869611"/>
                  </a:lnTo>
                  <a:lnTo>
                    <a:pt x="484699" y="3872008"/>
                  </a:lnTo>
                  <a:lnTo>
                    <a:pt x="542028" y="3873239"/>
                  </a:lnTo>
                  <a:lnTo>
                    <a:pt x="676702" y="3873757"/>
                  </a:lnTo>
                  <a:lnTo>
                    <a:pt x="2696971" y="3873757"/>
                  </a:lnTo>
                  <a:lnTo>
                    <a:pt x="2831644" y="3873239"/>
                  </a:lnTo>
                  <a:lnTo>
                    <a:pt x="2888974" y="3872008"/>
                  </a:lnTo>
                  <a:lnTo>
                    <a:pt x="2940252" y="3869611"/>
                  </a:lnTo>
                  <a:lnTo>
                    <a:pt x="2985945" y="3865660"/>
                  </a:lnTo>
                  <a:lnTo>
                    <a:pt x="3026518" y="3859766"/>
                  </a:lnTo>
                  <a:lnTo>
                    <a:pt x="3094165" y="3840593"/>
                  </a:lnTo>
                  <a:lnTo>
                    <a:pt x="3141685" y="3819829"/>
                  </a:lnTo>
                  <a:lnTo>
                    <a:pt x="3185805" y="3793546"/>
                  </a:lnTo>
                  <a:lnTo>
                    <a:pt x="3226102" y="3762168"/>
                  </a:lnTo>
                  <a:lnTo>
                    <a:pt x="3262150" y="3726120"/>
                  </a:lnTo>
                  <a:lnTo>
                    <a:pt x="3293527" y="3685824"/>
                  </a:lnTo>
                  <a:lnTo>
                    <a:pt x="3319810" y="3641704"/>
                  </a:lnTo>
                  <a:lnTo>
                    <a:pt x="3340573" y="3594183"/>
                  </a:lnTo>
                  <a:lnTo>
                    <a:pt x="3359747" y="3526536"/>
                  </a:lnTo>
                  <a:lnTo>
                    <a:pt x="3365642" y="3485964"/>
                  </a:lnTo>
                  <a:lnTo>
                    <a:pt x="3369593" y="3440271"/>
                  </a:lnTo>
                  <a:lnTo>
                    <a:pt x="3371990" y="3388992"/>
                  </a:lnTo>
                  <a:lnTo>
                    <a:pt x="3373221" y="3331663"/>
                  </a:lnTo>
                  <a:lnTo>
                    <a:pt x="3373674" y="3267817"/>
                  </a:lnTo>
                  <a:lnTo>
                    <a:pt x="3373674" y="605940"/>
                  </a:lnTo>
                  <a:lnTo>
                    <a:pt x="3373221" y="542094"/>
                  </a:lnTo>
                  <a:lnTo>
                    <a:pt x="3371990" y="484764"/>
                  </a:lnTo>
                  <a:lnTo>
                    <a:pt x="3369593" y="433486"/>
                  </a:lnTo>
                  <a:lnTo>
                    <a:pt x="3365642" y="387793"/>
                  </a:lnTo>
                  <a:lnTo>
                    <a:pt x="3359747" y="347221"/>
                  </a:lnTo>
                  <a:lnTo>
                    <a:pt x="3340573" y="279573"/>
                  </a:lnTo>
                  <a:lnTo>
                    <a:pt x="3319810" y="232053"/>
                  </a:lnTo>
                  <a:lnTo>
                    <a:pt x="3293527" y="187933"/>
                  </a:lnTo>
                  <a:lnTo>
                    <a:pt x="3262150" y="147637"/>
                  </a:lnTo>
                  <a:lnTo>
                    <a:pt x="3226102" y="111588"/>
                  </a:lnTo>
                  <a:lnTo>
                    <a:pt x="3185805" y="80211"/>
                  </a:lnTo>
                  <a:lnTo>
                    <a:pt x="3141685" y="53929"/>
                  </a:lnTo>
                  <a:lnTo>
                    <a:pt x="3094165" y="33165"/>
                  </a:lnTo>
                  <a:lnTo>
                    <a:pt x="3026518" y="13991"/>
                  </a:lnTo>
                  <a:lnTo>
                    <a:pt x="2985945" y="8097"/>
                  </a:lnTo>
                  <a:lnTo>
                    <a:pt x="2940252" y="4145"/>
                  </a:lnTo>
                  <a:lnTo>
                    <a:pt x="2888974" y="1748"/>
                  </a:lnTo>
                  <a:lnTo>
                    <a:pt x="2831644" y="518"/>
                  </a:lnTo>
                  <a:lnTo>
                    <a:pt x="2767799" y="64"/>
                  </a:lnTo>
                  <a:lnTo>
                    <a:pt x="2696971" y="0"/>
                  </a:lnTo>
                  <a:close/>
                </a:path>
              </a:pathLst>
            </a:custGeom>
            <a:solidFill>
              <a:srgbClr val="56C1FF"/>
            </a:solidFill>
          </p:spPr>
          <p:txBody>
            <a:bodyPr wrap="square" lIns="0" tIns="0" rIns="0" bIns="0" rtlCol="0"/>
            <a:lstStyle/>
            <a:p>
              <a:endParaRPr sz="637"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44193" y="2981237"/>
              <a:ext cx="3032026" cy="3588331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988104" y="3153167"/>
            <a:ext cx="1061912" cy="508021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122450" marR="2310" indent="-116963">
              <a:lnSpc>
                <a:spcPct val="107500"/>
              </a:lnSpc>
              <a:spcBef>
                <a:spcPts val="45"/>
              </a:spcBef>
            </a:pPr>
            <a:r>
              <a:rPr sz="1569" spc="34" dirty="0">
                <a:solidFill>
                  <a:srgbClr val="FFFFFF"/>
                </a:solidFill>
              </a:rPr>
              <a:t>Supervised </a:t>
            </a:r>
            <a:r>
              <a:rPr sz="1569" spc="32" dirty="0">
                <a:solidFill>
                  <a:srgbClr val="FFFFFF"/>
                </a:solidFill>
              </a:rPr>
              <a:t>Learning</a:t>
            </a:r>
            <a:endParaRPr sz="1569"/>
          </a:p>
        </p:txBody>
      </p:sp>
      <p:grpSp>
        <p:nvGrpSpPr>
          <p:cNvPr id="6" name="object 6"/>
          <p:cNvGrpSpPr/>
          <p:nvPr/>
        </p:nvGrpSpPr>
        <p:grpSpPr>
          <a:xfrm>
            <a:off x="3804824" y="1290942"/>
            <a:ext cx="1534386" cy="1761959"/>
            <a:chOff x="8365211" y="2838479"/>
            <a:chExt cx="3373754" cy="3874135"/>
          </a:xfrm>
        </p:grpSpPr>
        <p:sp>
          <p:nvSpPr>
            <p:cNvPr id="7" name="object 7"/>
            <p:cNvSpPr/>
            <p:nvPr/>
          </p:nvSpPr>
          <p:spPr>
            <a:xfrm>
              <a:off x="8365211" y="2838479"/>
              <a:ext cx="3373754" cy="3874135"/>
            </a:xfrm>
            <a:custGeom>
              <a:avLst/>
              <a:gdLst/>
              <a:ahLst/>
              <a:cxnLst/>
              <a:rect l="l" t="t" r="r" b="b"/>
              <a:pathLst>
                <a:path w="3373754" h="3874134">
                  <a:moveTo>
                    <a:pt x="2696974" y="0"/>
                  </a:moveTo>
                  <a:lnTo>
                    <a:pt x="676703" y="0"/>
                  </a:lnTo>
                  <a:lnTo>
                    <a:pt x="542029" y="518"/>
                  </a:lnTo>
                  <a:lnTo>
                    <a:pt x="484700" y="1748"/>
                  </a:lnTo>
                  <a:lnTo>
                    <a:pt x="433421" y="4145"/>
                  </a:lnTo>
                  <a:lnTo>
                    <a:pt x="387729" y="8097"/>
                  </a:lnTo>
                  <a:lnTo>
                    <a:pt x="347156" y="13991"/>
                  </a:lnTo>
                  <a:lnTo>
                    <a:pt x="279508" y="33165"/>
                  </a:lnTo>
                  <a:lnTo>
                    <a:pt x="231988" y="53929"/>
                  </a:lnTo>
                  <a:lnTo>
                    <a:pt x="187868" y="80211"/>
                  </a:lnTo>
                  <a:lnTo>
                    <a:pt x="147572" y="111588"/>
                  </a:lnTo>
                  <a:lnTo>
                    <a:pt x="111523" y="147637"/>
                  </a:lnTo>
                  <a:lnTo>
                    <a:pt x="80146" y="187933"/>
                  </a:lnTo>
                  <a:lnTo>
                    <a:pt x="53864" y="232053"/>
                  </a:lnTo>
                  <a:lnTo>
                    <a:pt x="33100" y="279573"/>
                  </a:lnTo>
                  <a:lnTo>
                    <a:pt x="13926" y="347221"/>
                  </a:lnTo>
                  <a:lnTo>
                    <a:pt x="8032" y="387793"/>
                  </a:lnTo>
                  <a:lnTo>
                    <a:pt x="4080" y="433486"/>
                  </a:lnTo>
                  <a:lnTo>
                    <a:pt x="1684" y="484764"/>
                  </a:lnTo>
                  <a:lnTo>
                    <a:pt x="453" y="542094"/>
                  </a:lnTo>
                  <a:lnTo>
                    <a:pt x="0" y="605940"/>
                  </a:lnTo>
                  <a:lnTo>
                    <a:pt x="0" y="3267817"/>
                  </a:lnTo>
                  <a:lnTo>
                    <a:pt x="453" y="3331663"/>
                  </a:lnTo>
                  <a:lnTo>
                    <a:pt x="1684" y="3388992"/>
                  </a:lnTo>
                  <a:lnTo>
                    <a:pt x="4080" y="3440271"/>
                  </a:lnTo>
                  <a:lnTo>
                    <a:pt x="8032" y="3485964"/>
                  </a:lnTo>
                  <a:lnTo>
                    <a:pt x="13926" y="3526536"/>
                  </a:lnTo>
                  <a:lnTo>
                    <a:pt x="33100" y="3594183"/>
                  </a:lnTo>
                  <a:lnTo>
                    <a:pt x="53864" y="3641704"/>
                  </a:lnTo>
                  <a:lnTo>
                    <a:pt x="80146" y="3685824"/>
                  </a:lnTo>
                  <a:lnTo>
                    <a:pt x="111523" y="3726120"/>
                  </a:lnTo>
                  <a:lnTo>
                    <a:pt x="147572" y="3762168"/>
                  </a:lnTo>
                  <a:lnTo>
                    <a:pt x="187868" y="3793546"/>
                  </a:lnTo>
                  <a:lnTo>
                    <a:pt x="231988" y="3819829"/>
                  </a:lnTo>
                  <a:lnTo>
                    <a:pt x="279508" y="3840593"/>
                  </a:lnTo>
                  <a:lnTo>
                    <a:pt x="347156" y="3859766"/>
                  </a:lnTo>
                  <a:lnTo>
                    <a:pt x="387729" y="3865660"/>
                  </a:lnTo>
                  <a:lnTo>
                    <a:pt x="433421" y="3869611"/>
                  </a:lnTo>
                  <a:lnTo>
                    <a:pt x="484700" y="3872008"/>
                  </a:lnTo>
                  <a:lnTo>
                    <a:pt x="542029" y="3873239"/>
                  </a:lnTo>
                  <a:lnTo>
                    <a:pt x="676703" y="3873757"/>
                  </a:lnTo>
                  <a:lnTo>
                    <a:pt x="2696974" y="3873757"/>
                  </a:lnTo>
                  <a:lnTo>
                    <a:pt x="2831644" y="3873239"/>
                  </a:lnTo>
                  <a:lnTo>
                    <a:pt x="2888973" y="3872008"/>
                  </a:lnTo>
                  <a:lnTo>
                    <a:pt x="2940251" y="3869611"/>
                  </a:lnTo>
                  <a:lnTo>
                    <a:pt x="2985944" y="3865660"/>
                  </a:lnTo>
                  <a:lnTo>
                    <a:pt x="3026517" y="3859766"/>
                  </a:lnTo>
                  <a:lnTo>
                    <a:pt x="3094166" y="3840593"/>
                  </a:lnTo>
                  <a:lnTo>
                    <a:pt x="3141687" y="3819829"/>
                  </a:lnTo>
                  <a:lnTo>
                    <a:pt x="3185807" y="3793546"/>
                  </a:lnTo>
                  <a:lnTo>
                    <a:pt x="3226103" y="3762168"/>
                  </a:lnTo>
                  <a:lnTo>
                    <a:pt x="3262152" y="3726120"/>
                  </a:lnTo>
                  <a:lnTo>
                    <a:pt x="3293530" y="3685824"/>
                  </a:lnTo>
                  <a:lnTo>
                    <a:pt x="3319813" y="3641704"/>
                  </a:lnTo>
                  <a:lnTo>
                    <a:pt x="3340578" y="3594183"/>
                  </a:lnTo>
                  <a:lnTo>
                    <a:pt x="3359749" y="3526536"/>
                  </a:lnTo>
                  <a:lnTo>
                    <a:pt x="3365643" y="3485964"/>
                  </a:lnTo>
                  <a:lnTo>
                    <a:pt x="3369594" y="3440271"/>
                  </a:lnTo>
                  <a:lnTo>
                    <a:pt x="3371990" y="3388992"/>
                  </a:lnTo>
                  <a:lnTo>
                    <a:pt x="3373221" y="3331663"/>
                  </a:lnTo>
                  <a:lnTo>
                    <a:pt x="3373674" y="3267817"/>
                  </a:lnTo>
                  <a:lnTo>
                    <a:pt x="3373674" y="605940"/>
                  </a:lnTo>
                  <a:lnTo>
                    <a:pt x="3373221" y="542094"/>
                  </a:lnTo>
                  <a:lnTo>
                    <a:pt x="3371990" y="484764"/>
                  </a:lnTo>
                  <a:lnTo>
                    <a:pt x="3369594" y="433486"/>
                  </a:lnTo>
                  <a:lnTo>
                    <a:pt x="3365643" y="387793"/>
                  </a:lnTo>
                  <a:lnTo>
                    <a:pt x="3359749" y="347221"/>
                  </a:lnTo>
                  <a:lnTo>
                    <a:pt x="3340578" y="279573"/>
                  </a:lnTo>
                  <a:lnTo>
                    <a:pt x="3319813" y="232053"/>
                  </a:lnTo>
                  <a:lnTo>
                    <a:pt x="3293530" y="187933"/>
                  </a:lnTo>
                  <a:lnTo>
                    <a:pt x="3262152" y="147637"/>
                  </a:lnTo>
                  <a:lnTo>
                    <a:pt x="3226103" y="111588"/>
                  </a:lnTo>
                  <a:lnTo>
                    <a:pt x="3185807" y="80211"/>
                  </a:lnTo>
                  <a:lnTo>
                    <a:pt x="3141687" y="53929"/>
                  </a:lnTo>
                  <a:lnTo>
                    <a:pt x="3094166" y="33165"/>
                  </a:lnTo>
                  <a:lnTo>
                    <a:pt x="3026517" y="13991"/>
                  </a:lnTo>
                  <a:lnTo>
                    <a:pt x="2985944" y="8097"/>
                  </a:lnTo>
                  <a:lnTo>
                    <a:pt x="2940251" y="4145"/>
                  </a:lnTo>
                  <a:lnTo>
                    <a:pt x="2888973" y="1748"/>
                  </a:lnTo>
                  <a:lnTo>
                    <a:pt x="2831644" y="518"/>
                  </a:lnTo>
                  <a:lnTo>
                    <a:pt x="2767800" y="64"/>
                  </a:lnTo>
                  <a:lnTo>
                    <a:pt x="2696974" y="0"/>
                  </a:lnTo>
                  <a:close/>
                </a:path>
              </a:pathLst>
            </a:custGeom>
            <a:solidFill>
              <a:srgbClr val="FF968D"/>
            </a:solidFill>
          </p:spPr>
          <p:txBody>
            <a:bodyPr wrap="square" lIns="0" tIns="0" rIns="0" bIns="0" rtlCol="0"/>
            <a:lstStyle/>
            <a:p>
              <a:endParaRPr sz="637"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557004" y="2981237"/>
              <a:ext cx="3032026" cy="3588331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9745883" y="3161647"/>
              <a:ext cx="801370" cy="801370"/>
            </a:xfrm>
            <a:custGeom>
              <a:avLst/>
              <a:gdLst/>
              <a:ahLst/>
              <a:cxnLst/>
              <a:rect l="l" t="t" r="r" b="b"/>
              <a:pathLst>
                <a:path w="801370" h="801370">
                  <a:moveTo>
                    <a:pt x="143024" y="0"/>
                  </a:moveTo>
                  <a:lnTo>
                    <a:pt x="0" y="143023"/>
                  </a:lnTo>
                  <a:lnTo>
                    <a:pt x="657786" y="800810"/>
                  </a:lnTo>
                  <a:lnTo>
                    <a:pt x="800811" y="657785"/>
                  </a:lnTo>
                  <a:lnTo>
                    <a:pt x="143024" y="0"/>
                  </a:lnTo>
                  <a:close/>
                </a:path>
              </a:pathLst>
            </a:custGeom>
            <a:solidFill>
              <a:srgbClr val="FF644E"/>
            </a:solidFill>
          </p:spPr>
          <p:txBody>
            <a:bodyPr wrap="square" lIns="0" tIns="0" rIns="0" bIns="0" rtlCol="0"/>
            <a:lstStyle/>
            <a:p>
              <a:endParaRPr sz="637"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3828283" y="3153167"/>
            <a:ext cx="1487601" cy="768798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marR="2310" algn="ctr">
              <a:lnSpc>
                <a:spcPct val="107500"/>
              </a:lnSpc>
              <a:spcBef>
                <a:spcPts val="45"/>
              </a:spcBef>
            </a:pPr>
            <a:r>
              <a:rPr sz="1569" spc="48" dirty="0">
                <a:solidFill>
                  <a:srgbClr val="FFFFFF"/>
                </a:solidFill>
              </a:rPr>
              <a:t>Unsupervised</a:t>
            </a:r>
            <a:r>
              <a:rPr sz="1569" spc="-102" dirty="0">
                <a:solidFill>
                  <a:srgbClr val="FFFFFF"/>
                </a:solidFill>
              </a:rPr>
              <a:t> </a:t>
            </a:r>
            <a:r>
              <a:rPr sz="1569" spc="14" dirty="0">
                <a:solidFill>
                  <a:srgbClr val="FFFFFF"/>
                </a:solidFill>
              </a:rPr>
              <a:t>&amp; </a:t>
            </a:r>
            <a:r>
              <a:rPr sz="1569" dirty="0">
                <a:solidFill>
                  <a:srgbClr val="FFFFFF"/>
                </a:solidFill>
              </a:rPr>
              <a:t>Self-</a:t>
            </a:r>
            <a:r>
              <a:rPr sz="1569" spc="48" dirty="0">
                <a:solidFill>
                  <a:srgbClr val="FFFFFF"/>
                </a:solidFill>
              </a:rPr>
              <a:t>supervised </a:t>
            </a:r>
            <a:r>
              <a:rPr sz="1569" spc="32" dirty="0">
                <a:solidFill>
                  <a:srgbClr val="FFFFFF"/>
                </a:solidFill>
              </a:rPr>
              <a:t>Learning</a:t>
            </a:r>
            <a:endParaRPr sz="1569"/>
          </a:p>
        </p:txBody>
      </p:sp>
      <p:sp>
        <p:nvSpPr>
          <p:cNvPr id="11" name="object 11"/>
          <p:cNvSpPr txBox="1"/>
          <p:nvPr/>
        </p:nvSpPr>
        <p:spPr>
          <a:xfrm>
            <a:off x="7173591" y="3153167"/>
            <a:ext cx="828274" cy="508021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marR="2310" indent="17328">
              <a:lnSpc>
                <a:spcPct val="107500"/>
              </a:lnSpc>
              <a:spcBef>
                <a:spcPts val="45"/>
              </a:spcBef>
            </a:pPr>
            <a:r>
              <a:rPr sz="1569" spc="27" dirty="0">
                <a:solidFill>
                  <a:srgbClr val="FFFFFF"/>
                </a:solidFill>
              </a:rPr>
              <a:t>Transfer </a:t>
            </a:r>
            <a:r>
              <a:rPr sz="1569" spc="32" dirty="0">
                <a:solidFill>
                  <a:srgbClr val="FFFFFF"/>
                </a:solidFill>
              </a:rPr>
              <a:t>Learning</a:t>
            </a:r>
            <a:endParaRPr sz="1569"/>
          </a:p>
        </p:txBody>
      </p:sp>
      <p:pic>
        <p:nvPicPr>
          <p:cNvPr id="12" name="object 1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760263" y="1355869"/>
            <a:ext cx="1631934" cy="1631934"/>
          </a:xfrm>
          <a:prstGeom prst="rect">
            <a:avLst/>
          </a:prstGeom>
        </p:spPr>
      </p:pic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142082" y="202398"/>
            <a:ext cx="3875175" cy="2593564"/>
          </a:xfrm>
          <a:prstGeom prst="rect">
            <a:avLst/>
          </a:prstGeom>
        </p:spPr>
        <p:txBody>
          <a:bodyPr spcFirstLastPara="1" vert="horz" wrap="square" lIns="0" tIns="462313" rIns="0" bIns="0" rtlCol="0" anchor="t" anchorCtr="0">
            <a:spAutoFit/>
          </a:bodyPr>
          <a:lstStyle/>
          <a:p>
            <a:pPr marL="2677446">
              <a:spcBef>
                <a:spcPts val="61"/>
              </a:spcBef>
            </a:pPr>
            <a:r>
              <a:rPr sz="3434" spc="-180" dirty="0"/>
              <a:t>T</a:t>
            </a:r>
            <a:r>
              <a:rPr sz="3434" spc="18" dirty="0"/>
              <a:t>y</a:t>
            </a:r>
            <a:r>
              <a:rPr sz="3434" spc="39" dirty="0"/>
              <a:t>p</a:t>
            </a:r>
            <a:r>
              <a:rPr sz="3434" spc="30" dirty="0"/>
              <a:t>e</a:t>
            </a:r>
            <a:r>
              <a:rPr sz="3434" spc="86" dirty="0"/>
              <a:t>s</a:t>
            </a:r>
            <a:r>
              <a:rPr sz="3434" spc="-350" dirty="0"/>
              <a:t> </a:t>
            </a:r>
            <a:r>
              <a:rPr sz="3434" spc="241" dirty="0"/>
              <a:t>of</a:t>
            </a:r>
            <a:r>
              <a:rPr sz="3434" spc="-352" dirty="0"/>
              <a:t> </a:t>
            </a:r>
            <a:r>
              <a:rPr sz="3434" spc="18" dirty="0"/>
              <a:t>Learning</a:t>
            </a:r>
            <a:endParaRPr sz="3434"/>
          </a:p>
        </p:txBody>
      </p:sp>
      <p:grpSp>
        <p:nvGrpSpPr>
          <p:cNvPr id="14" name="object 14"/>
          <p:cNvGrpSpPr/>
          <p:nvPr/>
        </p:nvGrpSpPr>
        <p:grpSpPr>
          <a:xfrm>
            <a:off x="7166594" y="3882537"/>
            <a:ext cx="609076" cy="481716"/>
            <a:chOff x="15756954" y="8536789"/>
            <a:chExt cx="1339215" cy="1059180"/>
          </a:xfrm>
        </p:grpSpPr>
        <p:sp>
          <p:nvSpPr>
            <p:cNvPr id="15" name="object 15"/>
            <p:cNvSpPr/>
            <p:nvPr/>
          </p:nvSpPr>
          <p:spPr>
            <a:xfrm>
              <a:off x="15767425" y="8626836"/>
              <a:ext cx="1278255" cy="958850"/>
            </a:xfrm>
            <a:custGeom>
              <a:avLst/>
              <a:gdLst/>
              <a:ahLst/>
              <a:cxnLst/>
              <a:rect l="l" t="t" r="r" b="b"/>
              <a:pathLst>
                <a:path w="1278255" h="958850">
                  <a:moveTo>
                    <a:pt x="1278006" y="0"/>
                  </a:moveTo>
                  <a:lnTo>
                    <a:pt x="1273972" y="44037"/>
                  </a:lnTo>
                  <a:lnTo>
                    <a:pt x="1260290" y="110029"/>
                  </a:lnTo>
                  <a:lnTo>
                    <a:pt x="1238951" y="174496"/>
                  </a:lnTo>
                  <a:lnTo>
                    <a:pt x="1209955" y="237440"/>
                  </a:lnTo>
                  <a:lnTo>
                    <a:pt x="1173301" y="298859"/>
                  </a:lnTo>
                  <a:lnTo>
                    <a:pt x="1128990" y="358754"/>
                  </a:lnTo>
                  <a:lnTo>
                    <a:pt x="1103964" y="388130"/>
                  </a:lnTo>
                  <a:lnTo>
                    <a:pt x="1077022" y="417125"/>
                  </a:lnTo>
                  <a:lnTo>
                    <a:pt x="1048167" y="445739"/>
                  </a:lnTo>
                  <a:lnTo>
                    <a:pt x="1017397" y="473972"/>
                  </a:lnTo>
                  <a:lnTo>
                    <a:pt x="984713" y="501824"/>
                  </a:lnTo>
                  <a:lnTo>
                    <a:pt x="950115" y="529295"/>
                  </a:lnTo>
                  <a:lnTo>
                    <a:pt x="913602" y="556384"/>
                  </a:lnTo>
                  <a:lnTo>
                    <a:pt x="875175" y="583093"/>
                  </a:lnTo>
                  <a:lnTo>
                    <a:pt x="834834" y="609421"/>
                  </a:lnTo>
                  <a:lnTo>
                    <a:pt x="792578" y="635368"/>
                  </a:lnTo>
                  <a:lnTo>
                    <a:pt x="748409" y="660934"/>
                  </a:lnTo>
                  <a:lnTo>
                    <a:pt x="702324" y="686118"/>
                  </a:lnTo>
                  <a:lnTo>
                    <a:pt x="654326" y="710922"/>
                  </a:lnTo>
                  <a:lnTo>
                    <a:pt x="604413" y="735345"/>
                  </a:lnTo>
                  <a:lnTo>
                    <a:pt x="552586" y="759386"/>
                  </a:lnTo>
                  <a:lnTo>
                    <a:pt x="498845" y="783047"/>
                  </a:lnTo>
                  <a:lnTo>
                    <a:pt x="443189" y="806327"/>
                  </a:lnTo>
                  <a:lnTo>
                    <a:pt x="385619" y="829225"/>
                  </a:lnTo>
                  <a:lnTo>
                    <a:pt x="326135" y="851743"/>
                  </a:lnTo>
                  <a:lnTo>
                    <a:pt x="264737" y="873879"/>
                  </a:lnTo>
                  <a:lnTo>
                    <a:pt x="201424" y="895635"/>
                  </a:lnTo>
                  <a:lnTo>
                    <a:pt x="136197" y="917009"/>
                  </a:lnTo>
                  <a:lnTo>
                    <a:pt x="69055" y="938002"/>
                  </a:lnTo>
                  <a:lnTo>
                    <a:pt x="0" y="958615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637"/>
            </a:p>
          </p:txBody>
        </p:sp>
        <p:sp>
          <p:nvSpPr>
            <p:cNvPr id="16" name="object 16"/>
            <p:cNvSpPr/>
            <p:nvPr/>
          </p:nvSpPr>
          <p:spPr>
            <a:xfrm>
              <a:off x="16995115" y="8536789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5" h="100965">
                  <a:moveTo>
                    <a:pt x="50867" y="0"/>
                  </a:moveTo>
                  <a:lnTo>
                    <a:pt x="0" y="100212"/>
                  </a:lnTo>
                  <a:lnTo>
                    <a:pt x="100510" y="100824"/>
                  </a:lnTo>
                  <a:lnTo>
                    <a:pt x="5086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637"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1966812" y="4370710"/>
            <a:ext cx="5477351" cy="442724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algn="ctr">
              <a:lnSpc>
                <a:spcPts val="1717"/>
              </a:lnSpc>
              <a:spcBef>
                <a:spcPts val="52"/>
              </a:spcBef>
            </a:pPr>
            <a:r>
              <a:rPr sz="1455" dirty="0">
                <a:solidFill>
                  <a:srgbClr val="FFFFFF"/>
                </a:solidFill>
              </a:rPr>
              <a:t>We’ll</a:t>
            </a:r>
            <a:r>
              <a:rPr sz="1455" spc="-80" dirty="0">
                <a:solidFill>
                  <a:srgbClr val="FFFFFF"/>
                </a:solidFill>
              </a:rPr>
              <a:t> </a:t>
            </a:r>
            <a:r>
              <a:rPr sz="1455" spc="64" dirty="0">
                <a:solidFill>
                  <a:srgbClr val="FFFFFF"/>
                </a:solidFill>
              </a:rPr>
              <a:t>be</a:t>
            </a:r>
            <a:r>
              <a:rPr sz="1455" spc="-80" dirty="0">
                <a:solidFill>
                  <a:srgbClr val="FFFFFF"/>
                </a:solidFill>
              </a:rPr>
              <a:t> </a:t>
            </a:r>
            <a:r>
              <a:rPr sz="1455" spc="66" dirty="0">
                <a:solidFill>
                  <a:srgbClr val="FFFFFF"/>
                </a:solidFill>
              </a:rPr>
              <a:t>writing</a:t>
            </a:r>
            <a:r>
              <a:rPr sz="1455" spc="-77" dirty="0">
                <a:solidFill>
                  <a:srgbClr val="FFFFFF"/>
                </a:solidFill>
              </a:rPr>
              <a:t> </a:t>
            </a:r>
            <a:r>
              <a:rPr sz="1455" spc="61" dirty="0">
                <a:solidFill>
                  <a:srgbClr val="FFFFFF"/>
                </a:solidFill>
              </a:rPr>
              <a:t>code</a:t>
            </a:r>
            <a:r>
              <a:rPr sz="1455" spc="-80" dirty="0">
                <a:solidFill>
                  <a:srgbClr val="FFFFFF"/>
                </a:solidFill>
              </a:rPr>
              <a:t> </a:t>
            </a:r>
            <a:r>
              <a:rPr sz="1455" spc="118" dirty="0">
                <a:solidFill>
                  <a:srgbClr val="FFFFFF"/>
                </a:solidFill>
              </a:rPr>
              <a:t>to</a:t>
            </a:r>
            <a:r>
              <a:rPr sz="1455" spc="-80" dirty="0">
                <a:solidFill>
                  <a:srgbClr val="FFFFFF"/>
                </a:solidFill>
              </a:rPr>
              <a:t> </a:t>
            </a:r>
            <a:r>
              <a:rPr sz="1455" spc="80" dirty="0">
                <a:solidFill>
                  <a:srgbClr val="FFFFFF"/>
                </a:solidFill>
              </a:rPr>
              <a:t>do</a:t>
            </a:r>
            <a:r>
              <a:rPr sz="1455" spc="-77" dirty="0">
                <a:solidFill>
                  <a:srgbClr val="FFFFFF"/>
                </a:solidFill>
              </a:rPr>
              <a:t> </a:t>
            </a:r>
            <a:r>
              <a:rPr sz="1455" spc="18" dirty="0">
                <a:solidFill>
                  <a:srgbClr val="FFFFFF"/>
                </a:solidFill>
              </a:rPr>
              <a:t>these,</a:t>
            </a:r>
            <a:endParaRPr sz="1455"/>
          </a:p>
          <a:p>
            <a:pPr algn="ctr">
              <a:lnSpc>
                <a:spcPts val="1717"/>
              </a:lnSpc>
            </a:pPr>
            <a:r>
              <a:rPr sz="1455" spc="100" dirty="0">
                <a:solidFill>
                  <a:srgbClr val="FFFFFF"/>
                </a:solidFill>
              </a:rPr>
              <a:t>but</a:t>
            </a:r>
            <a:r>
              <a:rPr sz="1455" spc="-80" dirty="0">
                <a:solidFill>
                  <a:srgbClr val="FFFFFF"/>
                </a:solidFill>
              </a:rPr>
              <a:t> </a:t>
            </a:r>
            <a:r>
              <a:rPr sz="1455" spc="80" dirty="0">
                <a:solidFill>
                  <a:srgbClr val="FFFFFF"/>
                </a:solidFill>
              </a:rPr>
              <a:t>the</a:t>
            </a:r>
            <a:r>
              <a:rPr sz="1455" spc="-80" dirty="0">
                <a:solidFill>
                  <a:srgbClr val="FFFFFF"/>
                </a:solidFill>
              </a:rPr>
              <a:t> </a:t>
            </a:r>
            <a:r>
              <a:rPr sz="1455" spc="36" dirty="0">
                <a:solidFill>
                  <a:srgbClr val="FFFFFF"/>
                </a:solidFill>
              </a:rPr>
              <a:t>style</a:t>
            </a:r>
            <a:r>
              <a:rPr sz="1455" spc="-80" dirty="0">
                <a:solidFill>
                  <a:srgbClr val="FFFFFF"/>
                </a:solidFill>
              </a:rPr>
              <a:t> </a:t>
            </a:r>
            <a:r>
              <a:rPr sz="1455" spc="96" dirty="0">
                <a:solidFill>
                  <a:srgbClr val="FFFFFF"/>
                </a:solidFill>
              </a:rPr>
              <a:t>of</a:t>
            </a:r>
            <a:r>
              <a:rPr sz="1455" spc="-80" dirty="0">
                <a:solidFill>
                  <a:srgbClr val="FFFFFF"/>
                </a:solidFill>
              </a:rPr>
              <a:t> </a:t>
            </a:r>
            <a:r>
              <a:rPr sz="1455" spc="61" dirty="0">
                <a:solidFill>
                  <a:srgbClr val="FFFFFF"/>
                </a:solidFill>
              </a:rPr>
              <a:t>code</a:t>
            </a:r>
            <a:r>
              <a:rPr sz="1455" spc="-77" dirty="0">
                <a:solidFill>
                  <a:srgbClr val="FFFFFF"/>
                </a:solidFill>
              </a:rPr>
              <a:t> </a:t>
            </a:r>
            <a:r>
              <a:rPr sz="1455" spc="23" dirty="0">
                <a:solidFill>
                  <a:srgbClr val="FFFFFF"/>
                </a:solidFill>
              </a:rPr>
              <a:t>can</a:t>
            </a:r>
            <a:r>
              <a:rPr sz="1455" spc="-80" dirty="0">
                <a:solidFill>
                  <a:srgbClr val="FFFFFF"/>
                </a:solidFill>
              </a:rPr>
              <a:t> </a:t>
            </a:r>
            <a:r>
              <a:rPr sz="1455" spc="64" dirty="0">
                <a:solidFill>
                  <a:srgbClr val="FFFFFF"/>
                </a:solidFill>
              </a:rPr>
              <a:t>be</a:t>
            </a:r>
            <a:r>
              <a:rPr sz="1455" spc="-80" dirty="0">
                <a:solidFill>
                  <a:srgbClr val="FFFFFF"/>
                </a:solidFill>
              </a:rPr>
              <a:t> </a:t>
            </a:r>
            <a:r>
              <a:rPr sz="1455" spc="73" dirty="0">
                <a:solidFill>
                  <a:srgbClr val="FFFFFF"/>
                </a:solidFill>
              </a:rPr>
              <a:t>adopted</a:t>
            </a:r>
            <a:r>
              <a:rPr sz="1455" spc="-80" dirty="0">
                <a:solidFill>
                  <a:srgbClr val="FFFFFF"/>
                </a:solidFill>
              </a:rPr>
              <a:t> </a:t>
            </a:r>
            <a:r>
              <a:rPr sz="1455" dirty="0">
                <a:solidFill>
                  <a:srgbClr val="FFFFFF"/>
                </a:solidFill>
              </a:rPr>
              <a:t>across</a:t>
            </a:r>
            <a:r>
              <a:rPr sz="1455" spc="-77" dirty="0">
                <a:solidFill>
                  <a:srgbClr val="FFFFFF"/>
                </a:solidFill>
              </a:rPr>
              <a:t> </a:t>
            </a:r>
            <a:r>
              <a:rPr sz="1455" spc="25" dirty="0">
                <a:solidFill>
                  <a:srgbClr val="FFFFFF"/>
                </a:solidFill>
              </a:rPr>
              <a:t>learning</a:t>
            </a:r>
            <a:r>
              <a:rPr sz="1455" spc="-80" dirty="0">
                <a:solidFill>
                  <a:srgbClr val="FFFFFF"/>
                </a:solidFill>
              </a:rPr>
              <a:t> </a:t>
            </a:r>
            <a:r>
              <a:rPr sz="1455" spc="20" dirty="0">
                <a:solidFill>
                  <a:srgbClr val="FFFFFF"/>
                </a:solidFill>
              </a:rPr>
              <a:t>paradigms.</a:t>
            </a:r>
            <a:endParaRPr sz="1455"/>
          </a:p>
        </p:txBody>
      </p:sp>
      <p:grpSp>
        <p:nvGrpSpPr>
          <p:cNvPr id="18" name="object 18"/>
          <p:cNvGrpSpPr/>
          <p:nvPr/>
        </p:nvGrpSpPr>
        <p:grpSpPr>
          <a:xfrm>
            <a:off x="1865826" y="3881710"/>
            <a:ext cx="643732" cy="482582"/>
            <a:chOff x="4101809" y="8534968"/>
            <a:chExt cx="1415415" cy="1061085"/>
          </a:xfrm>
        </p:grpSpPr>
        <p:sp>
          <p:nvSpPr>
            <p:cNvPr id="19" name="object 19"/>
            <p:cNvSpPr/>
            <p:nvPr/>
          </p:nvSpPr>
          <p:spPr>
            <a:xfrm>
              <a:off x="4147585" y="8621887"/>
              <a:ext cx="1359535" cy="963930"/>
            </a:xfrm>
            <a:custGeom>
              <a:avLst/>
              <a:gdLst/>
              <a:ahLst/>
              <a:cxnLst/>
              <a:rect l="l" t="t" r="r" b="b"/>
              <a:pathLst>
                <a:path w="1359535" h="963929">
                  <a:moveTo>
                    <a:pt x="0" y="0"/>
                  </a:moveTo>
                  <a:lnTo>
                    <a:pt x="15047" y="43890"/>
                  </a:lnTo>
                  <a:lnTo>
                    <a:pt x="44335" y="110303"/>
                  </a:lnTo>
                  <a:lnTo>
                    <a:pt x="79843" y="175176"/>
                  </a:lnTo>
                  <a:lnTo>
                    <a:pt x="121572" y="238510"/>
                  </a:lnTo>
                  <a:lnTo>
                    <a:pt x="144770" y="269600"/>
                  </a:lnTo>
                  <a:lnTo>
                    <a:pt x="169523" y="300304"/>
                  </a:lnTo>
                  <a:lnTo>
                    <a:pt x="195830" y="330625"/>
                  </a:lnTo>
                  <a:lnTo>
                    <a:pt x="223693" y="360560"/>
                  </a:lnTo>
                  <a:lnTo>
                    <a:pt x="253112" y="390110"/>
                  </a:lnTo>
                  <a:lnTo>
                    <a:pt x="284085" y="419276"/>
                  </a:lnTo>
                  <a:lnTo>
                    <a:pt x="316614" y="448057"/>
                  </a:lnTo>
                  <a:lnTo>
                    <a:pt x="350698" y="476453"/>
                  </a:lnTo>
                  <a:lnTo>
                    <a:pt x="386337" y="504464"/>
                  </a:lnTo>
                  <a:lnTo>
                    <a:pt x="423532" y="532090"/>
                  </a:lnTo>
                  <a:lnTo>
                    <a:pt x="462281" y="559332"/>
                  </a:lnTo>
                  <a:lnTo>
                    <a:pt x="502586" y="586188"/>
                  </a:lnTo>
                  <a:lnTo>
                    <a:pt x="544446" y="612660"/>
                  </a:lnTo>
                  <a:lnTo>
                    <a:pt x="587861" y="638748"/>
                  </a:lnTo>
                  <a:lnTo>
                    <a:pt x="632832" y="664450"/>
                  </a:lnTo>
                  <a:lnTo>
                    <a:pt x="679358" y="689767"/>
                  </a:lnTo>
                  <a:lnTo>
                    <a:pt x="727439" y="714700"/>
                  </a:lnTo>
                  <a:lnTo>
                    <a:pt x="777075" y="739248"/>
                  </a:lnTo>
                  <a:lnTo>
                    <a:pt x="828266" y="763411"/>
                  </a:lnTo>
                  <a:lnTo>
                    <a:pt x="881013" y="787190"/>
                  </a:lnTo>
                  <a:lnTo>
                    <a:pt x="935315" y="810583"/>
                  </a:lnTo>
                  <a:lnTo>
                    <a:pt x="991172" y="833592"/>
                  </a:lnTo>
                  <a:lnTo>
                    <a:pt x="1048584" y="856216"/>
                  </a:lnTo>
                  <a:lnTo>
                    <a:pt x="1107552" y="878455"/>
                  </a:lnTo>
                  <a:lnTo>
                    <a:pt x="1168074" y="900310"/>
                  </a:lnTo>
                  <a:lnTo>
                    <a:pt x="1230152" y="921780"/>
                  </a:lnTo>
                  <a:lnTo>
                    <a:pt x="1293786" y="942864"/>
                  </a:lnTo>
                  <a:lnTo>
                    <a:pt x="1358974" y="963565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637"/>
            </a:p>
          </p:txBody>
        </p:sp>
        <p:sp>
          <p:nvSpPr>
            <p:cNvPr id="20" name="object 20"/>
            <p:cNvSpPr/>
            <p:nvPr/>
          </p:nvSpPr>
          <p:spPr>
            <a:xfrm>
              <a:off x="4101809" y="8534968"/>
              <a:ext cx="97155" cy="110489"/>
            </a:xfrm>
            <a:custGeom>
              <a:avLst/>
              <a:gdLst/>
              <a:ahLst/>
              <a:cxnLst/>
              <a:rect l="l" t="t" r="r" b="b"/>
              <a:pathLst>
                <a:path w="97154" h="110490">
                  <a:moveTo>
                    <a:pt x="22239" y="0"/>
                  </a:moveTo>
                  <a:lnTo>
                    <a:pt x="0" y="110163"/>
                  </a:lnTo>
                  <a:lnTo>
                    <a:pt x="97026" y="83888"/>
                  </a:lnTo>
                  <a:lnTo>
                    <a:pt x="2223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637"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59089" y="3312248"/>
            <a:ext cx="6391976" cy="1722105"/>
          </a:xfrm>
          <a:custGeom>
            <a:avLst/>
            <a:gdLst/>
            <a:ahLst/>
            <a:cxnLst/>
            <a:rect l="l" t="t" r="r" b="b"/>
            <a:pathLst>
              <a:path w="14054455" h="3786504">
                <a:moveTo>
                  <a:pt x="13241176" y="0"/>
                </a:moveTo>
                <a:lnTo>
                  <a:pt x="813141" y="0"/>
                </a:lnTo>
                <a:lnTo>
                  <a:pt x="622860" y="1075"/>
                </a:lnTo>
                <a:lnTo>
                  <a:pt x="569550" y="2550"/>
                </a:lnTo>
                <a:lnTo>
                  <a:pt x="520822" y="4981"/>
                </a:lnTo>
                <a:lnTo>
                  <a:pt x="476390" y="8607"/>
                </a:lnTo>
                <a:lnTo>
                  <a:pt x="435967" y="13668"/>
                </a:lnTo>
                <a:lnTo>
                  <a:pt x="366001" y="29049"/>
                </a:lnTo>
                <a:lnTo>
                  <a:pt x="291141" y="58663"/>
                </a:lnTo>
                <a:lnTo>
                  <a:pt x="248799" y="81557"/>
                </a:lnTo>
                <a:lnTo>
                  <a:pt x="209099" y="108291"/>
                </a:lnTo>
                <a:lnTo>
                  <a:pt x="172282" y="138626"/>
                </a:lnTo>
                <a:lnTo>
                  <a:pt x="138586" y="172322"/>
                </a:lnTo>
                <a:lnTo>
                  <a:pt x="108251" y="209139"/>
                </a:lnTo>
                <a:lnTo>
                  <a:pt x="81517" y="248839"/>
                </a:lnTo>
                <a:lnTo>
                  <a:pt x="58623" y="291181"/>
                </a:lnTo>
                <a:lnTo>
                  <a:pt x="39809" y="335926"/>
                </a:lnTo>
                <a:lnTo>
                  <a:pt x="20363" y="399306"/>
                </a:lnTo>
                <a:lnTo>
                  <a:pt x="8567" y="476430"/>
                </a:lnTo>
                <a:lnTo>
                  <a:pt x="4941" y="520862"/>
                </a:lnTo>
                <a:lnTo>
                  <a:pt x="2510" y="569590"/>
                </a:lnTo>
                <a:lnTo>
                  <a:pt x="1036" y="622900"/>
                </a:lnTo>
                <a:lnTo>
                  <a:pt x="278" y="681077"/>
                </a:lnTo>
                <a:lnTo>
                  <a:pt x="0" y="744409"/>
                </a:lnTo>
                <a:lnTo>
                  <a:pt x="0" y="3041768"/>
                </a:lnTo>
                <a:lnTo>
                  <a:pt x="278" y="3105100"/>
                </a:lnTo>
                <a:lnTo>
                  <a:pt x="1036" y="3163277"/>
                </a:lnTo>
                <a:lnTo>
                  <a:pt x="2510" y="3216587"/>
                </a:lnTo>
                <a:lnTo>
                  <a:pt x="4941" y="3265315"/>
                </a:lnTo>
                <a:lnTo>
                  <a:pt x="8567" y="3309747"/>
                </a:lnTo>
                <a:lnTo>
                  <a:pt x="13628" y="3350171"/>
                </a:lnTo>
                <a:lnTo>
                  <a:pt x="29010" y="3420136"/>
                </a:lnTo>
                <a:lnTo>
                  <a:pt x="58623" y="3494996"/>
                </a:lnTo>
                <a:lnTo>
                  <a:pt x="81517" y="3537338"/>
                </a:lnTo>
                <a:lnTo>
                  <a:pt x="108251" y="3577038"/>
                </a:lnTo>
                <a:lnTo>
                  <a:pt x="138586" y="3613856"/>
                </a:lnTo>
                <a:lnTo>
                  <a:pt x="172282" y="3647552"/>
                </a:lnTo>
                <a:lnTo>
                  <a:pt x="209099" y="3677886"/>
                </a:lnTo>
                <a:lnTo>
                  <a:pt x="248799" y="3704620"/>
                </a:lnTo>
                <a:lnTo>
                  <a:pt x="291141" y="3727514"/>
                </a:lnTo>
                <a:lnTo>
                  <a:pt x="335886" y="3746328"/>
                </a:lnTo>
                <a:lnTo>
                  <a:pt x="399266" y="3765774"/>
                </a:lnTo>
                <a:lnTo>
                  <a:pt x="476390" y="3777570"/>
                </a:lnTo>
                <a:lnTo>
                  <a:pt x="520822" y="3781196"/>
                </a:lnTo>
                <a:lnTo>
                  <a:pt x="569550" y="3783627"/>
                </a:lnTo>
                <a:lnTo>
                  <a:pt x="622860" y="3785101"/>
                </a:lnTo>
                <a:lnTo>
                  <a:pt x="681037" y="3785859"/>
                </a:lnTo>
                <a:lnTo>
                  <a:pt x="813141" y="3786177"/>
                </a:lnTo>
                <a:lnTo>
                  <a:pt x="13241176" y="3786177"/>
                </a:lnTo>
                <a:lnTo>
                  <a:pt x="13309950" y="3786138"/>
                </a:lnTo>
                <a:lnTo>
                  <a:pt x="13431459" y="3785101"/>
                </a:lnTo>
                <a:lnTo>
                  <a:pt x="13484768" y="3783627"/>
                </a:lnTo>
                <a:lnTo>
                  <a:pt x="13533495" y="3781196"/>
                </a:lnTo>
                <a:lnTo>
                  <a:pt x="13577926" y="3777570"/>
                </a:lnTo>
                <a:lnTo>
                  <a:pt x="13618349" y="3772509"/>
                </a:lnTo>
                <a:lnTo>
                  <a:pt x="13688314" y="3757127"/>
                </a:lnTo>
                <a:lnTo>
                  <a:pt x="13763176" y="3727514"/>
                </a:lnTo>
                <a:lnTo>
                  <a:pt x="13805519" y="3704620"/>
                </a:lnTo>
                <a:lnTo>
                  <a:pt x="13845219" y="3677886"/>
                </a:lnTo>
                <a:lnTo>
                  <a:pt x="13882037" y="3647552"/>
                </a:lnTo>
                <a:lnTo>
                  <a:pt x="13915732" y="3613856"/>
                </a:lnTo>
                <a:lnTo>
                  <a:pt x="13946067" y="3577038"/>
                </a:lnTo>
                <a:lnTo>
                  <a:pt x="13972802" y="3537338"/>
                </a:lnTo>
                <a:lnTo>
                  <a:pt x="13995697" y="3494996"/>
                </a:lnTo>
                <a:lnTo>
                  <a:pt x="14014514" y="3450251"/>
                </a:lnTo>
                <a:lnTo>
                  <a:pt x="14033957" y="3386871"/>
                </a:lnTo>
                <a:lnTo>
                  <a:pt x="14045750" y="3309747"/>
                </a:lnTo>
                <a:lnTo>
                  <a:pt x="14049375" y="3265315"/>
                </a:lnTo>
                <a:lnTo>
                  <a:pt x="14051806" y="3216587"/>
                </a:lnTo>
                <a:lnTo>
                  <a:pt x="14053280" y="3163277"/>
                </a:lnTo>
                <a:lnTo>
                  <a:pt x="14054037" y="3105100"/>
                </a:lnTo>
                <a:lnTo>
                  <a:pt x="14054316" y="3041768"/>
                </a:lnTo>
                <a:lnTo>
                  <a:pt x="14054316" y="744409"/>
                </a:lnTo>
                <a:lnTo>
                  <a:pt x="14054037" y="681077"/>
                </a:lnTo>
                <a:lnTo>
                  <a:pt x="14053280" y="622900"/>
                </a:lnTo>
                <a:lnTo>
                  <a:pt x="14051806" y="569590"/>
                </a:lnTo>
                <a:lnTo>
                  <a:pt x="14049375" y="520862"/>
                </a:lnTo>
                <a:lnTo>
                  <a:pt x="14045750" y="476430"/>
                </a:lnTo>
                <a:lnTo>
                  <a:pt x="14040690" y="436007"/>
                </a:lnTo>
                <a:lnTo>
                  <a:pt x="14025311" y="366041"/>
                </a:lnTo>
                <a:lnTo>
                  <a:pt x="13995697" y="291181"/>
                </a:lnTo>
                <a:lnTo>
                  <a:pt x="13972802" y="248839"/>
                </a:lnTo>
                <a:lnTo>
                  <a:pt x="13946067" y="209139"/>
                </a:lnTo>
                <a:lnTo>
                  <a:pt x="13915732" y="172322"/>
                </a:lnTo>
                <a:lnTo>
                  <a:pt x="13882037" y="138626"/>
                </a:lnTo>
                <a:lnTo>
                  <a:pt x="13845219" y="108291"/>
                </a:lnTo>
                <a:lnTo>
                  <a:pt x="13805519" y="81557"/>
                </a:lnTo>
                <a:lnTo>
                  <a:pt x="13763176" y="58663"/>
                </a:lnTo>
                <a:lnTo>
                  <a:pt x="13718429" y="39849"/>
                </a:lnTo>
                <a:lnTo>
                  <a:pt x="13655049" y="20402"/>
                </a:lnTo>
                <a:lnTo>
                  <a:pt x="13577926" y="8607"/>
                </a:lnTo>
                <a:lnTo>
                  <a:pt x="13533495" y="4981"/>
                </a:lnTo>
                <a:lnTo>
                  <a:pt x="13484768" y="2550"/>
                </a:lnTo>
                <a:lnTo>
                  <a:pt x="13431459" y="1075"/>
                </a:lnTo>
                <a:lnTo>
                  <a:pt x="13373282" y="318"/>
                </a:lnTo>
                <a:lnTo>
                  <a:pt x="13309950" y="39"/>
                </a:lnTo>
                <a:lnTo>
                  <a:pt x="13241176" y="0"/>
                </a:lnTo>
                <a:close/>
              </a:path>
            </a:pathLst>
          </a:custGeom>
          <a:solidFill>
            <a:srgbClr val="00A2FF"/>
          </a:solidFill>
        </p:spPr>
        <p:txBody>
          <a:bodyPr wrap="square" lIns="0" tIns="0" rIns="0" bIns="0" rtlCol="0"/>
          <a:lstStyle/>
          <a:p>
            <a:endParaRPr sz="637"/>
          </a:p>
        </p:txBody>
      </p:sp>
      <p:sp>
        <p:nvSpPr>
          <p:cNvPr id="3" name="object 3"/>
          <p:cNvSpPr/>
          <p:nvPr/>
        </p:nvSpPr>
        <p:spPr>
          <a:xfrm>
            <a:off x="3553094" y="840211"/>
            <a:ext cx="5248623" cy="2375945"/>
          </a:xfrm>
          <a:custGeom>
            <a:avLst/>
            <a:gdLst/>
            <a:ahLst/>
            <a:cxnLst/>
            <a:rect l="l" t="t" r="r" b="b"/>
            <a:pathLst>
              <a:path w="11540490" h="5224145">
                <a:moveTo>
                  <a:pt x="10733855" y="0"/>
                </a:moveTo>
                <a:lnTo>
                  <a:pt x="806250" y="0"/>
                </a:lnTo>
                <a:lnTo>
                  <a:pt x="662012" y="433"/>
                </a:lnTo>
                <a:lnTo>
                  <a:pt x="599435" y="1463"/>
                </a:lnTo>
                <a:lnTo>
                  <a:pt x="542701" y="3468"/>
                </a:lnTo>
                <a:lnTo>
                  <a:pt x="491420" y="6775"/>
                </a:lnTo>
                <a:lnTo>
                  <a:pt x="445201" y="11707"/>
                </a:lnTo>
                <a:lnTo>
                  <a:pt x="403657" y="18591"/>
                </a:lnTo>
                <a:lnTo>
                  <a:pt x="366397" y="27751"/>
                </a:lnTo>
                <a:lnTo>
                  <a:pt x="288664" y="58167"/>
                </a:lnTo>
                <a:lnTo>
                  <a:pt x="246680" y="80867"/>
                </a:lnTo>
                <a:lnTo>
                  <a:pt x="207316" y="107375"/>
                </a:lnTo>
                <a:lnTo>
                  <a:pt x="170810" y="137453"/>
                </a:lnTo>
                <a:lnTo>
                  <a:pt x="137399" y="170864"/>
                </a:lnTo>
                <a:lnTo>
                  <a:pt x="107321" y="207370"/>
                </a:lnTo>
                <a:lnTo>
                  <a:pt x="80813" y="246734"/>
                </a:lnTo>
                <a:lnTo>
                  <a:pt x="58113" y="288719"/>
                </a:lnTo>
                <a:lnTo>
                  <a:pt x="39458" y="333086"/>
                </a:lnTo>
                <a:lnTo>
                  <a:pt x="18536" y="403711"/>
                </a:lnTo>
                <a:lnTo>
                  <a:pt x="11653" y="445256"/>
                </a:lnTo>
                <a:lnTo>
                  <a:pt x="6720" y="491474"/>
                </a:lnTo>
                <a:lnTo>
                  <a:pt x="3414" y="542755"/>
                </a:lnTo>
                <a:lnTo>
                  <a:pt x="1409" y="599490"/>
                </a:lnTo>
                <a:lnTo>
                  <a:pt x="379" y="662066"/>
                </a:lnTo>
                <a:lnTo>
                  <a:pt x="0" y="730874"/>
                </a:lnTo>
                <a:lnTo>
                  <a:pt x="0" y="4492750"/>
                </a:lnTo>
                <a:lnTo>
                  <a:pt x="379" y="4561558"/>
                </a:lnTo>
                <a:lnTo>
                  <a:pt x="1409" y="4624135"/>
                </a:lnTo>
                <a:lnTo>
                  <a:pt x="3414" y="4680869"/>
                </a:lnTo>
                <a:lnTo>
                  <a:pt x="6720" y="4732151"/>
                </a:lnTo>
                <a:lnTo>
                  <a:pt x="11653" y="4778369"/>
                </a:lnTo>
                <a:lnTo>
                  <a:pt x="18536" y="4819914"/>
                </a:lnTo>
                <a:lnTo>
                  <a:pt x="27696" y="4857174"/>
                </a:lnTo>
                <a:lnTo>
                  <a:pt x="58113" y="4934906"/>
                </a:lnTo>
                <a:lnTo>
                  <a:pt x="80813" y="4976890"/>
                </a:lnTo>
                <a:lnTo>
                  <a:pt x="107321" y="5016254"/>
                </a:lnTo>
                <a:lnTo>
                  <a:pt x="137399" y="5052760"/>
                </a:lnTo>
                <a:lnTo>
                  <a:pt x="170810" y="5086171"/>
                </a:lnTo>
                <a:lnTo>
                  <a:pt x="207316" y="5116249"/>
                </a:lnTo>
                <a:lnTo>
                  <a:pt x="246680" y="5142757"/>
                </a:lnTo>
                <a:lnTo>
                  <a:pt x="288664" y="5165457"/>
                </a:lnTo>
                <a:lnTo>
                  <a:pt x="333031" y="5184112"/>
                </a:lnTo>
                <a:lnTo>
                  <a:pt x="403657" y="5205034"/>
                </a:lnTo>
                <a:lnTo>
                  <a:pt x="445201" y="5211917"/>
                </a:lnTo>
                <a:lnTo>
                  <a:pt x="491420" y="5216850"/>
                </a:lnTo>
                <a:lnTo>
                  <a:pt x="542701" y="5220156"/>
                </a:lnTo>
                <a:lnTo>
                  <a:pt x="599435" y="5222161"/>
                </a:lnTo>
                <a:lnTo>
                  <a:pt x="662012" y="5223191"/>
                </a:lnTo>
                <a:lnTo>
                  <a:pt x="806250" y="5223625"/>
                </a:lnTo>
                <a:lnTo>
                  <a:pt x="10733855" y="5223625"/>
                </a:lnTo>
                <a:lnTo>
                  <a:pt x="10878089" y="5223191"/>
                </a:lnTo>
                <a:lnTo>
                  <a:pt x="10940665" y="5222161"/>
                </a:lnTo>
                <a:lnTo>
                  <a:pt x="10997399" y="5220156"/>
                </a:lnTo>
                <a:lnTo>
                  <a:pt x="11048681" y="5216850"/>
                </a:lnTo>
                <a:lnTo>
                  <a:pt x="11094899" y="5211917"/>
                </a:lnTo>
                <a:lnTo>
                  <a:pt x="11136443" y="5205034"/>
                </a:lnTo>
                <a:lnTo>
                  <a:pt x="11173702" y="5195874"/>
                </a:lnTo>
                <a:lnTo>
                  <a:pt x="11251432" y="5165457"/>
                </a:lnTo>
                <a:lnTo>
                  <a:pt x="11293417" y="5142757"/>
                </a:lnTo>
                <a:lnTo>
                  <a:pt x="11332781" y="5116249"/>
                </a:lnTo>
                <a:lnTo>
                  <a:pt x="11369288" y="5086171"/>
                </a:lnTo>
                <a:lnTo>
                  <a:pt x="11402699" y="5052760"/>
                </a:lnTo>
                <a:lnTo>
                  <a:pt x="11432778" y="5016254"/>
                </a:lnTo>
                <a:lnTo>
                  <a:pt x="11459285" y="4976890"/>
                </a:lnTo>
                <a:lnTo>
                  <a:pt x="11481985" y="4934906"/>
                </a:lnTo>
                <a:lnTo>
                  <a:pt x="11500638" y="4890540"/>
                </a:lnTo>
                <a:lnTo>
                  <a:pt x="11521562" y="4819914"/>
                </a:lnTo>
                <a:lnTo>
                  <a:pt x="11528446" y="4778369"/>
                </a:lnTo>
                <a:lnTo>
                  <a:pt x="11533379" y="4732151"/>
                </a:lnTo>
                <a:lnTo>
                  <a:pt x="11536686" y="4680869"/>
                </a:lnTo>
                <a:lnTo>
                  <a:pt x="11538692" y="4624135"/>
                </a:lnTo>
                <a:lnTo>
                  <a:pt x="11539722" y="4561558"/>
                </a:lnTo>
                <a:lnTo>
                  <a:pt x="11540101" y="4492750"/>
                </a:lnTo>
                <a:lnTo>
                  <a:pt x="11540101" y="730874"/>
                </a:lnTo>
                <a:lnTo>
                  <a:pt x="11539722" y="662066"/>
                </a:lnTo>
                <a:lnTo>
                  <a:pt x="11538692" y="599490"/>
                </a:lnTo>
                <a:lnTo>
                  <a:pt x="11536686" y="542755"/>
                </a:lnTo>
                <a:lnTo>
                  <a:pt x="11533379" y="491474"/>
                </a:lnTo>
                <a:lnTo>
                  <a:pt x="11528446" y="445256"/>
                </a:lnTo>
                <a:lnTo>
                  <a:pt x="11521562" y="403711"/>
                </a:lnTo>
                <a:lnTo>
                  <a:pt x="11512401" y="366451"/>
                </a:lnTo>
                <a:lnTo>
                  <a:pt x="11481985" y="288719"/>
                </a:lnTo>
                <a:lnTo>
                  <a:pt x="11459285" y="246734"/>
                </a:lnTo>
                <a:lnTo>
                  <a:pt x="11432778" y="207370"/>
                </a:lnTo>
                <a:lnTo>
                  <a:pt x="11402699" y="170864"/>
                </a:lnTo>
                <a:lnTo>
                  <a:pt x="11369288" y="137453"/>
                </a:lnTo>
                <a:lnTo>
                  <a:pt x="11332781" y="107375"/>
                </a:lnTo>
                <a:lnTo>
                  <a:pt x="11293417" y="80867"/>
                </a:lnTo>
                <a:lnTo>
                  <a:pt x="11251432" y="58167"/>
                </a:lnTo>
                <a:lnTo>
                  <a:pt x="11207066" y="39512"/>
                </a:lnTo>
                <a:lnTo>
                  <a:pt x="11136443" y="18591"/>
                </a:lnTo>
                <a:lnTo>
                  <a:pt x="11094899" y="11707"/>
                </a:lnTo>
                <a:lnTo>
                  <a:pt x="11048681" y="6775"/>
                </a:lnTo>
                <a:lnTo>
                  <a:pt x="10997399" y="3468"/>
                </a:lnTo>
                <a:lnTo>
                  <a:pt x="10940665" y="1463"/>
                </a:lnTo>
                <a:lnTo>
                  <a:pt x="10878089" y="433"/>
                </a:lnTo>
                <a:lnTo>
                  <a:pt x="10733855" y="0"/>
                </a:lnTo>
                <a:close/>
              </a:path>
            </a:pathLst>
          </a:custGeom>
          <a:solidFill>
            <a:srgbClr val="16E7CF"/>
          </a:solidFill>
        </p:spPr>
        <p:txBody>
          <a:bodyPr wrap="square" lIns="0" tIns="0" rIns="0" bIns="0" rtlCol="0"/>
          <a:lstStyle/>
          <a:p>
            <a:endParaRPr sz="637"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438600" y="119493"/>
            <a:ext cx="6277900" cy="681806"/>
          </a:xfrm>
          <a:prstGeom prst="rect">
            <a:avLst/>
          </a:prstGeom>
        </p:spPr>
        <p:txBody>
          <a:bodyPr spcFirstLastPara="1" vert="horz" wrap="square" lIns="0" tIns="7509" rIns="0" bIns="0" rtlCol="0" anchor="t" anchorCtr="0">
            <a:spAutoFit/>
          </a:bodyPr>
          <a:lstStyle/>
          <a:p>
            <a:pPr marL="5776">
              <a:spcBef>
                <a:spcPts val="59"/>
              </a:spcBef>
            </a:pPr>
            <a:r>
              <a:rPr sz="4298" spc="102" dirty="0"/>
              <a:t>Deep</a:t>
            </a:r>
            <a:r>
              <a:rPr sz="4298" spc="-441" dirty="0"/>
              <a:t> </a:t>
            </a:r>
            <a:r>
              <a:rPr sz="4298" spc="27" dirty="0"/>
              <a:t>Learning</a:t>
            </a:r>
            <a:r>
              <a:rPr sz="4298" spc="-441" dirty="0"/>
              <a:t> </a:t>
            </a:r>
            <a:r>
              <a:rPr sz="4298" spc="-61" dirty="0"/>
              <a:t>Use</a:t>
            </a:r>
            <a:r>
              <a:rPr sz="4298" spc="-441" dirty="0"/>
              <a:t> </a:t>
            </a:r>
            <a:r>
              <a:rPr sz="4298" spc="-36" dirty="0"/>
              <a:t>Cases</a:t>
            </a:r>
            <a:endParaRPr sz="4298"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1498" y="893915"/>
            <a:ext cx="3207820" cy="2074178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019986" y="2877736"/>
            <a:ext cx="1690915" cy="247892"/>
          </a:xfrm>
          <a:prstGeom prst="rect">
            <a:avLst/>
          </a:prstGeom>
        </p:spPr>
        <p:txBody>
          <a:bodyPr vert="horz" wrap="square" lIns="0" tIns="6354" rIns="0" bIns="0" rtlCol="0">
            <a:spAutoFit/>
          </a:bodyPr>
          <a:lstStyle/>
          <a:p>
            <a:pPr marL="5776">
              <a:spcBef>
                <a:spcPts val="50"/>
              </a:spcBef>
            </a:pPr>
            <a:r>
              <a:rPr sz="1569" spc="57" dirty="0">
                <a:solidFill>
                  <a:srgbClr val="FFFFFF"/>
                </a:solidFill>
              </a:rPr>
              <a:t>Recommendation</a:t>
            </a:r>
            <a:endParaRPr sz="1569"/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506857" y="824066"/>
            <a:ext cx="3209699" cy="2177454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4585603" y="2859525"/>
            <a:ext cx="1052381" cy="247892"/>
          </a:xfrm>
          <a:prstGeom prst="rect">
            <a:avLst/>
          </a:prstGeom>
        </p:spPr>
        <p:txBody>
          <a:bodyPr vert="horz" wrap="square" lIns="0" tIns="6354" rIns="0" bIns="0" rtlCol="0">
            <a:spAutoFit/>
          </a:bodyPr>
          <a:lstStyle/>
          <a:p>
            <a:pPr marL="5776">
              <a:spcBef>
                <a:spcPts val="50"/>
              </a:spcBef>
            </a:pPr>
            <a:r>
              <a:rPr sz="1569" spc="32" dirty="0">
                <a:solidFill>
                  <a:srgbClr val="FFFFFF"/>
                </a:solidFill>
              </a:rPr>
              <a:t>Translation</a:t>
            </a:r>
            <a:endParaRPr sz="1569"/>
          </a:p>
        </p:txBody>
      </p:sp>
      <p:grpSp>
        <p:nvGrpSpPr>
          <p:cNvPr id="9" name="object 9"/>
          <p:cNvGrpSpPr/>
          <p:nvPr/>
        </p:nvGrpSpPr>
        <p:grpSpPr>
          <a:xfrm>
            <a:off x="6754096" y="469774"/>
            <a:ext cx="1559223" cy="1591857"/>
            <a:chOff x="14849966" y="1032922"/>
            <a:chExt cx="3428365" cy="3500120"/>
          </a:xfrm>
        </p:grpSpPr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849966" y="1032922"/>
              <a:ext cx="3428074" cy="3428074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16777886" y="3878896"/>
              <a:ext cx="0" cy="563880"/>
            </a:xfrm>
            <a:custGeom>
              <a:avLst/>
              <a:gdLst/>
              <a:ahLst/>
              <a:cxnLst/>
              <a:rect l="l" t="t" r="r" b="b"/>
              <a:pathLst>
                <a:path h="563879">
                  <a:moveTo>
                    <a:pt x="0" y="0"/>
                  </a:moveTo>
                  <a:lnTo>
                    <a:pt x="0" y="553255"/>
                  </a:lnTo>
                  <a:lnTo>
                    <a:pt x="0" y="563726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637"/>
            </a:p>
          </p:txBody>
        </p:sp>
        <p:sp>
          <p:nvSpPr>
            <p:cNvPr id="12" name="object 12"/>
            <p:cNvSpPr/>
            <p:nvPr/>
          </p:nvSpPr>
          <p:spPr>
            <a:xfrm>
              <a:off x="16727626" y="4432152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5" h="100964">
                  <a:moveTo>
                    <a:pt x="100520" y="0"/>
                  </a:moveTo>
                  <a:lnTo>
                    <a:pt x="0" y="0"/>
                  </a:lnTo>
                  <a:lnTo>
                    <a:pt x="50260" y="100520"/>
                  </a:lnTo>
                  <a:lnTo>
                    <a:pt x="10052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637"/>
            </a:p>
          </p:txBody>
        </p:sp>
      </p:grpSp>
      <p:grpSp>
        <p:nvGrpSpPr>
          <p:cNvPr id="13" name="object 13"/>
          <p:cNvGrpSpPr/>
          <p:nvPr/>
        </p:nvGrpSpPr>
        <p:grpSpPr>
          <a:xfrm>
            <a:off x="561652" y="3399692"/>
            <a:ext cx="1724415" cy="1214686"/>
            <a:chOff x="1234234" y="7475124"/>
            <a:chExt cx="3791585" cy="2670810"/>
          </a:xfrm>
        </p:grpSpPr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34234" y="7475124"/>
              <a:ext cx="3791214" cy="2670184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1884759" y="8338751"/>
              <a:ext cx="2366645" cy="942975"/>
            </a:xfrm>
            <a:custGeom>
              <a:avLst/>
              <a:gdLst/>
              <a:ahLst/>
              <a:cxnLst/>
              <a:rect l="l" t="t" r="r" b="b"/>
              <a:pathLst>
                <a:path w="2366645" h="942975">
                  <a:moveTo>
                    <a:pt x="0" y="0"/>
                  </a:moveTo>
                  <a:lnTo>
                    <a:pt x="2366037" y="0"/>
                  </a:lnTo>
                  <a:lnTo>
                    <a:pt x="2366037" y="942820"/>
                  </a:lnTo>
                  <a:lnTo>
                    <a:pt x="0" y="942820"/>
                  </a:lnTo>
                  <a:lnTo>
                    <a:pt x="0" y="0"/>
                  </a:lnTo>
                  <a:close/>
                </a:path>
              </a:pathLst>
            </a:custGeom>
            <a:ln w="52354">
              <a:solidFill>
                <a:srgbClr val="61D836"/>
              </a:solidFill>
            </a:ln>
          </p:spPr>
          <p:txBody>
            <a:bodyPr wrap="square" lIns="0" tIns="0" rIns="0" bIns="0" rtlCol="0"/>
            <a:lstStyle/>
            <a:p>
              <a:endParaRPr sz="637"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624133" y="4712045"/>
            <a:ext cx="1599365" cy="247892"/>
          </a:xfrm>
          <a:prstGeom prst="rect">
            <a:avLst/>
          </a:prstGeom>
        </p:spPr>
        <p:txBody>
          <a:bodyPr vert="horz" wrap="square" lIns="0" tIns="6354" rIns="0" bIns="0" rtlCol="0">
            <a:spAutoFit/>
          </a:bodyPr>
          <a:lstStyle/>
          <a:p>
            <a:pPr marL="5776">
              <a:spcBef>
                <a:spcPts val="50"/>
              </a:spcBef>
            </a:pPr>
            <a:r>
              <a:rPr sz="1569" spc="89" dirty="0">
                <a:solidFill>
                  <a:srgbClr val="FFFFFF"/>
                </a:solidFill>
              </a:rPr>
              <a:t>Computer</a:t>
            </a:r>
            <a:r>
              <a:rPr sz="1569" spc="-100" dirty="0">
                <a:solidFill>
                  <a:srgbClr val="FFFFFF"/>
                </a:solidFill>
              </a:rPr>
              <a:t> </a:t>
            </a:r>
            <a:r>
              <a:rPr sz="1569" spc="32" dirty="0">
                <a:solidFill>
                  <a:srgbClr val="FFFFFF"/>
                </a:solidFill>
              </a:rPr>
              <a:t>Vision</a:t>
            </a:r>
            <a:endParaRPr sz="1569"/>
          </a:p>
        </p:txBody>
      </p:sp>
      <p:sp>
        <p:nvSpPr>
          <p:cNvPr id="17" name="object 17"/>
          <p:cNvSpPr txBox="1"/>
          <p:nvPr/>
        </p:nvSpPr>
        <p:spPr>
          <a:xfrm>
            <a:off x="2928634" y="4712045"/>
            <a:ext cx="3286814" cy="489369"/>
          </a:xfrm>
          <a:prstGeom prst="rect">
            <a:avLst/>
          </a:prstGeom>
        </p:spPr>
        <p:txBody>
          <a:bodyPr vert="horz" wrap="square" lIns="0" tIns="6354" rIns="0" bIns="0" rtlCol="0">
            <a:spAutoFit/>
          </a:bodyPr>
          <a:lstStyle/>
          <a:p>
            <a:pPr marL="5776">
              <a:spcBef>
                <a:spcPts val="50"/>
              </a:spcBef>
            </a:pPr>
            <a:r>
              <a:rPr sz="1569" spc="48" dirty="0">
                <a:solidFill>
                  <a:srgbClr val="FFFFFF"/>
                </a:solidFill>
              </a:rPr>
              <a:t>Natural</a:t>
            </a:r>
            <a:r>
              <a:rPr sz="1569" spc="-93" dirty="0">
                <a:solidFill>
                  <a:srgbClr val="FFFFFF"/>
                </a:solidFill>
              </a:rPr>
              <a:t> </a:t>
            </a:r>
            <a:r>
              <a:rPr sz="1569" spc="39" dirty="0">
                <a:solidFill>
                  <a:srgbClr val="FFFFFF"/>
                </a:solidFill>
              </a:rPr>
              <a:t>Language</a:t>
            </a:r>
            <a:r>
              <a:rPr sz="1569" spc="-93" dirty="0">
                <a:solidFill>
                  <a:srgbClr val="FFFFFF"/>
                </a:solidFill>
              </a:rPr>
              <a:t> </a:t>
            </a:r>
            <a:r>
              <a:rPr sz="1569" spc="25" dirty="0">
                <a:solidFill>
                  <a:srgbClr val="FFFFFF"/>
                </a:solidFill>
              </a:rPr>
              <a:t>Processing</a:t>
            </a:r>
            <a:r>
              <a:rPr sz="1569" spc="-91" dirty="0">
                <a:solidFill>
                  <a:srgbClr val="FFFFFF"/>
                </a:solidFill>
              </a:rPr>
              <a:t> </a:t>
            </a:r>
            <a:r>
              <a:rPr sz="1569" spc="-5" dirty="0">
                <a:solidFill>
                  <a:srgbClr val="FFFFFF"/>
                </a:solidFill>
              </a:rPr>
              <a:t>(NLP)</a:t>
            </a:r>
            <a:endParaRPr sz="1569"/>
          </a:p>
        </p:txBody>
      </p:sp>
      <p:sp>
        <p:nvSpPr>
          <p:cNvPr id="18" name="object 18"/>
          <p:cNvSpPr txBox="1"/>
          <p:nvPr/>
        </p:nvSpPr>
        <p:spPr>
          <a:xfrm>
            <a:off x="2621278" y="3550651"/>
            <a:ext cx="1446303" cy="291837"/>
          </a:xfrm>
          <a:prstGeom prst="rect">
            <a:avLst/>
          </a:prstGeom>
        </p:spPr>
        <p:txBody>
          <a:bodyPr vert="horz" wrap="square" lIns="0" tIns="5487" rIns="0" bIns="0" rtlCol="0">
            <a:spAutoFit/>
          </a:bodyPr>
          <a:lstStyle/>
          <a:p>
            <a:pPr marL="5776" marR="2310">
              <a:lnSpc>
                <a:spcPct val="109200"/>
              </a:lnSpc>
              <a:spcBef>
                <a:spcPts val="43"/>
              </a:spcBef>
            </a:pPr>
            <a:r>
              <a:rPr sz="887" spc="-32" dirty="0">
                <a:solidFill>
                  <a:srgbClr val="FFFFFF"/>
                </a:solidFill>
              </a:rPr>
              <a:t>To:</a:t>
            </a:r>
            <a:r>
              <a:rPr sz="887" spc="-36" dirty="0">
                <a:solidFill>
                  <a:srgbClr val="FFFFFF"/>
                </a:solidFill>
              </a:rPr>
              <a:t> </a:t>
            </a:r>
            <a:r>
              <a:rPr sz="887" u="heavy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hlinkClick r:id="rId6"/>
              </a:rPr>
              <a:t>daniel@mrdbourke.com</a:t>
            </a:r>
            <a:r>
              <a:rPr sz="887" spc="-5" dirty="0">
                <a:solidFill>
                  <a:srgbClr val="FFFFFF"/>
                </a:solidFill>
              </a:rPr>
              <a:t> </a:t>
            </a:r>
            <a:r>
              <a:rPr sz="887" dirty="0">
                <a:solidFill>
                  <a:srgbClr val="FFFFFF"/>
                </a:solidFill>
              </a:rPr>
              <a:t>Hey</a:t>
            </a:r>
            <a:r>
              <a:rPr sz="887" spc="-34" dirty="0">
                <a:solidFill>
                  <a:srgbClr val="FFFFFF"/>
                </a:solidFill>
              </a:rPr>
              <a:t> </a:t>
            </a:r>
            <a:r>
              <a:rPr sz="887" spc="-5" dirty="0">
                <a:solidFill>
                  <a:srgbClr val="FFFFFF"/>
                </a:solidFill>
              </a:rPr>
              <a:t>Daniel,</a:t>
            </a:r>
            <a:endParaRPr sz="887"/>
          </a:p>
        </p:txBody>
      </p:sp>
      <p:sp>
        <p:nvSpPr>
          <p:cNvPr id="19" name="object 19"/>
          <p:cNvSpPr txBox="1"/>
          <p:nvPr/>
        </p:nvSpPr>
        <p:spPr>
          <a:xfrm>
            <a:off x="4765206" y="3593288"/>
            <a:ext cx="1446303" cy="291837"/>
          </a:xfrm>
          <a:prstGeom prst="rect">
            <a:avLst/>
          </a:prstGeom>
        </p:spPr>
        <p:txBody>
          <a:bodyPr vert="horz" wrap="square" lIns="0" tIns="5487" rIns="0" bIns="0" rtlCol="0">
            <a:spAutoFit/>
          </a:bodyPr>
          <a:lstStyle/>
          <a:p>
            <a:pPr marL="5776" marR="2310">
              <a:lnSpc>
                <a:spcPct val="109200"/>
              </a:lnSpc>
              <a:spcBef>
                <a:spcPts val="43"/>
              </a:spcBef>
            </a:pPr>
            <a:r>
              <a:rPr sz="887" spc="-32" dirty="0">
                <a:solidFill>
                  <a:srgbClr val="FFFFFF"/>
                </a:solidFill>
              </a:rPr>
              <a:t>To:</a:t>
            </a:r>
            <a:r>
              <a:rPr sz="887" spc="-36" dirty="0">
                <a:solidFill>
                  <a:srgbClr val="FFFFFF"/>
                </a:solidFill>
              </a:rPr>
              <a:t> </a:t>
            </a:r>
            <a:r>
              <a:rPr sz="887" u="heavy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hlinkClick r:id="rId6"/>
              </a:rPr>
              <a:t>daniel@mrdbourke.com</a:t>
            </a:r>
            <a:r>
              <a:rPr sz="887" spc="-5" dirty="0">
                <a:solidFill>
                  <a:srgbClr val="FFFFFF"/>
                </a:solidFill>
              </a:rPr>
              <a:t> </a:t>
            </a:r>
            <a:r>
              <a:rPr sz="887" spc="-9" dirty="0">
                <a:solidFill>
                  <a:srgbClr val="FFFFFF"/>
                </a:solidFill>
              </a:rPr>
              <a:t>Hay</a:t>
            </a:r>
            <a:r>
              <a:rPr sz="887" spc="-45" dirty="0">
                <a:solidFill>
                  <a:srgbClr val="FFFFFF"/>
                </a:solidFill>
              </a:rPr>
              <a:t> </a:t>
            </a:r>
            <a:r>
              <a:rPr sz="887" spc="-5" dirty="0">
                <a:solidFill>
                  <a:srgbClr val="FFFFFF"/>
                </a:solidFill>
              </a:rPr>
              <a:t>daniel…</a:t>
            </a:r>
            <a:endParaRPr sz="887"/>
          </a:p>
        </p:txBody>
      </p:sp>
      <p:sp>
        <p:nvSpPr>
          <p:cNvPr id="20" name="object 20"/>
          <p:cNvSpPr txBox="1"/>
          <p:nvPr/>
        </p:nvSpPr>
        <p:spPr>
          <a:xfrm>
            <a:off x="4765207" y="4046646"/>
            <a:ext cx="1971049" cy="143803"/>
          </a:xfrm>
          <a:prstGeom prst="rect">
            <a:avLst/>
          </a:prstGeom>
        </p:spPr>
        <p:txBody>
          <a:bodyPr vert="horz" wrap="square" lIns="0" tIns="7220" rIns="0" bIns="0" rtlCol="0">
            <a:spAutoFit/>
          </a:bodyPr>
          <a:lstStyle/>
          <a:p>
            <a:pPr marL="5776">
              <a:spcBef>
                <a:spcPts val="57"/>
              </a:spcBef>
            </a:pPr>
            <a:r>
              <a:rPr sz="887" dirty="0">
                <a:solidFill>
                  <a:srgbClr val="FFFFFF"/>
                </a:solidFill>
              </a:rPr>
              <a:t>C0ongratu1ations!</a:t>
            </a:r>
            <a:r>
              <a:rPr sz="887" spc="23" dirty="0">
                <a:solidFill>
                  <a:srgbClr val="FFFFFF"/>
                </a:solidFill>
              </a:rPr>
              <a:t> </a:t>
            </a:r>
            <a:r>
              <a:rPr sz="887" spc="-27" dirty="0">
                <a:solidFill>
                  <a:srgbClr val="FFFFFF"/>
                </a:solidFill>
              </a:rPr>
              <a:t>U</a:t>
            </a:r>
            <a:r>
              <a:rPr sz="887" spc="25" dirty="0">
                <a:solidFill>
                  <a:srgbClr val="FFFFFF"/>
                </a:solidFill>
              </a:rPr>
              <a:t> </a:t>
            </a:r>
            <a:r>
              <a:rPr sz="887" dirty="0">
                <a:solidFill>
                  <a:srgbClr val="FFFFFF"/>
                </a:solidFill>
              </a:rPr>
              <a:t>win</a:t>
            </a:r>
            <a:r>
              <a:rPr sz="887" spc="25" dirty="0">
                <a:solidFill>
                  <a:srgbClr val="FFFFFF"/>
                </a:solidFill>
              </a:rPr>
              <a:t> </a:t>
            </a:r>
            <a:r>
              <a:rPr sz="887" spc="-5" dirty="0">
                <a:solidFill>
                  <a:srgbClr val="FFFFFF"/>
                </a:solidFill>
              </a:rPr>
              <a:t>$1139239230</a:t>
            </a:r>
            <a:endParaRPr sz="887"/>
          </a:p>
        </p:txBody>
      </p:sp>
      <p:sp>
        <p:nvSpPr>
          <p:cNvPr id="21" name="object 21"/>
          <p:cNvSpPr txBox="1"/>
          <p:nvPr/>
        </p:nvSpPr>
        <p:spPr>
          <a:xfrm>
            <a:off x="5364258" y="4414596"/>
            <a:ext cx="385257" cy="178456"/>
          </a:xfrm>
          <a:prstGeom prst="rect">
            <a:avLst/>
          </a:prstGeom>
        </p:spPr>
        <p:txBody>
          <a:bodyPr vert="horz" wrap="square" lIns="0" tIns="6931" rIns="0" bIns="0" rtlCol="0">
            <a:spAutoFit/>
          </a:bodyPr>
          <a:lstStyle/>
          <a:p>
            <a:pPr marL="5776">
              <a:spcBef>
                <a:spcPts val="55"/>
              </a:spcBef>
            </a:pPr>
            <a:r>
              <a:rPr sz="1114" spc="-9" dirty="0">
                <a:solidFill>
                  <a:srgbClr val="FF968D"/>
                </a:solidFill>
              </a:rPr>
              <a:t>Spam</a:t>
            </a:r>
            <a:endParaRPr sz="1114"/>
          </a:p>
        </p:txBody>
      </p:sp>
      <p:sp>
        <p:nvSpPr>
          <p:cNvPr id="22" name="object 22"/>
          <p:cNvSpPr txBox="1"/>
          <p:nvPr/>
        </p:nvSpPr>
        <p:spPr>
          <a:xfrm>
            <a:off x="2621279" y="3993532"/>
            <a:ext cx="1993864" cy="602884"/>
          </a:xfrm>
          <a:prstGeom prst="rect">
            <a:avLst/>
          </a:prstGeom>
        </p:spPr>
        <p:txBody>
          <a:bodyPr vert="horz" wrap="square" lIns="0" tIns="5487" rIns="0" bIns="0" rtlCol="0">
            <a:spAutoFit/>
          </a:bodyPr>
          <a:lstStyle/>
          <a:p>
            <a:pPr marL="5776" marR="2310">
              <a:lnSpc>
                <a:spcPct val="109200"/>
              </a:lnSpc>
              <a:spcBef>
                <a:spcPts val="43"/>
              </a:spcBef>
            </a:pPr>
            <a:r>
              <a:rPr sz="887" spc="-9" dirty="0">
                <a:solidFill>
                  <a:srgbClr val="FFFFFF"/>
                </a:solidFill>
              </a:rPr>
              <a:t>This</a:t>
            </a:r>
            <a:r>
              <a:rPr sz="887" spc="-11" dirty="0">
                <a:solidFill>
                  <a:srgbClr val="FFFFFF"/>
                </a:solidFill>
              </a:rPr>
              <a:t> </a:t>
            </a:r>
            <a:r>
              <a:rPr sz="887" spc="34" dirty="0">
                <a:solidFill>
                  <a:srgbClr val="FFFFFF"/>
                </a:solidFill>
              </a:rPr>
              <a:t>deep</a:t>
            </a:r>
            <a:r>
              <a:rPr sz="887" spc="-11" dirty="0">
                <a:solidFill>
                  <a:srgbClr val="FFFFFF"/>
                </a:solidFill>
              </a:rPr>
              <a:t> </a:t>
            </a:r>
            <a:r>
              <a:rPr sz="887" dirty="0">
                <a:solidFill>
                  <a:srgbClr val="FFFFFF"/>
                </a:solidFill>
              </a:rPr>
              <a:t>learning</a:t>
            </a:r>
            <a:r>
              <a:rPr sz="887" spc="-9" dirty="0">
                <a:solidFill>
                  <a:srgbClr val="FFFFFF"/>
                </a:solidFill>
              </a:rPr>
              <a:t> </a:t>
            </a:r>
            <a:r>
              <a:rPr sz="887" dirty="0">
                <a:solidFill>
                  <a:srgbClr val="FFFFFF"/>
                </a:solidFill>
              </a:rPr>
              <a:t>course</a:t>
            </a:r>
            <a:r>
              <a:rPr sz="887" spc="-11" dirty="0">
                <a:solidFill>
                  <a:srgbClr val="FFFFFF"/>
                </a:solidFill>
              </a:rPr>
              <a:t> </a:t>
            </a:r>
            <a:r>
              <a:rPr sz="887" spc="-25" dirty="0">
                <a:solidFill>
                  <a:srgbClr val="FFFFFF"/>
                </a:solidFill>
              </a:rPr>
              <a:t>is</a:t>
            </a:r>
            <a:r>
              <a:rPr sz="887" spc="-9" dirty="0">
                <a:solidFill>
                  <a:srgbClr val="FFFFFF"/>
                </a:solidFill>
              </a:rPr>
              <a:t> </a:t>
            </a:r>
            <a:r>
              <a:rPr sz="887" spc="-5" dirty="0">
                <a:solidFill>
                  <a:srgbClr val="FFFFFF"/>
                </a:solidFill>
              </a:rPr>
              <a:t>incredible! </a:t>
            </a:r>
            <a:r>
              <a:rPr sz="887" spc="-48" dirty="0">
                <a:solidFill>
                  <a:srgbClr val="FFFFFF"/>
                </a:solidFill>
              </a:rPr>
              <a:t>I</a:t>
            </a:r>
            <a:r>
              <a:rPr sz="887" spc="-45" dirty="0">
                <a:solidFill>
                  <a:srgbClr val="FFFFFF"/>
                </a:solidFill>
              </a:rPr>
              <a:t> </a:t>
            </a:r>
            <a:r>
              <a:rPr sz="887" spc="30" dirty="0">
                <a:solidFill>
                  <a:srgbClr val="FFFFFF"/>
                </a:solidFill>
              </a:rPr>
              <a:t>can’t</a:t>
            </a:r>
            <a:r>
              <a:rPr sz="887" spc="-43" dirty="0">
                <a:solidFill>
                  <a:srgbClr val="FFFFFF"/>
                </a:solidFill>
              </a:rPr>
              <a:t> </a:t>
            </a:r>
            <a:r>
              <a:rPr sz="887" spc="32" dirty="0">
                <a:solidFill>
                  <a:srgbClr val="FFFFFF"/>
                </a:solidFill>
              </a:rPr>
              <a:t>wait</a:t>
            </a:r>
            <a:r>
              <a:rPr sz="887" spc="-45" dirty="0">
                <a:solidFill>
                  <a:srgbClr val="FFFFFF"/>
                </a:solidFill>
              </a:rPr>
              <a:t> </a:t>
            </a:r>
            <a:r>
              <a:rPr sz="887" spc="70" dirty="0">
                <a:solidFill>
                  <a:srgbClr val="FFFFFF"/>
                </a:solidFill>
              </a:rPr>
              <a:t>to</a:t>
            </a:r>
            <a:r>
              <a:rPr sz="887" spc="-43" dirty="0">
                <a:solidFill>
                  <a:srgbClr val="FFFFFF"/>
                </a:solidFill>
              </a:rPr>
              <a:t> </a:t>
            </a:r>
            <a:r>
              <a:rPr sz="887" spc="-5" dirty="0">
                <a:solidFill>
                  <a:srgbClr val="FFFFFF"/>
                </a:solidFill>
              </a:rPr>
              <a:t>use</a:t>
            </a:r>
            <a:r>
              <a:rPr sz="887" spc="-45" dirty="0">
                <a:solidFill>
                  <a:srgbClr val="FFFFFF"/>
                </a:solidFill>
              </a:rPr>
              <a:t> </a:t>
            </a:r>
            <a:r>
              <a:rPr sz="887" spc="39" dirty="0">
                <a:solidFill>
                  <a:srgbClr val="FFFFFF"/>
                </a:solidFill>
              </a:rPr>
              <a:t>what</a:t>
            </a:r>
            <a:r>
              <a:rPr sz="887" spc="-43" dirty="0">
                <a:solidFill>
                  <a:srgbClr val="FFFFFF"/>
                </a:solidFill>
              </a:rPr>
              <a:t> </a:t>
            </a:r>
            <a:r>
              <a:rPr sz="887" spc="-5" dirty="0">
                <a:solidFill>
                  <a:srgbClr val="FFFFFF"/>
                </a:solidFill>
              </a:rPr>
              <a:t>I’ve</a:t>
            </a:r>
            <a:r>
              <a:rPr sz="887" spc="-45" dirty="0">
                <a:solidFill>
                  <a:srgbClr val="FFFFFF"/>
                </a:solidFill>
              </a:rPr>
              <a:t> </a:t>
            </a:r>
            <a:r>
              <a:rPr sz="887" spc="-5" dirty="0">
                <a:solidFill>
                  <a:srgbClr val="FFFFFF"/>
                </a:solidFill>
              </a:rPr>
              <a:t>learned!</a:t>
            </a:r>
            <a:endParaRPr sz="887"/>
          </a:p>
          <a:p>
            <a:pPr marL="550738">
              <a:spcBef>
                <a:spcPts val="1003"/>
              </a:spcBef>
            </a:pPr>
            <a:r>
              <a:rPr sz="1114" spc="59" dirty="0">
                <a:solidFill>
                  <a:srgbClr val="88FA4E"/>
                </a:solidFill>
              </a:rPr>
              <a:t>Not</a:t>
            </a:r>
            <a:r>
              <a:rPr sz="1114" spc="-64" dirty="0">
                <a:solidFill>
                  <a:srgbClr val="88FA4E"/>
                </a:solidFill>
              </a:rPr>
              <a:t> </a:t>
            </a:r>
            <a:r>
              <a:rPr sz="1114" spc="16" dirty="0">
                <a:solidFill>
                  <a:srgbClr val="88FA4E"/>
                </a:solidFill>
              </a:rPr>
              <a:t>spam</a:t>
            </a:r>
            <a:endParaRPr sz="1114"/>
          </a:p>
        </p:txBody>
      </p:sp>
      <p:sp>
        <p:nvSpPr>
          <p:cNvPr id="23" name="object 23"/>
          <p:cNvSpPr txBox="1"/>
          <p:nvPr/>
        </p:nvSpPr>
        <p:spPr>
          <a:xfrm>
            <a:off x="6706389" y="2107750"/>
            <a:ext cx="2298547" cy="1599275"/>
          </a:xfrm>
          <a:prstGeom prst="rect">
            <a:avLst/>
          </a:prstGeom>
        </p:spPr>
        <p:txBody>
          <a:bodyPr vert="horz" wrap="square" lIns="0" tIns="35233" rIns="0" bIns="0" rtlCol="0">
            <a:spAutoFit/>
          </a:bodyPr>
          <a:lstStyle/>
          <a:p>
            <a:pPr marL="225551" marR="671455" algn="ctr">
              <a:lnSpc>
                <a:spcPts val="1378"/>
              </a:lnSpc>
              <a:spcBef>
                <a:spcPts val="277"/>
              </a:spcBef>
            </a:pPr>
            <a:r>
              <a:rPr sz="1319" dirty="0">
                <a:solidFill>
                  <a:srgbClr val="FFFFFF"/>
                </a:solidFill>
              </a:rPr>
              <a:t>“Hey</a:t>
            </a:r>
            <a:r>
              <a:rPr sz="1319" spc="-98" dirty="0">
                <a:solidFill>
                  <a:srgbClr val="FFFFFF"/>
                </a:solidFill>
              </a:rPr>
              <a:t> </a:t>
            </a:r>
            <a:r>
              <a:rPr sz="1319" spc="-57" dirty="0">
                <a:solidFill>
                  <a:srgbClr val="FFFFFF"/>
                </a:solidFill>
              </a:rPr>
              <a:t>Siri,</a:t>
            </a:r>
            <a:r>
              <a:rPr sz="1319" spc="-96" dirty="0">
                <a:solidFill>
                  <a:srgbClr val="FFFFFF"/>
                </a:solidFill>
              </a:rPr>
              <a:t> </a:t>
            </a:r>
            <a:r>
              <a:rPr sz="1319" spc="-5" dirty="0">
                <a:solidFill>
                  <a:srgbClr val="FFFFFF"/>
                </a:solidFill>
              </a:rPr>
              <a:t>who’s</a:t>
            </a:r>
            <a:r>
              <a:rPr sz="1319" spc="-96" dirty="0">
                <a:solidFill>
                  <a:srgbClr val="FFFFFF"/>
                </a:solidFill>
              </a:rPr>
              <a:t> </a:t>
            </a:r>
            <a:r>
              <a:rPr sz="1319" spc="39" dirty="0">
                <a:solidFill>
                  <a:srgbClr val="FFFFFF"/>
                </a:solidFill>
              </a:rPr>
              <a:t>the </a:t>
            </a:r>
            <a:r>
              <a:rPr sz="1319" spc="36" dirty="0">
                <a:solidFill>
                  <a:srgbClr val="FFFFFF"/>
                </a:solidFill>
              </a:rPr>
              <a:t>biggest</a:t>
            </a:r>
            <a:r>
              <a:rPr sz="1319" spc="-127" dirty="0">
                <a:solidFill>
                  <a:srgbClr val="FFFFFF"/>
                </a:solidFill>
              </a:rPr>
              <a:t> </a:t>
            </a:r>
            <a:r>
              <a:rPr sz="1319" spc="39" dirty="0">
                <a:solidFill>
                  <a:srgbClr val="FFFFFF"/>
                </a:solidFill>
              </a:rPr>
              <a:t>big</a:t>
            </a:r>
            <a:r>
              <a:rPr sz="1319" spc="-125" dirty="0">
                <a:solidFill>
                  <a:srgbClr val="FFFFFF"/>
                </a:solidFill>
              </a:rPr>
              <a:t> </a:t>
            </a:r>
            <a:r>
              <a:rPr sz="1319" spc="66" dirty="0">
                <a:solidFill>
                  <a:srgbClr val="FFFFFF"/>
                </a:solidFill>
              </a:rPr>
              <a:t>dog</a:t>
            </a:r>
            <a:r>
              <a:rPr sz="1319" spc="-127" dirty="0">
                <a:solidFill>
                  <a:srgbClr val="FFFFFF"/>
                </a:solidFill>
              </a:rPr>
              <a:t> </a:t>
            </a:r>
            <a:r>
              <a:rPr sz="1319" spc="66" dirty="0">
                <a:solidFill>
                  <a:srgbClr val="FFFFFF"/>
                </a:solidFill>
              </a:rPr>
              <a:t>of </a:t>
            </a:r>
            <a:r>
              <a:rPr sz="1319" spc="61" dirty="0">
                <a:solidFill>
                  <a:srgbClr val="FFFFFF"/>
                </a:solidFill>
              </a:rPr>
              <a:t>them</a:t>
            </a:r>
            <a:r>
              <a:rPr sz="1319" spc="-125" dirty="0">
                <a:solidFill>
                  <a:srgbClr val="FFFFFF"/>
                </a:solidFill>
              </a:rPr>
              <a:t> </a:t>
            </a:r>
            <a:r>
              <a:rPr sz="1319" spc="-9" dirty="0">
                <a:solidFill>
                  <a:srgbClr val="FFFFFF"/>
                </a:solidFill>
              </a:rPr>
              <a:t>all?”</a:t>
            </a:r>
            <a:endParaRPr sz="1319"/>
          </a:p>
          <a:p>
            <a:pPr>
              <a:spcBef>
                <a:spcPts val="16"/>
              </a:spcBef>
            </a:pPr>
            <a:endParaRPr sz="1342"/>
          </a:p>
          <a:p>
            <a:pPr marR="445904" algn="ctr"/>
            <a:r>
              <a:rPr sz="1569" spc="32" dirty="0">
                <a:solidFill>
                  <a:srgbClr val="FFFFFF"/>
                </a:solidFill>
              </a:rPr>
              <a:t>Speech</a:t>
            </a:r>
            <a:r>
              <a:rPr sz="1569" spc="-93" dirty="0">
                <a:solidFill>
                  <a:srgbClr val="FFFFFF"/>
                </a:solidFill>
              </a:rPr>
              <a:t> </a:t>
            </a:r>
            <a:r>
              <a:rPr sz="1569" spc="75" dirty="0">
                <a:solidFill>
                  <a:srgbClr val="FFFFFF"/>
                </a:solidFill>
              </a:rPr>
              <a:t>recognition</a:t>
            </a:r>
            <a:endParaRPr sz="1569"/>
          </a:p>
          <a:p>
            <a:pPr marL="895563" marR="2310" indent="-555647">
              <a:lnSpc>
                <a:spcPts val="1687"/>
              </a:lnSpc>
              <a:spcBef>
                <a:spcPts val="1082"/>
              </a:spcBef>
            </a:pPr>
            <a:r>
              <a:rPr sz="1455" dirty="0">
                <a:solidFill>
                  <a:srgbClr val="FFFFFF"/>
                </a:solidFill>
              </a:rPr>
              <a:t>Sequence</a:t>
            </a:r>
            <a:r>
              <a:rPr sz="1455" spc="-11" dirty="0">
                <a:solidFill>
                  <a:srgbClr val="FFFFFF"/>
                </a:solidFill>
              </a:rPr>
              <a:t> </a:t>
            </a:r>
            <a:r>
              <a:rPr sz="1455" spc="118" dirty="0">
                <a:solidFill>
                  <a:srgbClr val="FFFFFF"/>
                </a:solidFill>
              </a:rPr>
              <a:t>to</a:t>
            </a:r>
            <a:r>
              <a:rPr sz="1455" spc="-11" dirty="0">
                <a:solidFill>
                  <a:srgbClr val="FFFFFF"/>
                </a:solidFill>
              </a:rPr>
              <a:t> </a:t>
            </a:r>
            <a:r>
              <a:rPr sz="1455" spc="23" dirty="0">
                <a:solidFill>
                  <a:srgbClr val="FFFFFF"/>
                </a:solidFill>
              </a:rPr>
              <a:t>sequence </a:t>
            </a:r>
            <a:r>
              <a:rPr sz="1455" spc="-5" dirty="0">
                <a:solidFill>
                  <a:srgbClr val="FFFFFF"/>
                </a:solidFill>
              </a:rPr>
              <a:t>(seq2seq)</a:t>
            </a:r>
            <a:endParaRPr sz="1455"/>
          </a:p>
        </p:txBody>
      </p:sp>
      <p:sp>
        <p:nvSpPr>
          <p:cNvPr id="24" name="object 24"/>
          <p:cNvSpPr txBox="1"/>
          <p:nvPr/>
        </p:nvSpPr>
        <p:spPr>
          <a:xfrm>
            <a:off x="6817414" y="4385371"/>
            <a:ext cx="2106496" cy="230614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5776">
              <a:spcBef>
                <a:spcPts val="52"/>
              </a:spcBef>
            </a:pPr>
            <a:r>
              <a:rPr sz="1455" spc="-5" dirty="0">
                <a:solidFill>
                  <a:srgbClr val="FFFFFF"/>
                </a:solidFill>
              </a:rPr>
              <a:t>Classi&lt;cation/regression</a:t>
            </a:r>
            <a:endParaRPr sz="1455"/>
          </a:p>
        </p:txBody>
      </p:sp>
      <p:sp>
        <p:nvSpPr>
          <p:cNvPr id="25" name="object 25"/>
          <p:cNvSpPr txBox="1"/>
          <p:nvPr/>
        </p:nvSpPr>
        <p:spPr>
          <a:xfrm rot="21120000">
            <a:off x="995265" y="73454"/>
            <a:ext cx="905772" cy="2789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960"/>
              </a:lnSpc>
            </a:pPr>
            <a:r>
              <a:rPr sz="2251" b="1" spc="-5" dirty="0">
                <a:solidFill>
                  <a:srgbClr val="FFFFFF"/>
                </a:solidFill>
                <a:latin typeface="Bradley Hand"/>
                <a:cs typeface="Bradley Hand"/>
              </a:rPr>
              <a:t>(some)</a:t>
            </a:r>
            <a:endParaRPr sz="2251">
              <a:latin typeface="Bradley Hand"/>
              <a:cs typeface="Bradley Hand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308143" y="1883060"/>
            <a:ext cx="4527782" cy="1377280"/>
            <a:chOff x="5074360" y="4140406"/>
            <a:chExt cx="9955530" cy="3028315"/>
          </a:xfrm>
        </p:grpSpPr>
        <p:sp>
          <p:nvSpPr>
            <p:cNvPr id="3" name="object 3"/>
            <p:cNvSpPr/>
            <p:nvPr/>
          </p:nvSpPr>
          <p:spPr>
            <a:xfrm>
              <a:off x="5074360" y="4140406"/>
              <a:ext cx="9955530" cy="3028315"/>
            </a:xfrm>
            <a:custGeom>
              <a:avLst/>
              <a:gdLst/>
              <a:ahLst/>
              <a:cxnLst/>
              <a:rect l="l" t="t" r="r" b="b"/>
              <a:pathLst>
                <a:path w="9955530" h="3028315">
                  <a:moveTo>
                    <a:pt x="9461249" y="0"/>
                  </a:moveTo>
                  <a:lnTo>
                    <a:pt x="494128" y="0"/>
                  </a:lnTo>
                  <a:lnTo>
                    <a:pt x="426311" y="112"/>
                  </a:lnTo>
                  <a:lnTo>
                    <a:pt x="367357" y="897"/>
                  </a:lnTo>
                  <a:lnTo>
                    <a:pt x="316461" y="3027"/>
                  </a:lnTo>
                  <a:lnTo>
                    <a:pt x="272816" y="7176"/>
                  </a:lnTo>
                  <a:lnTo>
                    <a:pt x="204059" y="24220"/>
                  </a:lnTo>
                  <a:lnTo>
                    <a:pt x="156152" y="46595"/>
                  </a:lnTo>
                  <a:lnTo>
                    <a:pt x="113354" y="76627"/>
                  </a:lnTo>
                  <a:lnTo>
                    <a:pt x="76515" y="113466"/>
                  </a:lnTo>
                  <a:lnTo>
                    <a:pt x="46483" y="156264"/>
                  </a:lnTo>
                  <a:lnTo>
                    <a:pt x="24108" y="204171"/>
                  </a:lnTo>
                  <a:lnTo>
                    <a:pt x="7064" y="272928"/>
                  </a:lnTo>
                  <a:lnTo>
                    <a:pt x="2915" y="316573"/>
                  </a:lnTo>
                  <a:lnTo>
                    <a:pt x="784" y="367469"/>
                  </a:lnTo>
                  <a:lnTo>
                    <a:pt x="0" y="426423"/>
                  </a:lnTo>
                  <a:lnTo>
                    <a:pt x="0" y="2601318"/>
                  </a:lnTo>
                  <a:lnTo>
                    <a:pt x="784" y="2660272"/>
                  </a:lnTo>
                  <a:lnTo>
                    <a:pt x="2915" y="2711168"/>
                  </a:lnTo>
                  <a:lnTo>
                    <a:pt x="7064" y="2754813"/>
                  </a:lnTo>
                  <a:lnTo>
                    <a:pt x="24108" y="2823570"/>
                  </a:lnTo>
                  <a:lnTo>
                    <a:pt x="46483" y="2871477"/>
                  </a:lnTo>
                  <a:lnTo>
                    <a:pt x="76515" y="2914275"/>
                  </a:lnTo>
                  <a:lnTo>
                    <a:pt x="113354" y="2951115"/>
                  </a:lnTo>
                  <a:lnTo>
                    <a:pt x="156152" y="2981146"/>
                  </a:lnTo>
                  <a:lnTo>
                    <a:pt x="204059" y="3003522"/>
                  </a:lnTo>
                  <a:lnTo>
                    <a:pt x="272816" y="3020566"/>
                  </a:lnTo>
                  <a:lnTo>
                    <a:pt x="316461" y="3024714"/>
                  </a:lnTo>
                  <a:lnTo>
                    <a:pt x="367357" y="3026845"/>
                  </a:lnTo>
                  <a:lnTo>
                    <a:pt x="426311" y="3027630"/>
                  </a:lnTo>
                  <a:lnTo>
                    <a:pt x="494128" y="3027742"/>
                  </a:lnTo>
                  <a:lnTo>
                    <a:pt x="9461249" y="3027742"/>
                  </a:lnTo>
                  <a:lnTo>
                    <a:pt x="9529065" y="3027630"/>
                  </a:lnTo>
                  <a:lnTo>
                    <a:pt x="9588019" y="3026845"/>
                  </a:lnTo>
                  <a:lnTo>
                    <a:pt x="9638916" y="3024714"/>
                  </a:lnTo>
                  <a:lnTo>
                    <a:pt x="9682562" y="3020566"/>
                  </a:lnTo>
                  <a:lnTo>
                    <a:pt x="9751323" y="3003522"/>
                  </a:lnTo>
                  <a:lnTo>
                    <a:pt x="9799230" y="2981146"/>
                  </a:lnTo>
                  <a:lnTo>
                    <a:pt x="9842025" y="2951115"/>
                  </a:lnTo>
                  <a:lnTo>
                    <a:pt x="9878862" y="2914275"/>
                  </a:lnTo>
                  <a:lnTo>
                    <a:pt x="9908892" y="2871477"/>
                  </a:lnTo>
                  <a:lnTo>
                    <a:pt x="9931266" y="2823570"/>
                  </a:lnTo>
                  <a:lnTo>
                    <a:pt x="9948309" y="2754813"/>
                  </a:lnTo>
                  <a:lnTo>
                    <a:pt x="9952457" y="2711168"/>
                  </a:lnTo>
                  <a:lnTo>
                    <a:pt x="9954588" y="2660272"/>
                  </a:lnTo>
                  <a:lnTo>
                    <a:pt x="9955373" y="2601318"/>
                  </a:lnTo>
                  <a:lnTo>
                    <a:pt x="9955373" y="426423"/>
                  </a:lnTo>
                  <a:lnTo>
                    <a:pt x="9954588" y="367469"/>
                  </a:lnTo>
                  <a:lnTo>
                    <a:pt x="9952457" y="316573"/>
                  </a:lnTo>
                  <a:lnTo>
                    <a:pt x="9948309" y="272928"/>
                  </a:lnTo>
                  <a:lnTo>
                    <a:pt x="9931266" y="204171"/>
                  </a:lnTo>
                  <a:lnTo>
                    <a:pt x="9908892" y="156264"/>
                  </a:lnTo>
                  <a:lnTo>
                    <a:pt x="9878862" y="113466"/>
                  </a:lnTo>
                  <a:lnTo>
                    <a:pt x="9842025" y="76627"/>
                  </a:lnTo>
                  <a:lnTo>
                    <a:pt x="9799230" y="46595"/>
                  </a:lnTo>
                  <a:lnTo>
                    <a:pt x="9751323" y="24220"/>
                  </a:lnTo>
                  <a:lnTo>
                    <a:pt x="9682562" y="7176"/>
                  </a:lnTo>
                  <a:lnTo>
                    <a:pt x="9638916" y="3027"/>
                  </a:lnTo>
                  <a:lnTo>
                    <a:pt x="9588019" y="897"/>
                  </a:lnTo>
                  <a:lnTo>
                    <a:pt x="9529065" y="112"/>
                  </a:lnTo>
                  <a:lnTo>
                    <a:pt x="9461249" y="0"/>
                  </a:lnTo>
                  <a:close/>
                </a:path>
              </a:pathLst>
            </a:custGeom>
            <a:solidFill>
              <a:srgbClr val="FFFFFF">
                <a:alpha val="93249"/>
              </a:srgbClr>
            </a:solidFill>
          </p:spPr>
          <p:txBody>
            <a:bodyPr wrap="square" lIns="0" tIns="0" rIns="0" bIns="0" rtlCol="0"/>
            <a:lstStyle/>
            <a:p>
              <a:endParaRPr sz="637"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98336" y="4609941"/>
              <a:ext cx="9580040" cy="236488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55311" y="94613"/>
            <a:ext cx="4244470" cy="681806"/>
          </a:xfrm>
          <a:prstGeom prst="rect">
            <a:avLst/>
          </a:prstGeom>
        </p:spPr>
        <p:txBody>
          <a:bodyPr spcFirstLastPara="1" vert="horz" wrap="square" lIns="0" tIns="7509" rIns="0" bIns="0" rtlCol="0" anchor="t" anchorCtr="0">
            <a:spAutoFit/>
          </a:bodyPr>
          <a:lstStyle/>
          <a:p>
            <a:pPr marL="5776">
              <a:spcBef>
                <a:spcPts val="59"/>
              </a:spcBef>
            </a:pPr>
            <a:r>
              <a:rPr sz="4298" spc="196" dirty="0"/>
              <a:t>What</a:t>
            </a:r>
            <a:r>
              <a:rPr sz="4298" spc="-446" dirty="0"/>
              <a:t> </a:t>
            </a:r>
            <a:r>
              <a:rPr sz="4298" spc="-61" dirty="0"/>
              <a:t>is</a:t>
            </a:r>
            <a:r>
              <a:rPr sz="4298" spc="-443" dirty="0"/>
              <a:t> </a:t>
            </a:r>
            <a:r>
              <a:rPr sz="4298" spc="48" dirty="0"/>
              <a:t>P</a:t>
            </a:r>
            <a:r>
              <a:rPr sz="4298" spc="11" dirty="0"/>
              <a:t>y</a:t>
            </a:r>
            <a:r>
              <a:rPr sz="4298" spc="-384" dirty="0"/>
              <a:t>T</a:t>
            </a:r>
            <a:r>
              <a:rPr sz="4298" spc="11" dirty="0"/>
              <a:t>o</a:t>
            </a:r>
            <a:r>
              <a:rPr sz="4298" spc="-45" dirty="0"/>
              <a:t>r</a:t>
            </a:r>
            <a:r>
              <a:rPr sz="4298" spc="14" dirty="0"/>
              <a:t>c</a:t>
            </a:r>
            <a:r>
              <a:rPr sz="4298" spc="-111" dirty="0"/>
              <a:t>h</a:t>
            </a:r>
            <a:r>
              <a:rPr sz="4298" spc="91" dirty="0"/>
              <a:t>?</a:t>
            </a:r>
            <a:endParaRPr sz="4298"/>
          </a:p>
        </p:txBody>
      </p:sp>
      <p:sp>
        <p:nvSpPr>
          <p:cNvPr id="3" name="object 3"/>
          <p:cNvSpPr txBox="1"/>
          <p:nvPr/>
        </p:nvSpPr>
        <p:spPr>
          <a:xfrm>
            <a:off x="514552" y="919923"/>
            <a:ext cx="8086356" cy="3498010"/>
          </a:xfrm>
          <a:prstGeom prst="rect">
            <a:avLst/>
          </a:prstGeom>
        </p:spPr>
        <p:txBody>
          <a:bodyPr vert="horz" wrap="square" lIns="0" tIns="105411" rIns="0" bIns="0" rtlCol="0">
            <a:spAutoFit/>
          </a:bodyPr>
          <a:lstStyle/>
          <a:p>
            <a:pPr marL="204469" indent="-198982">
              <a:spcBef>
                <a:spcPts val="830"/>
              </a:spcBef>
              <a:buSzPct val="123255"/>
              <a:buChar char="•"/>
              <a:tabLst>
                <a:tab pos="204758" algn="l"/>
              </a:tabLst>
            </a:pPr>
            <a:r>
              <a:rPr sz="1956" spc="59" dirty="0">
                <a:solidFill>
                  <a:srgbClr val="FFFFFF"/>
                </a:solidFill>
              </a:rPr>
              <a:t>Most</a:t>
            </a:r>
            <a:r>
              <a:rPr sz="1956" spc="-82" dirty="0">
                <a:solidFill>
                  <a:srgbClr val="FFFFFF"/>
                </a:solidFill>
              </a:rPr>
              <a:t> </a:t>
            </a:r>
            <a:r>
              <a:rPr sz="1956" spc="57" dirty="0">
                <a:solidFill>
                  <a:srgbClr val="FFFFFF"/>
                </a:solidFill>
              </a:rPr>
              <a:t>popular</a:t>
            </a:r>
            <a:r>
              <a:rPr sz="1956" spc="-82" dirty="0">
                <a:solidFill>
                  <a:srgbClr val="FFFFFF"/>
                </a:solidFill>
              </a:rPr>
              <a:t> </a:t>
            </a:r>
            <a:r>
              <a:rPr sz="1956" dirty="0">
                <a:solidFill>
                  <a:srgbClr val="FFFFFF"/>
                </a:solidFill>
              </a:rPr>
              <a:t>research</a:t>
            </a:r>
            <a:r>
              <a:rPr sz="1956" spc="-82" dirty="0">
                <a:solidFill>
                  <a:srgbClr val="FFFFFF"/>
                </a:solidFill>
              </a:rPr>
              <a:t> </a:t>
            </a:r>
            <a:r>
              <a:rPr sz="1956" spc="77" dirty="0">
                <a:solidFill>
                  <a:srgbClr val="FFFFFF"/>
                </a:solidFill>
              </a:rPr>
              <a:t>deep</a:t>
            </a:r>
            <a:r>
              <a:rPr sz="1956" spc="-82" dirty="0">
                <a:solidFill>
                  <a:srgbClr val="FFFFFF"/>
                </a:solidFill>
              </a:rPr>
              <a:t> </a:t>
            </a:r>
            <a:r>
              <a:rPr sz="1956" spc="25" dirty="0">
                <a:solidFill>
                  <a:srgbClr val="FFFFFF"/>
                </a:solidFill>
              </a:rPr>
              <a:t>learning</a:t>
            </a:r>
            <a:r>
              <a:rPr sz="1956" spc="-80" dirty="0">
                <a:solidFill>
                  <a:srgbClr val="FFFFFF"/>
                </a:solidFill>
              </a:rPr>
              <a:t> </a:t>
            </a:r>
            <a:r>
              <a:rPr sz="1956" spc="64" dirty="0">
                <a:solidFill>
                  <a:srgbClr val="FFFFFF"/>
                </a:solidFill>
              </a:rPr>
              <a:t>framework*</a:t>
            </a:r>
            <a:endParaRPr sz="1956"/>
          </a:p>
          <a:p>
            <a:pPr marL="204469" marR="198693" indent="-198982">
              <a:lnSpc>
                <a:spcPts val="2297"/>
              </a:lnSpc>
              <a:spcBef>
                <a:spcPts val="1535"/>
              </a:spcBef>
              <a:buSzPct val="123255"/>
              <a:buChar char="•"/>
              <a:tabLst>
                <a:tab pos="204758" algn="l"/>
              </a:tabLst>
            </a:pPr>
            <a:r>
              <a:rPr sz="1956" spc="77" dirty="0">
                <a:solidFill>
                  <a:srgbClr val="FFFFFF"/>
                </a:solidFill>
              </a:rPr>
              <a:t>Write</a:t>
            </a:r>
            <a:r>
              <a:rPr sz="1956" spc="-104" dirty="0">
                <a:solidFill>
                  <a:srgbClr val="FFFFFF"/>
                </a:solidFill>
              </a:rPr>
              <a:t> </a:t>
            </a:r>
            <a:r>
              <a:rPr sz="1956" spc="70" dirty="0">
                <a:solidFill>
                  <a:srgbClr val="FFFFFF"/>
                </a:solidFill>
              </a:rPr>
              <a:t>fast</a:t>
            </a:r>
            <a:r>
              <a:rPr sz="1956" spc="-104" dirty="0">
                <a:solidFill>
                  <a:srgbClr val="FFFFFF"/>
                </a:solidFill>
              </a:rPr>
              <a:t> </a:t>
            </a:r>
            <a:r>
              <a:rPr sz="1956" spc="77" dirty="0">
                <a:solidFill>
                  <a:srgbClr val="FFFFFF"/>
                </a:solidFill>
              </a:rPr>
              <a:t>deep</a:t>
            </a:r>
            <a:r>
              <a:rPr sz="1956" spc="-104" dirty="0">
                <a:solidFill>
                  <a:srgbClr val="FFFFFF"/>
                </a:solidFill>
              </a:rPr>
              <a:t> </a:t>
            </a:r>
            <a:r>
              <a:rPr sz="1956" spc="25" dirty="0">
                <a:solidFill>
                  <a:srgbClr val="FFFFFF"/>
                </a:solidFill>
              </a:rPr>
              <a:t>learning</a:t>
            </a:r>
            <a:r>
              <a:rPr sz="1956" spc="-102" dirty="0">
                <a:solidFill>
                  <a:srgbClr val="FFFFFF"/>
                </a:solidFill>
              </a:rPr>
              <a:t> </a:t>
            </a:r>
            <a:r>
              <a:rPr sz="1956" spc="80" dirty="0">
                <a:solidFill>
                  <a:srgbClr val="FFFFFF"/>
                </a:solidFill>
              </a:rPr>
              <a:t>code</a:t>
            </a:r>
            <a:r>
              <a:rPr sz="1956" spc="-104" dirty="0">
                <a:solidFill>
                  <a:srgbClr val="FFFFFF"/>
                </a:solidFill>
              </a:rPr>
              <a:t> </a:t>
            </a:r>
            <a:r>
              <a:rPr sz="1956" dirty="0">
                <a:solidFill>
                  <a:srgbClr val="FFFFFF"/>
                </a:solidFill>
              </a:rPr>
              <a:t>in</a:t>
            </a:r>
            <a:r>
              <a:rPr sz="1956" spc="-104" dirty="0">
                <a:solidFill>
                  <a:srgbClr val="FFFFFF"/>
                </a:solidFill>
              </a:rPr>
              <a:t> </a:t>
            </a:r>
            <a:r>
              <a:rPr sz="1956" spc="48" dirty="0">
                <a:solidFill>
                  <a:srgbClr val="FFFFFF"/>
                </a:solidFill>
              </a:rPr>
              <a:t>Python</a:t>
            </a:r>
            <a:r>
              <a:rPr sz="1956" spc="-102" dirty="0">
                <a:solidFill>
                  <a:srgbClr val="FFFFFF"/>
                </a:solidFill>
              </a:rPr>
              <a:t> </a:t>
            </a:r>
            <a:r>
              <a:rPr sz="1956" dirty="0">
                <a:solidFill>
                  <a:srgbClr val="FFFFFF"/>
                </a:solidFill>
              </a:rPr>
              <a:t>(able</a:t>
            </a:r>
            <a:r>
              <a:rPr sz="1956" spc="-104" dirty="0">
                <a:solidFill>
                  <a:srgbClr val="FFFFFF"/>
                </a:solidFill>
              </a:rPr>
              <a:t> </a:t>
            </a:r>
            <a:r>
              <a:rPr sz="1956" spc="152" dirty="0">
                <a:solidFill>
                  <a:srgbClr val="FFFFFF"/>
                </a:solidFill>
              </a:rPr>
              <a:t>to</a:t>
            </a:r>
            <a:r>
              <a:rPr sz="1956" spc="-104" dirty="0">
                <a:solidFill>
                  <a:srgbClr val="FFFFFF"/>
                </a:solidFill>
              </a:rPr>
              <a:t> </a:t>
            </a:r>
            <a:r>
              <a:rPr sz="1956" spc="36" dirty="0">
                <a:solidFill>
                  <a:srgbClr val="FFFFFF"/>
                </a:solidFill>
              </a:rPr>
              <a:t>run</a:t>
            </a:r>
            <a:r>
              <a:rPr sz="1956" spc="-102" dirty="0">
                <a:solidFill>
                  <a:srgbClr val="FFFFFF"/>
                </a:solidFill>
              </a:rPr>
              <a:t> </a:t>
            </a:r>
            <a:r>
              <a:rPr sz="1956" spc="52" dirty="0">
                <a:solidFill>
                  <a:srgbClr val="FFFFFF"/>
                </a:solidFill>
              </a:rPr>
              <a:t>on</a:t>
            </a:r>
            <a:r>
              <a:rPr sz="1956" spc="-104" dirty="0">
                <a:solidFill>
                  <a:srgbClr val="FFFFFF"/>
                </a:solidFill>
              </a:rPr>
              <a:t> </a:t>
            </a:r>
            <a:r>
              <a:rPr sz="1956" spc="-36" dirty="0">
                <a:solidFill>
                  <a:srgbClr val="FFFFFF"/>
                </a:solidFill>
              </a:rPr>
              <a:t>a</a:t>
            </a:r>
            <a:r>
              <a:rPr sz="1956" spc="-104" dirty="0">
                <a:solidFill>
                  <a:srgbClr val="FFFFFF"/>
                </a:solidFill>
              </a:rPr>
              <a:t> </a:t>
            </a:r>
            <a:r>
              <a:rPr sz="1956" spc="-5" dirty="0">
                <a:solidFill>
                  <a:srgbClr val="FFFFFF"/>
                </a:solidFill>
              </a:rPr>
              <a:t>GPU/many GPUs)</a:t>
            </a:r>
            <a:endParaRPr sz="1956"/>
          </a:p>
          <a:p>
            <a:pPr marL="204469" indent="-198982">
              <a:lnSpc>
                <a:spcPts val="2322"/>
              </a:lnSpc>
              <a:spcBef>
                <a:spcPts val="1346"/>
              </a:spcBef>
              <a:buSzPct val="123255"/>
              <a:buChar char="•"/>
              <a:tabLst>
                <a:tab pos="204758" algn="l"/>
              </a:tabLst>
            </a:pPr>
            <a:r>
              <a:rPr sz="1956" spc="57" dirty="0">
                <a:solidFill>
                  <a:srgbClr val="FFFFFF"/>
                </a:solidFill>
              </a:rPr>
              <a:t>Able</a:t>
            </a:r>
            <a:r>
              <a:rPr sz="1956" spc="-107" dirty="0">
                <a:solidFill>
                  <a:srgbClr val="FFFFFF"/>
                </a:solidFill>
              </a:rPr>
              <a:t> </a:t>
            </a:r>
            <a:r>
              <a:rPr sz="1956" spc="152" dirty="0">
                <a:solidFill>
                  <a:srgbClr val="FFFFFF"/>
                </a:solidFill>
              </a:rPr>
              <a:t>to</a:t>
            </a:r>
            <a:r>
              <a:rPr sz="1956" spc="-104" dirty="0">
                <a:solidFill>
                  <a:srgbClr val="FFFFFF"/>
                </a:solidFill>
              </a:rPr>
              <a:t> </a:t>
            </a:r>
            <a:r>
              <a:rPr sz="1956" dirty="0">
                <a:solidFill>
                  <a:srgbClr val="FFFFFF"/>
                </a:solidFill>
              </a:rPr>
              <a:t>access</a:t>
            </a:r>
            <a:r>
              <a:rPr sz="1956" spc="-107" dirty="0">
                <a:solidFill>
                  <a:srgbClr val="FFFFFF"/>
                </a:solidFill>
              </a:rPr>
              <a:t> </a:t>
            </a:r>
            <a:r>
              <a:rPr sz="1956" spc="30" dirty="0">
                <a:solidFill>
                  <a:srgbClr val="FFFFFF"/>
                </a:solidFill>
              </a:rPr>
              <a:t>many</a:t>
            </a:r>
            <a:r>
              <a:rPr sz="1956" spc="-104" dirty="0">
                <a:solidFill>
                  <a:srgbClr val="FFFFFF"/>
                </a:solidFill>
              </a:rPr>
              <a:t> </a:t>
            </a:r>
            <a:r>
              <a:rPr sz="1956" spc="66" dirty="0">
                <a:solidFill>
                  <a:srgbClr val="FFFFFF"/>
                </a:solidFill>
              </a:rPr>
              <a:t>pre-</a:t>
            </a:r>
            <a:r>
              <a:rPr sz="1956" spc="77" dirty="0">
                <a:solidFill>
                  <a:srgbClr val="FFFFFF"/>
                </a:solidFill>
              </a:rPr>
              <a:t>built</a:t>
            </a:r>
            <a:r>
              <a:rPr sz="1956" spc="-107" dirty="0">
                <a:solidFill>
                  <a:srgbClr val="FFFFFF"/>
                </a:solidFill>
              </a:rPr>
              <a:t> </a:t>
            </a:r>
            <a:r>
              <a:rPr sz="1956" spc="77" dirty="0">
                <a:solidFill>
                  <a:srgbClr val="FFFFFF"/>
                </a:solidFill>
              </a:rPr>
              <a:t>deep</a:t>
            </a:r>
            <a:r>
              <a:rPr sz="1956" spc="-104" dirty="0">
                <a:solidFill>
                  <a:srgbClr val="FFFFFF"/>
                </a:solidFill>
              </a:rPr>
              <a:t> </a:t>
            </a:r>
            <a:r>
              <a:rPr sz="1956" spc="25" dirty="0">
                <a:solidFill>
                  <a:srgbClr val="FFFFFF"/>
                </a:solidFill>
              </a:rPr>
              <a:t>learning</a:t>
            </a:r>
            <a:r>
              <a:rPr sz="1956" spc="-107" dirty="0">
                <a:solidFill>
                  <a:srgbClr val="FFFFFF"/>
                </a:solidFill>
              </a:rPr>
              <a:t> </a:t>
            </a:r>
            <a:r>
              <a:rPr sz="1956" spc="48" dirty="0">
                <a:solidFill>
                  <a:srgbClr val="FFFFFF"/>
                </a:solidFill>
              </a:rPr>
              <a:t>models</a:t>
            </a:r>
            <a:r>
              <a:rPr sz="1956" spc="-104" dirty="0">
                <a:solidFill>
                  <a:srgbClr val="FFFFFF"/>
                </a:solidFill>
              </a:rPr>
              <a:t> </a:t>
            </a:r>
            <a:r>
              <a:rPr sz="1956" dirty="0">
                <a:solidFill>
                  <a:srgbClr val="FFFFFF"/>
                </a:solidFill>
              </a:rPr>
              <a:t>(Torch</a:t>
            </a:r>
            <a:r>
              <a:rPr sz="1956" spc="-107" dirty="0">
                <a:solidFill>
                  <a:srgbClr val="FFFFFF"/>
                </a:solidFill>
              </a:rPr>
              <a:t> </a:t>
            </a:r>
            <a:r>
              <a:rPr sz="1956" spc="86" dirty="0">
                <a:solidFill>
                  <a:srgbClr val="FFFFFF"/>
                </a:solidFill>
              </a:rPr>
              <a:t>Hub/</a:t>
            </a:r>
            <a:endParaRPr sz="1956"/>
          </a:p>
          <a:p>
            <a:pPr marL="204469">
              <a:lnSpc>
                <a:spcPts val="2322"/>
              </a:lnSpc>
            </a:pPr>
            <a:r>
              <a:rPr sz="1956" u="sng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ndale Mono"/>
                <a:cs typeface="Andale Mono"/>
              </a:rPr>
              <a:t>torchvision.models</a:t>
            </a:r>
            <a:r>
              <a:rPr sz="1956" spc="-5" dirty="0">
                <a:solidFill>
                  <a:srgbClr val="FFFFFF"/>
                </a:solidFill>
              </a:rPr>
              <a:t>)</a:t>
            </a:r>
            <a:endParaRPr sz="1956"/>
          </a:p>
          <a:p>
            <a:pPr marL="204469" marR="595790" indent="-198982">
              <a:lnSpc>
                <a:spcPts val="2297"/>
              </a:lnSpc>
              <a:spcBef>
                <a:spcPts val="1533"/>
              </a:spcBef>
              <a:buSzPct val="123255"/>
              <a:buChar char="•"/>
              <a:tabLst>
                <a:tab pos="204758" algn="l"/>
              </a:tabLst>
            </a:pPr>
            <a:r>
              <a:rPr sz="1956" spc="43" dirty="0">
                <a:solidFill>
                  <a:srgbClr val="FFFFFF"/>
                </a:solidFill>
              </a:rPr>
              <a:t>Whole</a:t>
            </a:r>
            <a:r>
              <a:rPr sz="1956" spc="-109" dirty="0">
                <a:solidFill>
                  <a:srgbClr val="FFFFFF"/>
                </a:solidFill>
              </a:rPr>
              <a:t> </a:t>
            </a:r>
            <a:r>
              <a:rPr sz="1956" spc="23" dirty="0">
                <a:solidFill>
                  <a:srgbClr val="FFFFFF"/>
                </a:solidFill>
              </a:rPr>
              <a:t>stack:</a:t>
            </a:r>
            <a:r>
              <a:rPr sz="1956" spc="-107" dirty="0">
                <a:solidFill>
                  <a:srgbClr val="FFFFFF"/>
                </a:solidFill>
              </a:rPr>
              <a:t> </a:t>
            </a:r>
            <a:r>
              <a:rPr sz="1956" spc="39" dirty="0">
                <a:solidFill>
                  <a:srgbClr val="FFFFFF"/>
                </a:solidFill>
              </a:rPr>
              <a:t>preprocess</a:t>
            </a:r>
            <a:r>
              <a:rPr sz="1956" spc="-107" dirty="0">
                <a:solidFill>
                  <a:srgbClr val="FFFFFF"/>
                </a:solidFill>
              </a:rPr>
              <a:t> </a:t>
            </a:r>
            <a:r>
              <a:rPr sz="1956" spc="30" dirty="0">
                <a:solidFill>
                  <a:srgbClr val="FFFFFF"/>
                </a:solidFill>
              </a:rPr>
              <a:t>data,</a:t>
            </a:r>
            <a:r>
              <a:rPr sz="1956" spc="-107" dirty="0">
                <a:solidFill>
                  <a:srgbClr val="FFFFFF"/>
                </a:solidFill>
              </a:rPr>
              <a:t> </a:t>
            </a:r>
            <a:r>
              <a:rPr sz="1956" spc="75" dirty="0">
                <a:solidFill>
                  <a:srgbClr val="FFFFFF"/>
                </a:solidFill>
              </a:rPr>
              <a:t>model</a:t>
            </a:r>
            <a:r>
              <a:rPr sz="1956" spc="-107" dirty="0">
                <a:solidFill>
                  <a:srgbClr val="FFFFFF"/>
                </a:solidFill>
              </a:rPr>
              <a:t> </a:t>
            </a:r>
            <a:r>
              <a:rPr sz="1956" spc="30" dirty="0">
                <a:solidFill>
                  <a:srgbClr val="FFFFFF"/>
                </a:solidFill>
              </a:rPr>
              <a:t>data,</a:t>
            </a:r>
            <a:r>
              <a:rPr sz="1956" spc="-107" dirty="0">
                <a:solidFill>
                  <a:srgbClr val="FFFFFF"/>
                </a:solidFill>
              </a:rPr>
              <a:t> </a:t>
            </a:r>
            <a:r>
              <a:rPr sz="1956" spc="57" dirty="0">
                <a:solidFill>
                  <a:srgbClr val="FFFFFF"/>
                </a:solidFill>
              </a:rPr>
              <a:t>deploy</a:t>
            </a:r>
            <a:r>
              <a:rPr sz="1956" spc="-107" dirty="0">
                <a:solidFill>
                  <a:srgbClr val="FFFFFF"/>
                </a:solidFill>
              </a:rPr>
              <a:t> </a:t>
            </a:r>
            <a:r>
              <a:rPr sz="1956" spc="75" dirty="0">
                <a:solidFill>
                  <a:srgbClr val="FFFFFF"/>
                </a:solidFill>
              </a:rPr>
              <a:t>model</a:t>
            </a:r>
            <a:r>
              <a:rPr sz="1956" spc="-107" dirty="0">
                <a:solidFill>
                  <a:srgbClr val="FFFFFF"/>
                </a:solidFill>
              </a:rPr>
              <a:t> </a:t>
            </a:r>
            <a:r>
              <a:rPr sz="1956" dirty="0">
                <a:solidFill>
                  <a:srgbClr val="FFFFFF"/>
                </a:solidFill>
              </a:rPr>
              <a:t>in</a:t>
            </a:r>
            <a:r>
              <a:rPr sz="1956" spc="-107" dirty="0">
                <a:solidFill>
                  <a:srgbClr val="FFFFFF"/>
                </a:solidFill>
              </a:rPr>
              <a:t> </a:t>
            </a:r>
            <a:r>
              <a:rPr sz="1956" spc="36" dirty="0">
                <a:solidFill>
                  <a:srgbClr val="FFFFFF"/>
                </a:solidFill>
              </a:rPr>
              <a:t>your </a:t>
            </a:r>
            <a:r>
              <a:rPr sz="1956" spc="55" dirty="0">
                <a:solidFill>
                  <a:srgbClr val="FFFFFF"/>
                </a:solidFill>
              </a:rPr>
              <a:t>application/cloud</a:t>
            </a:r>
            <a:endParaRPr sz="1956"/>
          </a:p>
          <a:p>
            <a:pPr marL="204469" marR="2310" indent="-198982">
              <a:lnSpc>
                <a:spcPts val="2297"/>
              </a:lnSpc>
              <a:spcBef>
                <a:spcPts val="1442"/>
              </a:spcBef>
              <a:buSzPct val="123255"/>
              <a:buChar char="•"/>
              <a:tabLst>
                <a:tab pos="204758" algn="l"/>
              </a:tabLst>
            </a:pPr>
            <a:r>
              <a:rPr sz="1956" spc="23" dirty="0">
                <a:solidFill>
                  <a:srgbClr val="FFFFFF"/>
                </a:solidFill>
              </a:rPr>
              <a:t>Originally</a:t>
            </a:r>
            <a:r>
              <a:rPr sz="1956" spc="-91" dirty="0">
                <a:solidFill>
                  <a:srgbClr val="FFFFFF"/>
                </a:solidFill>
              </a:rPr>
              <a:t> </a:t>
            </a:r>
            <a:r>
              <a:rPr sz="1956" spc="45" dirty="0">
                <a:solidFill>
                  <a:srgbClr val="FFFFFF"/>
                </a:solidFill>
              </a:rPr>
              <a:t>designed</a:t>
            </a:r>
            <a:r>
              <a:rPr sz="1956" spc="-89" dirty="0">
                <a:solidFill>
                  <a:srgbClr val="FFFFFF"/>
                </a:solidFill>
              </a:rPr>
              <a:t> </a:t>
            </a:r>
            <a:r>
              <a:rPr sz="1956" spc="43" dirty="0">
                <a:solidFill>
                  <a:srgbClr val="FFFFFF"/>
                </a:solidFill>
              </a:rPr>
              <a:t>and</a:t>
            </a:r>
            <a:r>
              <a:rPr sz="1956" spc="-89" dirty="0">
                <a:solidFill>
                  <a:srgbClr val="FFFFFF"/>
                </a:solidFill>
              </a:rPr>
              <a:t> </a:t>
            </a:r>
            <a:r>
              <a:rPr sz="1956" spc="23" dirty="0">
                <a:solidFill>
                  <a:srgbClr val="FFFFFF"/>
                </a:solidFill>
              </a:rPr>
              <a:t>used</a:t>
            </a:r>
            <a:r>
              <a:rPr sz="1956" spc="-89" dirty="0">
                <a:solidFill>
                  <a:srgbClr val="FFFFFF"/>
                </a:solidFill>
              </a:rPr>
              <a:t> </a:t>
            </a:r>
            <a:r>
              <a:rPr sz="1956" dirty="0">
                <a:solidFill>
                  <a:srgbClr val="FFFFFF"/>
                </a:solidFill>
              </a:rPr>
              <a:t>in-house</a:t>
            </a:r>
            <a:r>
              <a:rPr sz="1956" spc="-89" dirty="0">
                <a:solidFill>
                  <a:srgbClr val="FFFFFF"/>
                </a:solidFill>
              </a:rPr>
              <a:t> </a:t>
            </a:r>
            <a:r>
              <a:rPr sz="1956" spc="66" dirty="0">
                <a:solidFill>
                  <a:srgbClr val="FFFFFF"/>
                </a:solidFill>
              </a:rPr>
              <a:t>by</a:t>
            </a:r>
            <a:r>
              <a:rPr sz="1956" spc="-89" dirty="0">
                <a:solidFill>
                  <a:srgbClr val="FFFFFF"/>
                </a:solidFill>
              </a:rPr>
              <a:t> </a:t>
            </a:r>
            <a:r>
              <a:rPr sz="1956" spc="52" dirty="0">
                <a:solidFill>
                  <a:srgbClr val="FFFFFF"/>
                </a:solidFill>
              </a:rPr>
              <a:t>Facebook/Meta</a:t>
            </a:r>
            <a:r>
              <a:rPr sz="1956" spc="-89" dirty="0">
                <a:solidFill>
                  <a:srgbClr val="FFFFFF"/>
                </a:solidFill>
              </a:rPr>
              <a:t> </a:t>
            </a:r>
            <a:r>
              <a:rPr sz="1956" spc="50" dirty="0">
                <a:solidFill>
                  <a:srgbClr val="FFFFFF"/>
                </a:solidFill>
              </a:rPr>
              <a:t>(now</a:t>
            </a:r>
            <a:r>
              <a:rPr sz="1956" spc="-89" dirty="0">
                <a:solidFill>
                  <a:srgbClr val="FFFFFF"/>
                </a:solidFill>
              </a:rPr>
              <a:t> </a:t>
            </a:r>
            <a:r>
              <a:rPr sz="1956" spc="59" dirty="0">
                <a:solidFill>
                  <a:srgbClr val="FFFFFF"/>
                </a:solidFill>
              </a:rPr>
              <a:t>open- </a:t>
            </a:r>
            <a:r>
              <a:rPr sz="1956" spc="23" dirty="0">
                <a:solidFill>
                  <a:srgbClr val="FFFFFF"/>
                </a:solidFill>
              </a:rPr>
              <a:t>source</a:t>
            </a:r>
            <a:r>
              <a:rPr sz="1956" spc="-102" dirty="0">
                <a:solidFill>
                  <a:srgbClr val="FFFFFF"/>
                </a:solidFill>
              </a:rPr>
              <a:t> </a:t>
            </a:r>
            <a:r>
              <a:rPr sz="1956" spc="43" dirty="0">
                <a:solidFill>
                  <a:srgbClr val="FFFFFF"/>
                </a:solidFill>
              </a:rPr>
              <a:t>and</a:t>
            </a:r>
            <a:r>
              <a:rPr sz="1956" spc="-102" dirty="0">
                <a:solidFill>
                  <a:srgbClr val="FFFFFF"/>
                </a:solidFill>
              </a:rPr>
              <a:t> </a:t>
            </a:r>
            <a:r>
              <a:rPr sz="1956" spc="23" dirty="0">
                <a:solidFill>
                  <a:srgbClr val="FFFFFF"/>
                </a:solidFill>
              </a:rPr>
              <a:t>used</a:t>
            </a:r>
            <a:r>
              <a:rPr sz="1956" spc="-102" dirty="0">
                <a:solidFill>
                  <a:srgbClr val="FFFFFF"/>
                </a:solidFill>
              </a:rPr>
              <a:t> </a:t>
            </a:r>
            <a:r>
              <a:rPr sz="1956" spc="66" dirty="0">
                <a:solidFill>
                  <a:srgbClr val="FFFFFF"/>
                </a:solidFill>
              </a:rPr>
              <a:t>by</a:t>
            </a:r>
            <a:r>
              <a:rPr sz="1956" spc="-100" dirty="0">
                <a:solidFill>
                  <a:srgbClr val="FFFFFF"/>
                </a:solidFill>
              </a:rPr>
              <a:t> </a:t>
            </a:r>
            <a:r>
              <a:rPr sz="1956" spc="41" dirty="0">
                <a:solidFill>
                  <a:srgbClr val="FFFFFF"/>
                </a:solidFill>
              </a:rPr>
              <a:t>companies</a:t>
            </a:r>
            <a:r>
              <a:rPr sz="1956" spc="-102" dirty="0">
                <a:solidFill>
                  <a:srgbClr val="FFFFFF"/>
                </a:solidFill>
              </a:rPr>
              <a:t> </a:t>
            </a:r>
            <a:r>
              <a:rPr sz="1956" dirty="0">
                <a:solidFill>
                  <a:srgbClr val="FFFFFF"/>
                </a:solidFill>
              </a:rPr>
              <a:t>such</a:t>
            </a:r>
            <a:r>
              <a:rPr sz="1956" spc="-102" dirty="0">
                <a:solidFill>
                  <a:srgbClr val="FFFFFF"/>
                </a:solidFill>
              </a:rPr>
              <a:t> </a:t>
            </a:r>
            <a:r>
              <a:rPr sz="1956" spc="-66" dirty="0">
                <a:solidFill>
                  <a:srgbClr val="FFFFFF"/>
                </a:solidFill>
              </a:rPr>
              <a:t>as</a:t>
            </a:r>
            <a:r>
              <a:rPr sz="1956" spc="-102" dirty="0">
                <a:solidFill>
                  <a:srgbClr val="FFFFFF"/>
                </a:solidFill>
              </a:rPr>
              <a:t> </a:t>
            </a:r>
            <a:r>
              <a:rPr sz="1956" spc="-64" dirty="0">
                <a:solidFill>
                  <a:srgbClr val="FFFFFF"/>
                </a:solidFill>
              </a:rPr>
              <a:t>Tesla,</a:t>
            </a:r>
            <a:r>
              <a:rPr sz="1956" spc="-100" dirty="0">
                <a:solidFill>
                  <a:srgbClr val="FFFFFF"/>
                </a:solidFill>
              </a:rPr>
              <a:t> </a:t>
            </a:r>
            <a:r>
              <a:rPr sz="1956" spc="55" dirty="0">
                <a:solidFill>
                  <a:srgbClr val="FFFFFF"/>
                </a:solidFill>
              </a:rPr>
              <a:t>Microsoft,</a:t>
            </a:r>
            <a:r>
              <a:rPr sz="1956" spc="-102" dirty="0">
                <a:solidFill>
                  <a:srgbClr val="FFFFFF"/>
                </a:solidFill>
              </a:rPr>
              <a:t> </a:t>
            </a:r>
            <a:r>
              <a:rPr sz="1956" spc="25" dirty="0">
                <a:solidFill>
                  <a:srgbClr val="FFFFFF"/>
                </a:solidFill>
              </a:rPr>
              <a:t>OpenAI)</a:t>
            </a:r>
            <a:endParaRPr sz="1956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248014" y="0"/>
            <a:ext cx="1196239" cy="104733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61910" y="4851410"/>
            <a:ext cx="3441900" cy="178456"/>
          </a:xfrm>
          <a:prstGeom prst="rect">
            <a:avLst/>
          </a:prstGeom>
        </p:spPr>
        <p:txBody>
          <a:bodyPr vert="horz" wrap="square" lIns="0" tIns="6931" rIns="0" bIns="0" rtlCol="0">
            <a:spAutoFit/>
          </a:bodyPr>
          <a:lstStyle/>
          <a:p>
            <a:pPr marL="5776">
              <a:spcBef>
                <a:spcPts val="55"/>
              </a:spcBef>
            </a:pPr>
            <a:r>
              <a:rPr sz="1114" b="1" spc="-9" dirty="0">
                <a:solidFill>
                  <a:srgbClr val="FFFFFF"/>
                </a:solidFill>
              </a:rPr>
              <a:t>*Source:</a:t>
            </a:r>
            <a:r>
              <a:rPr sz="1114" b="1" spc="-45" dirty="0">
                <a:solidFill>
                  <a:srgbClr val="FFFFFF"/>
                </a:solidFill>
              </a:rPr>
              <a:t> </a:t>
            </a:r>
            <a:r>
              <a:rPr sz="1114" u="heavy" spc="36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paperswithcode.com/trends</a:t>
            </a:r>
            <a:r>
              <a:rPr sz="1114" spc="-30" dirty="0">
                <a:solidFill>
                  <a:srgbClr val="FFFFFF"/>
                </a:solidFill>
              </a:rPr>
              <a:t> </a:t>
            </a:r>
            <a:r>
              <a:rPr sz="1114" dirty="0">
                <a:solidFill>
                  <a:srgbClr val="FFFFFF"/>
                </a:solidFill>
              </a:rPr>
              <a:t>February</a:t>
            </a:r>
            <a:r>
              <a:rPr sz="1114" spc="-30" dirty="0">
                <a:solidFill>
                  <a:srgbClr val="FFFFFF"/>
                </a:solidFill>
              </a:rPr>
              <a:t> </a:t>
            </a:r>
            <a:r>
              <a:rPr sz="1114" spc="-9" dirty="0">
                <a:solidFill>
                  <a:srgbClr val="FFFFFF"/>
                </a:solidFill>
              </a:rPr>
              <a:t>2022</a:t>
            </a:r>
            <a:endParaRPr sz="1114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2082" y="202398"/>
            <a:ext cx="3875175" cy="3019341"/>
          </a:xfrm>
          <a:prstGeom prst="rect">
            <a:avLst/>
          </a:prstGeom>
        </p:spPr>
        <p:txBody>
          <a:bodyPr spcFirstLastPara="1" vert="horz" wrap="square" lIns="0" tIns="357430" rIns="0" bIns="0" rtlCol="0" anchor="t" anchorCtr="0">
            <a:spAutoFit/>
          </a:bodyPr>
          <a:lstStyle/>
          <a:p>
            <a:pPr marL="2665317">
              <a:spcBef>
                <a:spcPts val="59"/>
              </a:spcBef>
            </a:pPr>
            <a:r>
              <a:rPr sz="4298" spc="146" dirty="0"/>
              <a:t>Why</a:t>
            </a:r>
            <a:r>
              <a:rPr sz="4298" spc="-448" dirty="0"/>
              <a:t> </a:t>
            </a:r>
            <a:r>
              <a:rPr sz="4298" spc="45" dirty="0"/>
              <a:t>P</a:t>
            </a:r>
            <a:r>
              <a:rPr sz="4298" spc="9" dirty="0"/>
              <a:t>y</a:t>
            </a:r>
            <a:r>
              <a:rPr sz="4298" spc="-387" dirty="0"/>
              <a:t>T</a:t>
            </a:r>
            <a:r>
              <a:rPr sz="4298" spc="9" dirty="0"/>
              <a:t>o</a:t>
            </a:r>
            <a:r>
              <a:rPr sz="4298" spc="-48" dirty="0"/>
              <a:t>r</a:t>
            </a:r>
            <a:r>
              <a:rPr sz="4298" spc="11" dirty="0"/>
              <a:t>c</a:t>
            </a:r>
            <a:r>
              <a:rPr sz="4298" spc="-114" dirty="0"/>
              <a:t>h</a:t>
            </a:r>
            <a:r>
              <a:rPr sz="4298" spc="89" dirty="0"/>
              <a:t>?</a:t>
            </a:r>
            <a:endParaRPr sz="4298"/>
          </a:p>
        </p:txBody>
      </p:sp>
      <p:grpSp>
        <p:nvGrpSpPr>
          <p:cNvPr id="3" name="object 3"/>
          <p:cNvGrpSpPr/>
          <p:nvPr/>
        </p:nvGrpSpPr>
        <p:grpSpPr>
          <a:xfrm>
            <a:off x="1519060" y="0"/>
            <a:ext cx="6925386" cy="4796942"/>
            <a:chOff x="3339351" y="0"/>
            <a:chExt cx="15227300" cy="1054735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935975" y="0"/>
              <a:ext cx="2630249" cy="230285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339351" y="1620281"/>
              <a:ext cx="13425392" cy="8926460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31757" y="4506032"/>
            <a:ext cx="5327176" cy="598886"/>
          </a:xfrm>
          <a:prstGeom prst="rect">
            <a:avLst/>
          </a:prstGeom>
        </p:spPr>
        <p:txBody>
          <a:bodyPr vert="horz" wrap="square" lIns="0" tIns="6354" rIns="0" bIns="0" rtlCol="0">
            <a:spAutoFit/>
          </a:bodyPr>
          <a:lstStyle/>
          <a:p>
            <a:pPr marR="2310" algn="r">
              <a:spcBef>
                <a:spcPts val="50"/>
              </a:spcBef>
            </a:pPr>
            <a:r>
              <a:rPr sz="1569" dirty="0">
                <a:solidFill>
                  <a:srgbClr val="FFFFFF"/>
                </a:solidFill>
              </a:rPr>
              <a:t>Research</a:t>
            </a:r>
            <a:r>
              <a:rPr sz="1569" spc="-41" dirty="0">
                <a:solidFill>
                  <a:srgbClr val="FFFFFF"/>
                </a:solidFill>
              </a:rPr>
              <a:t> </a:t>
            </a:r>
            <a:r>
              <a:rPr sz="1569" spc="70" dirty="0">
                <a:solidFill>
                  <a:srgbClr val="FFFFFF"/>
                </a:solidFill>
              </a:rPr>
              <a:t>favourite</a:t>
            </a:r>
            <a:endParaRPr sz="1569"/>
          </a:p>
          <a:p>
            <a:pPr marL="5776">
              <a:spcBef>
                <a:spcPts val="1364"/>
              </a:spcBef>
            </a:pPr>
            <a:r>
              <a:rPr sz="1114" b="1" spc="-18" dirty="0">
                <a:solidFill>
                  <a:srgbClr val="FFFFFF"/>
                </a:solidFill>
              </a:rPr>
              <a:t>Source:</a:t>
            </a:r>
            <a:r>
              <a:rPr sz="1114" b="1" spc="-48" dirty="0">
                <a:solidFill>
                  <a:srgbClr val="FFFFFF"/>
                </a:solidFill>
              </a:rPr>
              <a:t> </a:t>
            </a:r>
            <a:r>
              <a:rPr sz="1114" u="heavy" spc="36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paperswithcode.com/trends</a:t>
            </a:r>
            <a:r>
              <a:rPr sz="1114" spc="-30" dirty="0">
                <a:solidFill>
                  <a:srgbClr val="FFFFFF"/>
                </a:solidFill>
              </a:rPr>
              <a:t> </a:t>
            </a:r>
            <a:r>
              <a:rPr sz="1114" dirty="0">
                <a:solidFill>
                  <a:srgbClr val="FFFFFF"/>
                </a:solidFill>
              </a:rPr>
              <a:t>February</a:t>
            </a:r>
            <a:r>
              <a:rPr sz="1114" spc="-30" dirty="0">
                <a:solidFill>
                  <a:srgbClr val="FFFFFF"/>
                </a:solidFill>
              </a:rPr>
              <a:t> </a:t>
            </a:r>
            <a:r>
              <a:rPr sz="1114" spc="-9" dirty="0">
                <a:solidFill>
                  <a:srgbClr val="FFFFFF"/>
                </a:solidFill>
              </a:rPr>
              <a:t>2022</a:t>
            </a:r>
            <a:endParaRPr sz="1114"/>
          </a:p>
        </p:txBody>
      </p:sp>
      <p:grpSp>
        <p:nvGrpSpPr>
          <p:cNvPr id="7" name="object 7"/>
          <p:cNvGrpSpPr/>
          <p:nvPr/>
        </p:nvGrpSpPr>
        <p:grpSpPr>
          <a:xfrm>
            <a:off x="5489245" y="2732344"/>
            <a:ext cx="1224505" cy="899318"/>
            <a:chOff x="12068857" y="6007784"/>
            <a:chExt cx="2692400" cy="1977389"/>
          </a:xfrm>
        </p:grpSpPr>
        <p:sp>
          <p:nvSpPr>
            <p:cNvPr id="8" name="object 8"/>
            <p:cNvSpPr/>
            <p:nvPr/>
          </p:nvSpPr>
          <p:spPr>
            <a:xfrm>
              <a:off x="12089799" y="6028726"/>
              <a:ext cx="1778635" cy="218440"/>
            </a:xfrm>
            <a:custGeom>
              <a:avLst/>
              <a:gdLst/>
              <a:ahLst/>
              <a:cxnLst/>
              <a:rect l="l" t="t" r="r" b="b"/>
              <a:pathLst>
                <a:path w="1778634" h="218439">
                  <a:moveTo>
                    <a:pt x="166882" y="0"/>
                  </a:moveTo>
                  <a:lnTo>
                    <a:pt x="1611289" y="0"/>
                  </a:lnTo>
                  <a:lnTo>
                    <a:pt x="1643517" y="102"/>
                  </a:lnTo>
                  <a:lnTo>
                    <a:pt x="1690151" y="2777"/>
                  </a:lnTo>
                  <a:lnTo>
                    <a:pt x="1727775" y="17170"/>
                  </a:lnTo>
                  <a:lnTo>
                    <a:pt x="1761000" y="50395"/>
                  </a:lnTo>
                  <a:lnTo>
                    <a:pt x="1776512" y="90211"/>
                  </a:lnTo>
                  <a:lnTo>
                    <a:pt x="1778170" y="109168"/>
                  </a:lnTo>
                  <a:lnTo>
                    <a:pt x="1777754" y="118692"/>
                  </a:lnTo>
                  <a:lnTo>
                    <a:pt x="1761000" y="167942"/>
                  </a:lnTo>
                  <a:lnTo>
                    <a:pt x="1727775" y="201167"/>
                  </a:lnTo>
                  <a:lnTo>
                    <a:pt x="1690151" y="215560"/>
                  </a:lnTo>
                  <a:lnTo>
                    <a:pt x="1643517" y="218234"/>
                  </a:lnTo>
                  <a:lnTo>
                    <a:pt x="1611289" y="218337"/>
                  </a:lnTo>
                  <a:lnTo>
                    <a:pt x="166882" y="218337"/>
                  </a:lnTo>
                  <a:lnTo>
                    <a:pt x="108663" y="217514"/>
                  </a:lnTo>
                  <a:lnTo>
                    <a:pt x="50395" y="201167"/>
                  </a:lnTo>
                  <a:lnTo>
                    <a:pt x="17170" y="167942"/>
                  </a:lnTo>
                  <a:lnTo>
                    <a:pt x="1658" y="128125"/>
                  </a:lnTo>
                  <a:lnTo>
                    <a:pt x="0" y="109168"/>
                  </a:lnTo>
                  <a:lnTo>
                    <a:pt x="416" y="99645"/>
                  </a:lnTo>
                  <a:lnTo>
                    <a:pt x="17170" y="50395"/>
                  </a:lnTo>
                  <a:lnTo>
                    <a:pt x="50395" y="17170"/>
                  </a:lnTo>
                  <a:lnTo>
                    <a:pt x="88019" y="2777"/>
                  </a:lnTo>
                  <a:lnTo>
                    <a:pt x="134654" y="102"/>
                  </a:lnTo>
                  <a:lnTo>
                    <a:pt x="166882" y="0"/>
                  </a:lnTo>
                  <a:close/>
                </a:path>
              </a:pathLst>
            </a:custGeom>
            <a:ln w="41883">
              <a:solidFill>
                <a:srgbClr val="61D836"/>
              </a:solidFill>
            </a:ln>
          </p:spPr>
          <p:txBody>
            <a:bodyPr wrap="square" lIns="0" tIns="0" rIns="0" bIns="0" rtlCol="0"/>
            <a:lstStyle/>
            <a:p>
              <a:endParaRPr sz="637"/>
            </a:p>
          </p:txBody>
        </p:sp>
        <p:sp>
          <p:nvSpPr>
            <p:cNvPr id="9" name="object 9"/>
            <p:cNvSpPr/>
            <p:nvPr/>
          </p:nvSpPr>
          <p:spPr>
            <a:xfrm>
              <a:off x="13366494" y="7549186"/>
              <a:ext cx="1395095" cy="436245"/>
            </a:xfrm>
            <a:custGeom>
              <a:avLst/>
              <a:gdLst/>
              <a:ahLst/>
              <a:cxnLst/>
              <a:rect l="l" t="t" r="r" b="b"/>
              <a:pathLst>
                <a:path w="1395094" h="436245">
                  <a:moveTo>
                    <a:pt x="72667" y="83"/>
                  </a:moveTo>
                  <a:lnTo>
                    <a:pt x="32092" y="3067"/>
                  </a:lnTo>
                  <a:lnTo>
                    <a:pt x="4663" y="34857"/>
                  </a:lnTo>
                  <a:lnTo>
                    <a:pt x="0" y="367278"/>
                  </a:lnTo>
                  <a:lnTo>
                    <a:pt x="259" y="378368"/>
                  </a:lnTo>
                  <a:lnTo>
                    <a:pt x="19745" y="415349"/>
                  </a:lnTo>
                  <a:lnTo>
                    <a:pt x="1335648" y="435787"/>
                  </a:lnTo>
                  <a:lnTo>
                    <a:pt x="1346739" y="435526"/>
                  </a:lnTo>
                  <a:lnTo>
                    <a:pt x="1383721" y="416038"/>
                  </a:lnTo>
                  <a:lnTo>
                    <a:pt x="1394573" y="68508"/>
                  </a:lnTo>
                  <a:lnTo>
                    <a:pt x="1394314" y="57418"/>
                  </a:lnTo>
                  <a:lnTo>
                    <a:pt x="1374827" y="20437"/>
                  </a:lnTo>
                  <a:lnTo>
                    <a:pt x="72667" y="83"/>
                  </a:lnTo>
                  <a:close/>
                </a:path>
              </a:pathLst>
            </a:custGeom>
            <a:solidFill>
              <a:srgbClr val="FFFFFF">
                <a:alpha val="93249"/>
              </a:srgbClr>
            </a:solidFill>
          </p:spPr>
          <p:txBody>
            <a:bodyPr wrap="square" lIns="0" tIns="0" rIns="0" bIns="0" rtlCol="0"/>
            <a:lstStyle/>
            <a:p>
              <a:endParaRPr sz="637"/>
            </a:p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383508" y="7614388"/>
              <a:ext cx="1342363" cy="34381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2082" y="202398"/>
            <a:ext cx="3875175" cy="3019341"/>
          </a:xfrm>
          <a:prstGeom prst="rect">
            <a:avLst/>
          </a:prstGeom>
        </p:spPr>
        <p:txBody>
          <a:bodyPr spcFirstLastPara="1" vert="horz" wrap="square" lIns="0" tIns="357430" rIns="0" bIns="0" rtlCol="0" anchor="t" anchorCtr="0">
            <a:spAutoFit/>
          </a:bodyPr>
          <a:lstStyle/>
          <a:p>
            <a:pPr marL="2665317">
              <a:spcBef>
                <a:spcPts val="59"/>
              </a:spcBef>
            </a:pPr>
            <a:r>
              <a:rPr sz="4298" spc="146" dirty="0"/>
              <a:t>Why</a:t>
            </a:r>
            <a:r>
              <a:rPr sz="4298" spc="-448" dirty="0"/>
              <a:t> </a:t>
            </a:r>
            <a:r>
              <a:rPr sz="4298" spc="45" dirty="0"/>
              <a:t>P</a:t>
            </a:r>
            <a:r>
              <a:rPr sz="4298" spc="9" dirty="0"/>
              <a:t>y</a:t>
            </a:r>
            <a:r>
              <a:rPr sz="4298" spc="-387" dirty="0"/>
              <a:t>T</a:t>
            </a:r>
            <a:r>
              <a:rPr sz="4298" spc="9" dirty="0"/>
              <a:t>o</a:t>
            </a:r>
            <a:r>
              <a:rPr sz="4298" spc="-48" dirty="0"/>
              <a:t>r</a:t>
            </a:r>
            <a:r>
              <a:rPr sz="4298" spc="11" dirty="0"/>
              <a:t>c</a:t>
            </a:r>
            <a:r>
              <a:rPr sz="4298" spc="-114" dirty="0"/>
              <a:t>h</a:t>
            </a:r>
            <a:r>
              <a:rPr sz="4298" spc="89" dirty="0"/>
              <a:t>?</a:t>
            </a:r>
            <a:endParaRPr sz="4298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75272" y="1576801"/>
            <a:ext cx="4993454" cy="1989536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054163" y="3623868"/>
            <a:ext cx="2216528" cy="230614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5776">
              <a:spcBef>
                <a:spcPts val="52"/>
              </a:spcBef>
            </a:pPr>
            <a:r>
              <a:rPr sz="1455" b="1" spc="-25" dirty="0">
                <a:solidFill>
                  <a:srgbClr val="FFFFFF"/>
                </a:solidFill>
              </a:rPr>
              <a:t>Source:</a:t>
            </a:r>
            <a:r>
              <a:rPr sz="1455" b="1" spc="-77" dirty="0">
                <a:solidFill>
                  <a:srgbClr val="FFFFFF"/>
                </a:solidFill>
              </a:rPr>
              <a:t> </a:t>
            </a:r>
            <a:r>
              <a:rPr sz="1455" u="heavy" spc="52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@fchollet</a:t>
            </a:r>
            <a:r>
              <a:rPr sz="1455" u="heavy" spc="-7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sz="1455" u="heavy" spc="6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Twitter</a:t>
            </a:r>
            <a:endParaRPr sz="1455"/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248014" y="0"/>
            <a:ext cx="1196239" cy="104733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 rot="21120000">
            <a:off x="5289384" y="1911244"/>
            <a:ext cx="1420507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840"/>
              </a:lnSpc>
            </a:pPr>
            <a:r>
              <a:rPr sz="1865" b="1" dirty="0"/>
              <a:t>and</a:t>
            </a:r>
            <a:r>
              <a:rPr sz="1865" b="1" spc="-96" dirty="0"/>
              <a:t> </a:t>
            </a:r>
            <a:r>
              <a:rPr sz="1865" b="1" spc="-32" dirty="0"/>
              <a:t>PyTorch</a:t>
            </a:r>
            <a:endParaRPr sz="1865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2082" y="202398"/>
            <a:ext cx="3875175" cy="3019341"/>
          </a:xfrm>
          <a:prstGeom prst="rect">
            <a:avLst/>
          </a:prstGeom>
        </p:spPr>
        <p:txBody>
          <a:bodyPr spcFirstLastPara="1" vert="horz" wrap="square" lIns="0" tIns="357430" rIns="0" bIns="0" rtlCol="0" anchor="t" anchorCtr="0">
            <a:spAutoFit/>
          </a:bodyPr>
          <a:lstStyle/>
          <a:p>
            <a:pPr marL="2665317">
              <a:spcBef>
                <a:spcPts val="59"/>
              </a:spcBef>
            </a:pPr>
            <a:r>
              <a:rPr sz="4298" spc="146" dirty="0"/>
              <a:t>Why</a:t>
            </a:r>
            <a:r>
              <a:rPr sz="4298" spc="-448" dirty="0"/>
              <a:t> </a:t>
            </a:r>
            <a:r>
              <a:rPr sz="4298" spc="45" dirty="0"/>
              <a:t>P</a:t>
            </a:r>
            <a:r>
              <a:rPr sz="4298" spc="9" dirty="0"/>
              <a:t>y</a:t>
            </a:r>
            <a:r>
              <a:rPr sz="4298" spc="-387" dirty="0"/>
              <a:t>T</a:t>
            </a:r>
            <a:r>
              <a:rPr sz="4298" spc="9" dirty="0"/>
              <a:t>o</a:t>
            </a:r>
            <a:r>
              <a:rPr sz="4298" spc="-48" dirty="0"/>
              <a:t>r</a:t>
            </a:r>
            <a:r>
              <a:rPr sz="4298" spc="11" dirty="0"/>
              <a:t>c</a:t>
            </a:r>
            <a:r>
              <a:rPr sz="4298" spc="-114" dirty="0"/>
              <a:t>h</a:t>
            </a:r>
            <a:r>
              <a:rPr sz="4298" spc="89" dirty="0"/>
              <a:t>?</a:t>
            </a:r>
            <a:endParaRPr sz="4298"/>
          </a:p>
        </p:txBody>
      </p:sp>
      <p:grpSp>
        <p:nvGrpSpPr>
          <p:cNvPr id="3" name="object 3"/>
          <p:cNvGrpSpPr/>
          <p:nvPr/>
        </p:nvGrpSpPr>
        <p:grpSpPr>
          <a:xfrm>
            <a:off x="321" y="0"/>
            <a:ext cx="8545834" cy="5135414"/>
            <a:chOff x="0" y="0"/>
            <a:chExt cx="18790285" cy="1129157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935976" y="0"/>
              <a:ext cx="2630249" cy="230285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76509" y="2054346"/>
              <a:ext cx="9566598" cy="628596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800395" y="2028170"/>
              <a:ext cx="5905579" cy="7067847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983790" y="4509770"/>
              <a:ext cx="9566598" cy="6728406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753265" y="8192381"/>
              <a:ext cx="7036518" cy="258592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64115" y="5571719"/>
              <a:ext cx="7468308" cy="5719448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0" y="1389446"/>
              <a:ext cx="8357121" cy="601638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803A7BE-6984-E2D2-7E70-C626AB0CF7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4590" y="829993"/>
            <a:ext cx="4593440" cy="363122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73890D8-2629-5193-3AF4-B6B8F840C057}"/>
              </a:ext>
            </a:extLst>
          </p:cNvPr>
          <p:cNvSpPr txBox="1"/>
          <p:nvPr/>
        </p:nvSpPr>
        <p:spPr>
          <a:xfrm>
            <a:off x="2651760" y="326148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EFFFE"/>
                </a:solidFill>
                <a:effectLst/>
                <a:latin typeface="Helvetica" pitchFamily="2" charset="0"/>
              </a:rPr>
              <a:t>Machine Learning vs. Deep Learning 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2082" y="202398"/>
            <a:ext cx="3875175" cy="3019341"/>
          </a:xfrm>
          <a:prstGeom prst="rect">
            <a:avLst/>
          </a:prstGeom>
        </p:spPr>
        <p:txBody>
          <a:bodyPr spcFirstLastPara="1" vert="horz" wrap="square" lIns="0" tIns="357430" rIns="0" bIns="0" rtlCol="0" anchor="t" anchorCtr="0">
            <a:spAutoFit/>
          </a:bodyPr>
          <a:lstStyle/>
          <a:p>
            <a:pPr marL="1935235">
              <a:spcBef>
                <a:spcPts val="59"/>
              </a:spcBef>
            </a:pPr>
            <a:r>
              <a:rPr sz="4298" spc="196" dirty="0"/>
              <a:t>What</a:t>
            </a:r>
            <a:r>
              <a:rPr sz="4298" spc="-446" dirty="0"/>
              <a:t> </a:t>
            </a:r>
            <a:r>
              <a:rPr sz="4298" spc="-61" dirty="0"/>
              <a:t>is</a:t>
            </a:r>
            <a:r>
              <a:rPr sz="4298" spc="-446" dirty="0"/>
              <a:t> </a:t>
            </a:r>
            <a:r>
              <a:rPr sz="4298" spc="-27" dirty="0"/>
              <a:t>a</a:t>
            </a:r>
            <a:r>
              <a:rPr sz="4298" spc="-443" dirty="0"/>
              <a:t> </a:t>
            </a:r>
            <a:r>
              <a:rPr sz="4298" spc="-123" dirty="0"/>
              <a:t>GPU/TPU?</a:t>
            </a:r>
            <a:endParaRPr sz="4298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63984" y="961660"/>
            <a:ext cx="3268614" cy="183859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60089" y="3250439"/>
            <a:ext cx="3876403" cy="142864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125488" y="4787249"/>
            <a:ext cx="2745607" cy="236501"/>
          </a:xfrm>
          <a:prstGeom prst="rect">
            <a:avLst/>
          </a:prstGeom>
        </p:spPr>
        <p:txBody>
          <a:bodyPr vert="horz" wrap="square" lIns="0" tIns="5487" rIns="0" bIns="0" rtlCol="0">
            <a:spAutoFit/>
          </a:bodyPr>
          <a:lstStyle/>
          <a:p>
            <a:pPr marL="5776">
              <a:spcBef>
                <a:spcPts val="43"/>
              </a:spcBef>
            </a:pPr>
            <a:r>
              <a:rPr sz="1501" b="1" spc="-57" dirty="0">
                <a:solidFill>
                  <a:srgbClr val="FFFFFF"/>
                </a:solidFill>
              </a:rPr>
              <a:t>GPU</a:t>
            </a:r>
            <a:r>
              <a:rPr sz="1501" b="1" spc="-136" dirty="0">
                <a:solidFill>
                  <a:srgbClr val="FFFFFF"/>
                </a:solidFill>
              </a:rPr>
              <a:t> </a:t>
            </a:r>
            <a:r>
              <a:rPr sz="1501" b="1" spc="-43" dirty="0">
                <a:solidFill>
                  <a:srgbClr val="FFFFFF"/>
                </a:solidFill>
              </a:rPr>
              <a:t>(Graphics</a:t>
            </a:r>
            <a:r>
              <a:rPr sz="1501" b="1" spc="-136" dirty="0">
                <a:solidFill>
                  <a:srgbClr val="FFFFFF"/>
                </a:solidFill>
              </a:rPr>
              <a:t> </a:t>
            </a:r>
            <a:r>
              <a:rPr sz="1501" b="1" spc="-59" dirty="0">
                <a:solidFill>
                  <a:srgbClr val="FFFFFF"/>
                </a:solidFill>
              </a:rPr>
              <a:t>Processing</a:t>
            </a:r>
            <a:r>
              <a:rPr sz="1501" b="1" spc="-136" dirty="0">
                <a:solidFill>
                  <a:srgbClr val="FFFFFF"/>
                </a:solidFill>
              </a:rPr>
              <a:t> </a:t>
            </a:r>
            <a:r>
              <a:rPr sz="1501" b="1" spc="-5" dirty="0">
                <a:solidFill>
                  <a:srgbClr val="FFFFFF"/>
                </a:solidFill>
              </a:rPr>
              <a:t>Unit)</a:t>
            </a:r>
            <a:endParaRPr sz="1501"/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811594" y="1431271"/>
            <a:ext cx="3930227" cy="2280596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5514485" y="3835813"/>
            <a:ext cx="2524676" cy="236501"/>
          </a:xfrm>
          <a:prstGeom prst="rect">
            <a:avLst/>
          </a:prstGeom>
        </p:spPr>
        <p:txBody>
          <a:bodyPr vert="horz" wrap="square" lIns="0" tIns="5487" rIns="0" bIns="0" rtlCol="0">
            <a:spAutoFit/>
          </a:bodyPr>
          <a:lstStyle/>
          <a:p>
            <a:pPr marL="5776">
              <a:spcBef>
                <a:spcPts val="43"/>
              </a:spcBef>
            </a:pPr>
            <a:r>
              <a:rPr sz="1501" b="1" spc="-55" dirty="0">
                <a:solidFill>
                  <a:srgbClr val="FFFFFF"/>
                </a:solidFill>
              </a:rPr>
              <a:t>TPU</a:t>
            </a:r>
            <a:r>
              <a:rPr sz="1501" b="1" spc="-141" dirty="0">
                <a:solidFill>
                  <a:srgbClr val="FFFFFF"/>
                </a:solidFill>
              </a:rPr>
              <a:t> </a:t>
            </a:r>
            <a:r>
              <a:rPr sz="1501" b="1" spc="-55" dirty="0">
                <a:solidFill>
                  <a:srgbClr val="FFFFFF"/>
                </a:solidFill>
              </a:rPr>
              <a:t>(Tensor</a:t>
            </a:r>
            <a:r>
              <a:rPr sz="1501" b="1" spc="-141" dirty="0">
                <a:solidFill>
                  <a:srgbClr val="FFFFFF"/>
                </a:solidFill>
              </a:rPr>
              <a:t> </a:t>
            </a:r>
            <a:r>
              <a:rPr sz="1501" b="1" spc="-59" dirty="0">
                <a:solidFill>
                  <a:srgbClr val="FFFFFF"/>
                </a:solidFill>
              </a:rPr>
              <a:t>Processing</a:t>
            </a:r>
            <a:r>
              <a:rPr sz="1501" b="1" spc="-139" dirty="0">
                <a:solidFill>
                  <a:srgbClr val="FFFFFF"/>
                </a:solidFill>
              </a:rPr>
              <a:t> </a:t>
            </a:r>
            <a:r>
              <a:rPr sz="1501" b="1" spc="-5" dirty="0">
                <a:solidFill>
                  <a:srgbClr val="FFFFFF"/>
                </a:solidFill>
              </a:rPr>
              <a:t>Unit)</a:t>
            </a:r>
            <a:endParaRPr sz="1501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34648" y="2214681"/>
            <a:ext cx="4734561" cy="681806"/>
          </a:xfrm>
          <a:prstGeom prst="rect">
            <a:avLst/>
          </a:prstGeom>
        </p:spPr>
        <p:txBody>
          <a:bodyPr spcFirstLastPara="1" vert="horz" wrap="square" lIns="0" tIns="7509" rIns="0" bIns="0" rtlCol="0" anchor="t" anchorCtr="0">
            <a:spAutoFit/>
          </a:bodyPr>
          <a:lstStyle/>
          <a:p>
            <a:pPr marL="5776">
              <a:spcBef>
                <a:spcPts val="59"/>
              </a:spcBef>
            </a:pPr>
            <a:r>
              <a:rPr sz="4298" spc="227" dirty="0"/>
              <a:t>“What</a:t>
            </a:r>
            <a:r>
              <a:rPr sz="4298" spc="-446" dirty="0"/>
              <a:t> </a:t>
            </a:r>
            <a:r>
              <a:rPr sz="4298" spc="-57" dirty="0"/>
              <a:t>is</a:t>
            </a:r>
            <a:r>
              <a:rPr sz="4298" spc="-443" dirty="0"/>
              <a:t> </a:t>
            </a:r>
            <a:r>
              <a:rPr sz="4298" spc="-27" dirty="0"/>
              <a:t>a</a:t>
            </a:r>
            <a:r>
              <a:rPr sz="4298" spc="-443" dirty="0"/>
              <a:t> </a:t>
            </a:r>
            <a:r>
              <a:rPr sz="4298" spc="121" dirty="0"/>
              <a:t>tensor?”</a:t>
            </a:r>
            <a:endParaRPr sz="4298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440623" y="2199745"/>
            <a:ext cx="2216239" cy="1034765"/>
          </a:xfrm>
          <a:custGeom>
            <a:avLst/>
            <a:gdLst/>
            <a:ahLst/>
            <a:cxnLst/>
            <a:rect l="l" t="t" r="r" b="b"/>
            <a:pathLst>
              <a:path w="4872990" h="2275204">
                <a:moveTo>
                  <a:pt x="4561316" y="0"/>
                </a:moveTo>
                <a:lnTo>
                  <a:pt x="311508" y="0"/>
                </a:lnTo>
                <a:lnTo>
                  <a:pt x="249520" y="238"/>
                </a:lnTo>
                <a:lnTo>
                  <a:pt x="199530" y="1908"/>
                </a:lnTo>
                <a:lnTo>
                  <a:pt x="159823" y="6439"/>
                </a:lnTo>
                <a:lnTo>
                  <a:pt x="91425" y="33667"/>
                </a:lnTo>
                <a:lnTo>
                  <a:pt x="59403" y="59401"/>
                </a:lnTo>
                <a:lnTo>
                  <a:pt x="33668" y="91422"/>
                </a:lnTo>
                <a:lnTo>
                  <a:pt x="15266" y="128682"/>
                </a:lnTo>
                <a:lnTo>
                  <a:pt x="1908" y="199527"/>
                </a:lnTo>
                <a:lnTo>
                  <a:pt x="238" y="249517"/>
                </a:lnTo>
                <a:lnTo>
                  <a:pt x="0" y="311505"/>
                </a:lnTo>
                <a:lnTo>
                  <a:pt x="0" y="1963703"/>
                </a:lnTo>
                <a:lnTo>
                  <a:pt x="238" y="2025691"/>
                </a:lnTo>
                <a:lnTo>
                  <a:pt x="1908" y="2075681"/>
                </a:lnTo>
                <a:lnTo>
                  <a:pt x="6440" y="2115388"/>
                </a:lnTo>
                <a:lnTo>
                  <a:pt x="33668" y="2183787"/>
                </a:lnTo>
                <a:lnTo>
                  <a:pt x="59403" y="2215807"/>
                </a:lnTo>
                <a:lnTo>
                  <a:pt x="91425" y="2241541"/>
                </a:lnTo>
                <a:lnTo>
                  <a:pt x="128687" y="2259944"/>
                </a:lnTo>
                <a:lnTo>
                  <a:pt x="199530" y="2273301"/>
                </a:lnTo>
                <a:lnTo>
                  <a:pt x="249520" y="2274970"/>
                </a:lnTo>
                <a:lnTo>
                  <a:pt x="311508" y="2275209"/>
                </a:lnTo>
                <a:lnTo>
                  <a:pt x="4561316" y="2275209"/>
                </a:lnTo>
                <a:lnTo>
                  <a:pt x="4623304" y="2274970"/>
                </a:lnTo>
                <a:lnTo>
                  <a:pt x="4673294" y="2273301"/>
                </a:lnTo>
                <a:lnTo>
                  <a:pt x="4713001" y="2268769"/>
                </a:lnTo>
                <a:lnTo>
                  <a:pt x="4781399" y="2241541"/>
                </a:lnTo>
                <a:lnTo>
                  <a:pt x="4813421" y="2215807"/>
                </a:lnTo>
                <a:lnTo>
                  <a:pt x="4839156" y="2183787"/>
                </a:lnTo>
                <a:lnTo>
                  <a:pt x="4857558" y="2146526"/>
                </a:lnTo>
                <a:lnTo>
                  <a:pt x="4870917" y="2075681"/>
                </a:lnTo>
                <a:lnTo>
                  <a:pt x="4872586" y="2025691"/>
                </a:lnTo>
                <a:lnTo>
                  <a:pt x="4872825" y="1963703"/>
                </a:lnTo>
                <a:lnTo>
                  <a:pt x="4872825" y="311505"/>
                </a:lnTo>
                <a:lnTo>
                  <a:pt x="4872586" y="249517"/>
                </a:lnTo>
                <a:lnTo>
                  <a:pt x="4870917" y="199527"/>
                </a:lnTo>
                <a:lnTo>
                  <a:pt x="4866384" y="159820"/>
                </a:lnTo>
                <a:lnTo>
                  <a:pt x="4839156" y="91422"/>
                </a:lnTo>
                <a:lnTo>
                  <a:pt x="4813421" y="59401"/>
                </a:lnTo>
                <a:lnTo>
                  <a:pt x="4781399" y="33667"/>
                </a:lnTo>
                <a:lnTo>
                  <a:pt x="4744138" y="15264"/>
                </a:lnTo>
                <a:lnTo>
                  <a:pt x="4673294" y="1908"/>
                </a:lnTo>
                <a:lnTo>
                  <a:pt x="4623304" y="238"/>
                </a:lnTo>
                <a:lnTo>
                  <a:pt x="4561316" y="0"/>
                </a:lnTo>
                <a:close/>
              </a:path>
            </a:pathLst>
          </a:custGeom>
          <a:solidFill>
            <a:srgbClr val="61D836"/>
          </a:solidFill>
        </p:spPr>
        <p:txBody>
          <a:bodyPr wrap="square" lIns="0" tIns="0" rIns="0" bIns="0" rtlCol="0"/>
          <a:lstStyle/>
          <a:p>
            <a:endParaRPr sz="637"/>
          </a:p>
        </p:txBody>
      </p:sp>
      <p:grpSp>
        <p:nvGrpSpPr>
          <p:cNvPr id="3" name="object 3"/>
          <p:cNvGrpSpPr/>
          <p:nvPr/>
        </p:nvGrpSpPr>
        <p:grpSpPr>
          <a:xfrm>
            <a:off x="281445" y="667800"/>
            <a:ext cx="5088340" cy="3002060"/>
            <a:chOff x="618125" y="1468336"/>
            <a:chExt cx="11188065" cy="6600825"/>
          </a:xfrm>
        </p:grpSpPr>
        <p:sp>
          <p:nvSpPr>
            <p:cNvPr id="4" name="object 4"/>
            <p:cNvSpPr/>
            <p:nvPr/>
          </p:nvSpPr>
          <p:spPr>
            <a:xfrm>
              <a:off x="4261437" y="4991720"/>
              <a:ext cx="3380104" cy="2145030"/>
            </a:xfrm>
            <a:custGeom>
              <a:avLst/>
              <a:gdLst/>
              <a:ahLst/>
              <a:cxnLst/>
              <a:rect l="l" t="t" r="r" b="b"/>
              <a:pathLst>
                <a:path w="3380104" h="2145029">
                  <a:moveTo>
                    <a:pt x="3049757" y="0"/>
                  </a:moveTo>
                  <a:lnTo>
                    <a:pt x="330014" y="0"/>
                  </a:lnTo>
                  <a:lnTo>
                    <a:pt x="264342" y="252"/>
                  </a:lnTo>
                  <a:lnTo>
                    <a:pt x="211382" y="2021"/>
                  </a:lnTo>
                  <a:lnTo>
                    <a:pt x="169315" y="6822"/>
                  </a:lnTo>
                  <a:lnTo>
                    <a:pt x="96854" y="35668"/>
                  </a:lnTo>
                  <a:lnTo>
                    <a:pt x="62931" y="62931"/>
                  </a:lnTo>
                  <a:lnTo>
                    <a:pt x="35668" y="96854"/>
                  </a:lnTo>
                  <a:lnTo>
                    <a:pt x="16172" y="136329"/>
                  </a:lnTo>
                  <a:lnTo>
                    <a:pt x="2021" y="211382"/>
                  </a:lnTo>
                  <a:lnTo>
                    <a:pt x="252" y="264342"/>
                  </a:lnTo>
                  <a:lnTo>
                    <a:pt x="0" y="330014"/>
                  </a:lnTo>
                  <a:lnTo>
                    <a:pt x="0" y="1814725"/>
                  </a:lnTo>
                  <a:lnTo>
                    <a:pt x="252" y="1880396"/>
                  </a:lnTo>
                  <a:lnTo>
                    <a:pt x="2021" y="1933357"/>
                  </a:lnTo>
                  <a:lnTo>
                    <a:pt x="6822" y="1975423"/>
                  </a:lnTo>
                  <a:lnTo>
                    <a:pt x="35668" y="2047885"/>
                  </a:lnTo>
                  <a:lnTo>
                    <a:pt x="62931" y="2081808"/>
                  </a:lnTo>
                  <a:lnTo>
                    <a:pt x="96854" y="2109071"/>
                  </a:lnTo>
                  <a:lnTo>
                    <a:pt x="136328" y="2128567"/>
                  </a:lnTo>
                  <a:lnTo>
                    <a:pt x="211382" y="2142718"/>
                  </a:lnTo>
                  <a:lnTo>
                    <a:pt x="264342" y="2144487"/>
                  </a:lnTo>
                  <a:lnTo>
                    <a:pt x="330014" y="2144739"/>
                  </a:lnTo>
                  <a:lnTo>
                    <a:pt x="3049757" y="2144739"/>
                  </a:lnTo>
                  <a:lnTo>
                    <a:pt x="3115428" y="2144487"/>
                  </a:lnTo>
                  <a:lnTo>
                    <a:pt x="3168388" y="2142718"/>
                  </a:lnTo>
                  <a:lnTo>
                    <a:pt x="3210454" y="2137917"/>
                  </a:lnTo>
                  <a:lnTo>
                    <a:pt x="3282916" y="2109071"/>
                  </a:lnTo>
                  <a:lnTo>
                    <a:pt x="3316839" y="2081808"/>
                  </a:lnTo>
                  <a:lnTo>
                    <a:pt x="3344102" y="2047885"/>
                  </a:lnTo>
                  <a:lnTo>
                    <a:pt x="3363599" y="2008410"/>
                  </a:lnTo>
                  <a:lnTo>
                    <a:pt x="3377749" y="1933357"/>
                  </a:lnTo>
                  <a:lnTo>
                    <a:pt x="3379518" y="1880396"/>
                  </a:lnTo>
                  <a:lnTo>
                    <a:pt x="3379771" y="1814725"/>
                  </a:lnTo>
                  <a:lnTo>
                    <a:pt x="3379771" y="330014"/>
                  </a:lnTo>
                  <a:lnTo>
                    <a:pt x="3379518" y="264342"/>
                  </a:lnTo>
                  <a:lnTo>
                    <a:pt x="3377749" y="211382"/>
                  </a:lnTo>
                  <a:lnTo>
                    <a:pt x="3372948" y="169316"/>
                  </a:lnTo>
                  <a:lnTo>
                    <a:pt x="3344102" y="96854"/>
                  </a:lnTo>
                  <a:lnTo>
                    <a:pt x="3316839" y="62931"/>
                  </a:lnTo>
                  <a:lnTo>
                    <a:pt x="3282916" y="35668"/>
                  </a:lnTo>
                  <a:lnTo>
                    <a:pt x="3243441" y="16172"/>
                  </a:lnTo>
                  <a:lnTo>
                    <a:pt x="3168388" y="2021"/>
                  </a:lnTo>
                  <a:lnTo>
                    <a:pt x="3115428" y="252"/>
                  </a:lnTo>
                  <a:lnTo>
                    <a:pt x="3049757" y="0"/>
                  </a:lnTo>
                  <a:close/>
                </a:path>
              </a:pathLst>
            </a:custGeom>
            <a:solidFill>
              <a:srgbClr val="61D836"/>
            </a:solidFill>
          </p:spPr>
          <p:txBody>
            <a:bodyPr wrap="square" lIns="0" tIns="0" rIns="0" bIns="0" rtlCol="0"/>
            <a:lstStyle/>
            <a:p>
              <a:endParaRPr sz="637"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10269" y="1468336"/>
              <a:ext cx="2068940" cy="206894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14409" y="2415072"/>
              <a:ext cx="1364257" cy="1364257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18125" y="2938329"/>
              <a:ext cx="1364257" cy="1364257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796979" y="4059488"/>
              <a:ext cx="4009203" cy="4009203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2502408" y="157590"/>
            <a:ext cx="4150322" cy="681806"/>
          </a:xfrm>
          <a:prstGeom prst="rect">
            <a:avLst/>
          </a:prstGeom>
        </p:spPr>
        <p:txBody>
          <a:bodyPr spcFirstLastPara="1" vert="horz" wrap="square" lIns="0" tIns="7509" rIns="0" bIns="0" rtlCol="0" anchor="t" anchorCtr="0">
            <a:spAutoFit/>
          </a:bodyPr>
          <a:lstStyle/>
          <a:p>
            <a:pPr marL="5776">
              <a:spcBef>
                <a:spcPts val="59"/>
              </a:spcBef>
            </a:pPr>
            <a:r>
              <a:rPr sz="4298" dirty="0"/>
              <a:t>Neural</a:t>
            </a:r>
            <a:r>
              <a:rPr sz="4298" spc="-407" dirty="0"/>
              <a:t> </a:t>
            </a:r>
            <a:r>
              <a:rPr sz="4298" spc="130" dirty="0"/>
              <a:t>Networks</a:t>
            </a:r>
            <a:endParaRPr sz="4298"/>
          </a:p>
        </p:txBody>
      </p:sp>
      <p:sp>
        <p:nvSpPr>
          <p:cNvPr id="10" name="object 10"/>
          <p:cNvSpPr txBox="1"/>
          <p:nvPr/>
        </p:nvSpPr>
        <p:spPr>
          <a:xfrm>
            <a:off x="2011170" y="2320619"/>
            <a:ext cx="1389409" cy="858290"/>
          </a:xfrm>
          <a:prstGeom prst="rect">
            <a:avLst/>
          </a:prstGeom>
        </p:spPr>
        <p:txBody>
          <a:bodyPr vert="horz" wrap="square" lIns="0" tIns="21949" rIns="0" bIns="0" rtlCol="0">
            <a:spAutoFit/>
          </a:bodyPr>
          <a:lstStyle/>
          <a:p>
            <a:pPr marL="5776">
              <a:spcBef>
                <a:spcPts val="173"/>
              </a:spcBef>
            </a:pPr>
            <a:r>
              <a:rPr sz="1296" spc="-45" dirty="0">
                <a:solidFill>
                  <a:srgbClr val="FFFFFF"/>
                </a:solidFill>
                <a:latin typeface="Andale Mono"/>
                <a:cs typeface="Andale Mono"/>
              </a:rPr>
              <a:t>[[116,</a:t>
            </a:r>
            <a:r>
              <a:rPr sz="1296" spc="-150" dirty="0">
                <a:solidFill>
                  <a:srgbClr val="FFFFFF"/>
                </a:solidFill>
                <a:latin typeface="Andale Mono"/>
                <a:cs typeface="Andale Mono"/>
              </a:rPr>
              <a:t> </a:t>
            </a:r>
            <a:r>
              <a:rPr sz="1296" spc="-20" dirty="0">
                <a:solidFill>
                  <a:srgbClr val="FFFFFF"/>
                </a:solidFill>
                <a:latin typeface="Andale Mono"/>
                <a:cs typeface="Andale Mono"/>
              </a:rPr>
              <a:t>78,</a:t>
            </a:r>
            <a:r>
              <a:rPr sz="1296" spc="-155" dirty="0">
                <a:solidFill>
                  <a:srgbClr val="FFFFFF"/>
                </a:solidFill>
                <a:latin typeface="Andale Mono"/>
                <a:cs typeface="Andale Mono"/>
              </a:rPr>
              <a:t> </a:t>
            </a:r>
            <a:r>
              <a:rPr sz="1296" spc="-43" dirty="0">
                <a:solidFill>
                  <a:srgbClr val="FFFFFF"/>
                </a:solidFill>
                <a:latin typeface="Andale Mono"/>
                <a:cs typeface="Andale Mono"/>
              </a:rPr>
              <a:t>15],</a:t>
            </a:r>
            <a:endParaRPr sz="1296">
              <a:latin typeface="Andale Mono"/>
              <a:cs typeface="Andale Mono"/>
            </a:endParaRPr>
          </a:p>
          <a:p>
            <a:pPr marL="5776">
              <a:spcBef>
                <a:spcPts val="132"/>
              </a:spcBef>
            </a:pPr>
            <a:r>
              <a:rPr sz="1296" spc="-41" dirty="0">
                <a:solidFill>
                  <a:srgbClr val="FFFFFF"/>
                </a:solidFill>
                <a:latin typeface="Andale Mono"/>
                <a:cs typeface="Andale Mono"/>
              </a:rPr>
              <a:t>[117,</a:t>
            </a:r>
            <a:r>
              <a:rPr sz="1296" spc="-155" dirty="0">
                <a:solidFill>
                  <a:srgbClr val="FFFFFF"/>
                </a:solidFill>
                <a:latin typeface="Andale Mono"/>
                <a:cs typeface="Andale Mono"/>
              </a:rPr>
              <a:t> </a:t>
            </a:r>
            <a:r>
              <a:rPr sz="1296" spc="-20" dirty="0">
                <a:solidFill>
                  <a:srgbClr val="FFFFFF"/>
                </a:solidFill>
                <a:latin typeface="Andale Mono"/>
                <a:cs typeface="Andale Mono"/>
              </a:rPr>
              <a:t>43,</a:t>
            </a:r>
            <a:r>
              <a:rPr sz="1296" spc="-159" dirty="0">
                <a:solidFill>
                  <a:srgbClr val="FFFFFF"/>
                </a:solidFill>
                <a:latin typeface="Andale Mono"/>
                <a:cs typeface="Andale Mono"/>
              </a:rPr>
              <a:t> </a:t>
            </a:r>
            <a:r>
              <a:rPr sz="1296" spc="-9" dirty="0">
                <a:solidFill>
                  <a:srgbClr val="FFFFFF"/>
                </a:solidFill>
                <a:latin typeface="Andale Mono"/>
                <a:cs typeface="Andale Mono"/>
              </a:rPr>
              <a:t>96],</a:t>
            </a:r>
            <a:endParaRPr sz="1296">
              <a:latin typeface="Andale Mono"/>
              <a:cs typeface="Andale Mono"/>
            </a:endParaRPr>
          </a:p>
          <a:p>
            <a:pPr marL="5776">
              <a:spcBef>
                <a:spcPts val="132"/>
              </a:spcBef>
            </a:pPr>
            <a:r>
              <a:rPr sz="1296" spc="-41" dirty="0">
                <a:solidFill>
                  <a:srgbClr val="FFFFFF"/>
                </a:solidFill>
                <a:latin typeface="Andale Mono"/>
                <a:cs typeface="Andale Mono"/>
              </a:rPr>
              <a:t>[125,</a:t>
            </a:r>
            <a:r>
              <a:rPr sz="1296" spc="-155" dirty="0">
                <a:solidFill>
                  <a:srgbClr val="FFFFFF"/>
                </a:solidFill>
                <a:latin typeface="Andale Mono"/>
                <a:cs typeface="Andale Mono"/>
              </a:rPr>
              <a:t> </a:t>
            </a:r>
            <a:r>
              <a:rPr sz="1296" spc="-20" dirty="0">
                <a:solidFill>
                  <a:srgbClr val="FFFFFF"/>
                </a:solidFill>
                <a:latin typeface="Andale Mono"/>
                <a:cs typeface="Andale Mono"/>
              </a:rPr>
              <a:t>87,</a:t>
            </a:r>
            <a:r>
              <a:rPr sz="1296" spc="-159" dirty="0">
                <a:solidFill>
                  <a:srgbClr val="FFFFFF"/>
                </a:solidFill>
                <a:latin typeface="Andale Mono"/>
                <a:cs typeface="Andale Mono"/>
              </a:rPr>
              <a:t> </a:t>
            </a:r>
            <a:r>
              <a:rPr sz="1296" spc="-9" dirty="0">
                <a:solidFill>
                  <a:srgbClr val="FFFFFF"/>
                </a:solidFill>
                <a:latin typeface="Andale Mono"/>
                <a:cs typeface="Andale Mono"/>
              </a:rPr>
              <a:t>23],</a:t>
            </a:r>
            <a:endParaRPr sz="1296">
              <a:latin typeface="Andale Mono"/>
              <a:cs typeface="Andale Mono"/>
            </a:endParaRPr>
          </a:p>
          <a:p>
            <a:pPr marL="5776">
              <a:spcBef>
                <a:spcPts val="132"/>
              </a:spcBef>
            </a:pPr>
            <a:r>
              <a:rPr sz="1296" spc="-11" dirty="0">
                <a:solidFill>
                  <a:srgbClr val="FFFFFF"/>
                </a:solidFill>
                <a:latin typeface="Andale Mono"/>
                <a:cs typeface="Andale Mono"/>
              </a:rPr>
              <a:t>…,</a:t>
            </a:r>
            <a:endParaRPr sz="1296">
              <a:latin typeface="Andale Mono"/>
              <a:cs typeface="Andale Mono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513371" y="2334905"/>
            <a:ext cx="2122957" cy="207288"/>
          </a:xfrm>
          <a:prstGeom prst="rect">
            <a:avLst/>
          </a:prstGeom>
        </p:spPr>
        <p:txBody>
          <a:bodyPr vert="horz" wrap="square" lIns="0" tIns="7798" rIns="0" bIns="0" rtlCol="0">
            <a:spAutoFit/>
          </a:bodyPr>
          <a:lstStyle/>
          <a:p>
            <a:pPr marL="5776">
              <a:spcBef>
                <a:spcPts val="61"/>
              </a:spcBef>
            </a:pPr>
            <a:r>
              <a:rPr sz="1296" spc="-50" dirty="0">
                <a:solidFill>
                  <a:srgbClr val="FFFFFF"/>
                </a:solidFill>
                <a:latin typeface="Andale Mono"/>
                <a:cs typeface="Andale Mono"/>
              </a:rPr>
              <a:t>[[0.983,</a:t>
            </a:r>
            <a:r>
              <a:rPr sz="1296" spc="-130" dirty="0">
                <a:solidFill>
                  <a:srgbClr val="FFFFFF"/>
                </a:solidFill>
                <a:latin typeface="Andale Mono"/>
                <a:cs typeface="Andale Mono"/>
              </a:rPr>
              <a:t> </a:t>
            </a:r>
            <a:r>
              <a:rPr sz="1296" spc="-45" dirty="0">
                <a:solidFill>
                  <a:srgbClr val="FFFFFF"/>
                </a:solidFill>
                <a:latin typeface="Andale Mono"/>
                <a:cs typeface="Andale Mono"/>
              </a:rPr>
              <a:t>0.004,</a:t>
            </a:r>
            <a:r>
              <a:rPr sz="1296" spc="-127" dirty="0">
                <a:solidFill>
                  <a:srgbClr val="FFFFFF"/>
                </a:solidFill>
                <a:latin typeface="Andale Mono"/>
                <a:cs typeface="Andale Mono"/>
              </a:rPr>
              <a:t> </a:t>
            </a:r>
            <a:r>
              <a:rPr sz="1296" spc="-48" dirty="0">
                <a:solidFill>
                  <a:srgbClr val="FFFFFF"/>
                </a:solidFill>
                <a:latin typeface="Andale Mono"/>
                <a:cs typeface="Andale Mono"/>
              </a:rPr>
              <a:t>0.013],</a:t>
            </a:r>
            <a:endParaRPr sz="1296">
              <a:latin typeface="Andale Mono"/>
              <a:cs typeface="Andale Mono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513371" y="2534916"/>
            <a:ext cx="2031119" cy="646052"/>
          </a:xfrm>
          <a:prstGeom prst="rect">
            <a:avLst/>
          </a:prstGeom>
        </p:spPr>
        <p:txBody>
          <a:bodyPr vert="horz" wrap="square" lIns="0" tIns="21949" rIns="0" bIns="0" rtlCol="0">
            <a:spAutoFit/>
          </a:bodyPr>
          <a:lstStyle/>
          <a:p>
            <a:pPr marL="5776">
              <a:spcBef>
                <a:spcPts val="173"/>
              </a:spcBef>
            </a:pPr>
            <a:r>
              <a:rPr sz="1296" spc="-48" dirty="0">
                <a:solidFill>
                  <a:srgbClr val="FFFFFF"/>
                </a:solidFill>
                <a:latin typeface="Andale Mono"/>
                <a:cs typeface="Andale Mono"/>
              </a:rPr>
              <a:t>[0.110,</a:t>
            </a:r>
            <a:r>
              <a:rPr sz="1296" spc="-132" dirty="0">
                <a:solidFill>
                  <a:srgbClr val="FFFFFF"/>
                </a:solidFill>
                <a:latin typeface="Andale Mono"/>
                <a:cs typeface="Andale Mono"/>
              </a:rPr>
              <a:t> </a:t>
            </a:r>
            <a:r>
              <a:rPr sz="1296" spc="-45" dirty="0">
                <a:solidFill>
                  <a:srgbClr val="FFFFFF"/>
                </a:solidFill>
                <a:latin typeface="Andale Mono"/>
                <a:cs typeface="Andale Mono"/>
              </a:rPr>
              <a:t>0.889,</a:t>
            </a:r>
            <a:r>
              <a:rPr sz="1296" spc="-132" dirty="0">
                <a:solidFill>
                  <a:srgbClr val="FFFFFF"/>
                </a:solidFill>
                <a:latin typeface="Andale Mono"/>
                <a:cs typeface="Andale Mono"/>
              </a:rPr>
              <a:t> </a:t>
            </a:r>
            <a:r>
              <a:rPr sz="1296" spc="-48" dirty="0">
                <a:solidFill>
                  <a:srgbClr val="FFFFFF"/>
                </a:solidFill>
                <a:latin typeface="Andale Mono"/>
                <a:cs typeface="Andale Mono"/>
              </a:rPr>
              <a:t>0.001],</a:t>
            </a:r>
            <a:endParaRPr sz="1296">
              <a:latin typeface="Andale Mono"/>
              <a:cs typeface="Andale Mono"/>
            </a:endParaRPr>
          </a:p>
          <a:p>
            <a:pPr marL="5776">
              <a:spcBef>
                <a:spcPts val="132"/>
              </a:spcBef>
            </a:pPr>
            <a:r>
              <a:rPr sz="1296" spc="-48" dirty="0">
                <a:solidFill>
                  <a:srgbClr val="FFFFFF"/>
                </a:solidFill>
                <a:latin typeface="Andale Mono"/>
                <a:cs typeface="Andale Mono"/>
              </a:rPr>
              <a:t>[0.023,</a:t>
            </a:r>
            <a:r>
              <a:rPr sz="1296" spc="-132" dirty="0">
                <a:solidFill>
                  <a:srgbClr val="FFFFFF"/>
                </a:solidFill>
                <a:latin typeface="Andale Mono"/>
                <a:cs typeface="Andale Mono"/>
              </a:rPr>
              <a:t> </a:t>
            </a:r>
            <a:r>
              <a:rPr sz="1296" spc="-45" dirty="0">
                <a:solidFill>
                  <a:srgbClr val="FFFFFF"/>
                </a:solidFill>
                <a:latin typeface="Andale Mono"/>
                <a:cs typeface="Andale Mono"/>
              </a:rPr>
              <a:t>0.027,</a:t>
            </a:r>
            <a:r>
              <a:rPr sz="1296" spc="-132" dirty="0">
                <a:solidFill>
                  <a:srgbClr val="FFFFFF"/>
                </a:solidFill>
                <a:latin typeface="Andale Mono"/>
                <a:cs typeface="Andale Mono"/>
              </a:rPr>
              <a:t> </a:t>
            </a:r>
            <a:r>
              <a:rPr sz="1296" spc="-48" dirty="0">
                <a:solidFill>
                  <a:srgbClr val="FFFFFF"/>
                </a:solidFill>
                <a:latin typeface="Andale Mono"/>
                <a:cs typeface="Andale Mono"/>
              </a:rPr>
              <a:t>0.985],</a:t>
            </a:r>
            <a:endParaRPr sz="1296">
              <a:latin typeface="Andale Mono"/>
              <a:cs typeface="Andale Mono"/>
            </a:endParaRPr>
          </a:p>
          <a:p>
            <a:pPr marL="5776">
              <a:spcBef>
                <a:spcPts val="132"/>
              </a:spcBef>
            </a:pPr>
            <a:r>
              <a:rPr sz="1296" spc="-11" dirty="0">
                <a:solidFill>
                  <a:srgbClr val="FFFFFF"/>
                </a:solidFill>
                <a:latin typeface="Andale Mono"/>
                <a:cs typeface="Andale Mono"/>
              </a:rPr>
              <a:t>…,</a:t>
            </a:r>
            <a:endParaRPr sz="1296">
              <a:latin typeface="Andale Mono"/>
              <a:cs typeface="Andale Mono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197867" y="2147711"/>
            <a:ext cx="1559223" cy="2700554"/>
            <a:chOff x="434358" y="4722311"/>
            <a:chExt cx="3428365" cy="5937885"/>
          </a:xfrm>
        </p:grpSpPr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34358" y="7231769"/>
              <a:ext cx="3428074" cy="3428074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34358" y="4722311"/>
              <a:ext cx="3428074" cy="2822571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590944" y="4682481"/>
            <a:ext cx="566623" cy="236501"/>
          </a:xfrm>
          <a:prstGeom prst="rect">
            <a:avLst/>
          </a:prstGeom>
        </p:spPr>
        <p:txBody>
          <a:bodyPr vert="horz" wrap="square" lIns="0" tIns="5487" rIns="0" bIns="0" rtlCol="0">
            <a:spAutoFit/>
          </a:bodyPr>
          <a:lstStyle/>
          <a:p>
            <a:pPr marL="5776">
              <a:spcBef>
                <a:spcPts val="43"/>
              </a:spcBef>
            </a:pPr>
            <a:r>
              <a:rPr sz="1501" b="1" spc="-20" dirty="0">
                <a:solidFill>
                  <a:srgbClr val="FFFFFF"/>
                </a:solidFill>
              </a:rPr>
              <a:t>Inputs</a:t>
            </a:r>
            <a:endParaRPr sz="1501"/>
          </a:p>
        </p:txBody>
      </p:sp>
      <p:sp>
        <p:nvSpPr>
          <p:cNvPr id="17" name="object 17"/>
          <p:cNvSpPr txBox="1"/>
          <p:nvPr/>
        </p:nvSpPr>
        <p:spPr>
          <a:xfrm>
            <a:off x="2038835" y="4582476"/>
            <a:ext cx="903939" cy="448279"/>
          </a:xfrm>
          <a:prstGeom prst="rect">
            <a:avLst/>
          </a:prstGeom>
        </p:spPr>
        <p:txBody>
          <a:bodyPr vert="horz" wrap="square" lIns="0" tIns="37544" rIns="0" bIns="0" rtlCol="0">
            <a:spAutoFit/>
          </a:bodyPr>
          <a:lstStyle/>
          <a:p>
            <a:pPr marL="39277" marR="2310" indent="-33789">
              <a:lnSpc>
                <a:spcPts val="1560"/>
              </a:lnSpc>
              <a:spcBef>
                <a:spcPts val="296"/>
              </a:spcBef>
            </a:pPr>
            <a:r>
              <a:rPr sz="1501" b="1" spc="-32" dirty="0">
                <a:solidFill>
                  <a:srgbClr val="FFFFFF"/>
                </a:solidFill>
              </a:rPr>
              <a:t>Numerical </a:t>
            </a:r>
            <a:r>
              <a:rPr sz="1501" b="1" spc="-5" dirty="0">
                <a:solidFill>
                  <a:srgbClr val="FFFFFF"/>
                </a:solidFill>
              </a:rPr>
              <a:t>encoding</a:t>
            </a:r>
            <a:endParaRPr sz="1501"/>
          </a:p>
        </p:txBody>
      </p:sp>
      <p:sp>
        <p:nvSpPr>
          <p:cNvPr id="18" name="object 18"/>
          <p:cNvSpPr txBox="1"/>
          <p:nvPr/>
        </p:nvSpPr>
        <p:spPr>
          <a:xfrm>
            <a:off x="3321051" y="4409792"/>
            <a:ext cx="2370746" cy="614992"/>
          </a:xfrm>
          <a:prstGeom prst="rect">
            <a:avLst/>
          </a:prstGeom>
        </p:spPr>
        <p:txBody>
          <a:bodyPr vert="horz" wrap="square" lIns="0" tIns="37544" rIns="0" bIns="0" rtlCol="0">
            <a:spAutoFit/>
          </a:bodyPr>
          <a:lstStyle/>
          <a:p>
            <a:pPr marL="565466" marR="558247" algn="ctr">
              <a:lnSpc>
                <a:spcPts val="1469"/>
              </a:lnSpc>
              <a:spcBef>
                <a:spcPts val="296"/>
              </a:spcBef>
            </a:pPr>
            <a:r>
              <a:rPr sz="1410" b="1" spc="-5" dirty="0">
                <a:solidFill>
                  <a:srgbClr val="FFFFFF"/>
                </a:solidFill>
              </a:rPr>
              <a:t>Learns representation</a:t>
            </a:r>
            <a:endParaRPr sz="1410"/>
          </a:p>
          <a:p>
            <a:pPr algn="ctr">
              <a:lnSpc>
                <a:spcPts val="1460"/>
              </a:lnSpc>
            </a:pPr>
            <a:r>
              <a:rPr sz="1410" b="1" spc="-5" dirty="0">
                <a:solidFill>
                  <a:srgbClr val="FFFFFF"/>
                </a:solidFill>
              </a:rPr>
              <a:t>(patterns/features/weights)</a:t>
            </a:r>
            <a:endParaRPr sz="1410"/>
          </a:p>
        </p:txBody>
      </p:sp>
      <p:sp>
        <p:nvSpPr>
          <p:cNvPr id="19" name="object 19"/>
          <p:cNvSpPr txBox="1"/>
          <p:nvPr/>
        </p:nvSpPr>
        <p:spPr>
          <a:xfrm>
            <a:off x="5841465" y="4582476"/>
            <a:ext cx="1364861" cy="448279"/>
          </a:xfrm>
          <a:prstGeom prst="rect">
            <a:avLst/>
          </a:prstGeom>
        </p:spPr>
        <p:txBody>
          <a:bodyPr vert="horz" wrap="square" lIns="0" tIns="37544" rIns="0" bIns="0" rtlCol="0">
            <a:spAutoFit/>
          </a:bodyPr>
          <a:lstStyle/>
          <a:p>
            <a:pPr marL="330385" marR="2310" indent="-324898">
              <a:lnSpc>
                <a:spcPts val="1560"/>
              </a:lnSpc>
              <a:spcBef>
                <a:spcPts val="296"/>
              </a:spcBef>
            </a:pPr>
            <a:r>
              <a:rPr sz="1501" b="1" spc="-23" dirty="0">
                <a:solidFill>
                  <a:srgbClr val="FFFFFF"/>
                </a:solidFill>
              </a:rPr>
              <a:t>Representation </a:t>
            </a:r>
            <a:r>
              <a:rPr sz="1501" b="1" spc="-5" dirty="0">
                <a:solidFill>
                  <a:srgbClr val="FFFFFF"/>
                </a:solidFill>
              </a:rPr>
              <a:t>outputs</a:t>
            </a:r>
            <a:endParaRPr sz="1501"/>
          </a:p>
        </p:txBody>
      </p:sp>
      <p:sp>
        <p:nvSpPr>
          <p:cNvPr id="20" name="object 20"/>
          <p:cNvSpPr txBox="1"/>
          <p:nvPr/>
        </p:nvSpPr>
        <p:spPr>
          <a:xfrm>
            <a:off x="7951824" y="4682481"/>
            <a:ext cx="748854" cy="236501"/>
          </a:xfrm>
          <a:prstGeom prst="rect">
            <a:avLst/>
          </a:prstGeom>
        </p:spPr>
        <p:txBody>
          <a:bodyPr vert="horz" wrap="square" lIns="0" tIns="5487" rIns="0" bIns="0" rtlCol="0">
            <a:spAutoFit/>
          </a:bodyPr>
          <a:lstStyle/>
          <a:p>
            <a:pPr marL="5776">
              <a:spcBef>
                <a:spcPts val="43"/>
              </a:spcBef>
            </a:pPr>
            <a:r>
              <a:rPr sz="1501" b="1" spc="-5" dirty="0">
                <a:solidFill>
                  <a:srgbClr val="FFFFFF"/>
                </a:solidFill>
              </a:rPr>
              <a:t>Outputs</a:t>
            </a:r>
            <a:endParaRPr sz="1501"/>
          </a:p>
        </p:txBody>
      </p:sp>
      <p:sp>
        <p:nvSpPr>
          <p:cNvPr id="21" name="object 21"/>
          <p:cNvSpPr txBox="1"/>
          <p:nvPr/>
        </p:nvSpPr>
        <p:spPr>
          <a:xfrm rot="21060000">
            <a:off x="7566806" y="756015"/>
            <a:ext cx="913747" cy="1390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998"/>
              </a:lnSpc>
            </a:pPr>
            <a:r>
              <a:rPr sz="1114" b="1" dirty="0">
                <a:solidFill>
                  <a:srgbClr val="FFFFFF"/>
                </a:solidFill>
                <a:latin typeface="Bradley Hand"/>
                <a:cs typeface="Bradley Hand"/>
              </a:rPr>
              <a:t>(a</a:t>
            </a:r>
            <a:r>
              <a:rPr sz="1114" b="1" spc="-23" dirty="0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sz="1671" b="1" baseline="1133" dirty="0">
                <a:solidFill>
                  <a:srgbClr val="FFFFFF"/>
                </a:solidFill>
                <a:latin typeface="Bradley Hand"/>
                <a:cs typeface="Bradley Hand"/>
              </a:rPr>
              <a:t>human</a:t>
            </a:r>
            <a:r>
              <a:rPr sz="1671" b="1" spc="-34" baseline="1133" dirty="0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sz="1671" b="1" spc="-17" baseline="4535" dirty="0">
                <a:solidFill>
                  <a:srgbClr val="FFFFFF"/>
                </a:solidFill>
                <a:latin typeface="Bradley Hand"/>
                <a:cs typeface="Bradley Hand"/>
              </a:rPr>
              <a:t>can</a:t>
            </a:r>
            <a:endParaRPr sz="1671" baseline="4535">
              <a:latin typeface="Bradley Hand"/>
              <a:cs typeface="Bradley Hand"/>
            </a:endParaRPr>
          </a:p>
        </p:txBody>
      </p:sp>
      <p:sp>
        <p:nvSpPr>
          <p:cNvPr id="22" name="object 22"/>
          <p:cNvSpPr txBox="1"/>
          <p:nvPr/>
        </p:nvSpPr>
        <p:spPr>
          <a:xfrm rot="21060000">
            <a:off x="7478433" y="917414"/>
            <a:ext cx="1147383" cy="1390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007"/>
              </a:lnSpc>
            </a:pPr>
            <a:r>
              <a:rPr sz="1114" b="1" dirty="0">
                <a:solidFill>
                  <a:srgbClr val="FFFFFF"/>
                </a:solidFill>
                <a:latin typeface="Bradley Hand"/>
                <a:cs typeface="Bradley Hand"/>
              </a:rPr>
              <a:t>understand</a:t>
            </a:r>
            <a:r>
              <a:rPr sz="1114" b="1" spc="-23" dirty="0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sz="1671" b="1" spc="-7" baseline="5668" dirty="0">
                <a:solidFill>
                  <a:srgbClr val="FFFFFF"/>
                </a:solidFill>
                <a:latin typeface="Bradley Hand"/>
                <a:cs typeface="Bradley Hand"/>
              </a:rPr>
              <a:t>these)</a:t>
            </a:r>
            <a:endParaRPr sz="1671" baseline="5668">
              <a:latin typeface="Bradley Hand"/>
              <a:cs typeface="Bradley Hand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7908202" y="1083354"/>
            <a:ext cx="836071" cy="448279"/>
          </a:xfrm>
          <a:prstGeom prst="rect">
            <a:avLst/>
          </a:prstGeom>
        </p:spPr>
        <p:txBody>
          <a:bodyPr vert="horz" wrap="square" lIns="0" tIns="37544" rIns="0" bIns="0" rtlCol="0">
            <a:spAutoFit/>
          </a:bodyPr>
          <a:lstStyle/>
          <a:p>
            <a:pPr marL="5776" marR="2310" indent="97903">
              <a:lnSpc>
                <a:spcPts val="1560"/>
              </a:lnSpc>
              <a:spcBef>
                <a:spcPts val="296"/>
              </a:spcBef>
            </a:pPr>
            <a:r>
              <a:rPr sz="1501" spc="-5" dirty="0">
                <a:solidFill>
                  <a:srgbClr val="FFFFFF"/>
                </a:solidFill>
              </a:rPr>
              <a:t>Ramen, Spaghetti</a:t>
            </a:r>
            <a:endParaRPr sz="1501"/>
          </a:p>
        </p:txBody>
      </p:sp>
      <p:sp>
        <p:nvSpPr>
          <p:cNvPr id="24" name="object 24"/>
          <p:cNvSpPr txBox="1"/>
          <p:nvPr/>
        </p:nvSpPr>
        <p:spPr>
          <a:xfrm>
            <a:off x="7999183" y="2586224"/>
            <a:ext cx="828562" cy="236501"/>
          </a:xfrm>
          <a:prstGeom prst="rect">
            <a:avLst/>
          </a:prstGeom>
        </p:spPr>
        <p:txBody>
          <a:bodyPr vert="horz" wrap="square" lIns="0" tIns="5487" rIns="0" bIns="0" rtlCol="0">
            <a:spAutoFit/>
          </a:bodyPr>
          <a:lstStyle/>
          <a:p>
            <a:pPr marL="5776">
              <a:spcBef>
                <a:spcPts val="43"/>
              </a:spcBef>
            </a:pPr>
            <a:r>
              <a:rPr sz="1501" spc="48" dirty="0">
                <a:solidFill>
                  <a:srgbClr val="FFFFFF"/>
                </a:solidFill>
              </a:rPr>
              <a:t>Not</a:t>
            </a:r>
            <a:r>
              <a:rPr sz="1501" spc="-146" dirty="0">
                <a:solidFill>
                  <a:srgbClr val="FFFFFF"/>
                </a:solidFill>
              </a:rPr>
              <a:t> </a:t>
            </a:r>
            <a:r>
              <a:rPr sz="1501" spc="-9" dirty="0">
                <a:solidFill>
                  <a:srgbClr val="FFFFFF"/>
                </a:solidFill>
              </a:rPr>
              <a:t>spam</a:t>
            </a:r>
            <a:endParaRPr sz="1501"/>
          </a:p>
        </p:txBody>
      </p:sp>
      <p:sp>
        <p:nvSpPr>
          <p:cNvPr id="25" name="object 25"/>
          <p:cNvSpPr txBox="1"/>
          <p:nvPr/>
        </p:nvSpPr>
        <p:spPr>
          <a:xfrm>
            <a:off x="7737222" y="3623348"/>
            <a:ext cx="1181474" cy="574186"/>
          </a:xfrm>
          <a:prstGeom prst="rect">
            <a:avLst/>
          </a:prstGeom>
        </p:spPr>
        <p:txBody>
          <a:bodyPr vert="horz" wrap="square" lIns="0" tIns="35233" rIns="0" bIns="0" rtlCol="0">
            <a:spAutoFit/>
          </a:bodyPr>
          <a:lstStyle/>
          <a:p>
            <a:pPr marL="5776" marR="2310" algn="ctr">
              <a:lnSpc>
                <a:spcPts val="1378"/>
              </a:lnSpc>
              <a:spcBef>
                <a:spcPts val="277"/>
              </a:spcBef>
            </a:pPr>
            <a:r>
              <a:rPr sz="1319" dirty="0">
                <a:solidFill>
                  <a:srgbClr val="FFFFFF"/>
                </a:solidFill>
              </a:rPr>
              <a:t>“Hey</a:t>
            </a:r>
            <a:r>
              <a:rPr sz="1319" spc="-91" dirty="0">
                <a:solidFill>
                  <a:srgbClr val="FFFFFF"/>
                </a:solidFill>
              </a:rPr>
              <a:t> </a:t>
            </a:r>
            <a:r>
              <a:rPr sz="1319" spc="-57" dirty="0">
                <a:solidFill>
                  <a:srgbClr val="FFFFFF"/>
                </a:solidFill>
              </a:rPr>
              <a:t>Siri,</a:t>
            </a:r>
            <a:r>
              <a:rPr sz="1319" spc="-91" dirty="0">
                <a:solidFill>
                  <a:srgbClr val="FFFFFF"/>
                </a:solidFill>
              </a:rPr>
              <a:t> </a:t>
            </a:r>
            <a:r>
              <a:rPr sz="1319" spc="-5" dirty="0">
                <a:solidFill>
                  <a:srgbClr val="FFFFFF"/>
                </a:solidFill>
              </a:rPr>
              <a:t>what’s </a:t>
            </a:r>
            <a:r>
              <a:rPr sz="1319" spc="59" dirty="0">
                <a:solidFill>
                  <a:srgbClr val="FFFFFF"/>
                </a:solidFill>
              </a:rPr>
              <a:t>the</a:t>
            </a:r>
            <a:r>
              <a:rPr sz="1319" spc="-125" dirty="0">
                <a:solidFill>
                  <a:srgbClr val="FFFFFF"/>
                </a:solidFill>
              </a:rPr>
              <a:t> </a:t>
            </a:r>
            <a:r>
              <a:rPr sz="1319" spc="20" dirty="0">
                <a:solidFill>
                  <a:srgbClr val="FFFFFF"/>
                </a:solidFill>
              </a:rPr>
              <a:t>weather </a:t>
            </a:r>
            <a:r>
              <a:rPr sz="1319" spc="27" dirty="0">
                <a:solidFill>
                  <a:srgbClr val="FFFFFF"/>
                </a:solidFill>
              </a:rPr>
              <a:t>today?”</a:t>
            </a:r>
            <a:endParaRPr sz="1319"/>
          </a:p>
        </p:txBody>
      </p:sp>
      <p:grpSp>
        <p:nvGrpSpPr>
          <p:cNvPr id="26" name="object 26"/>
          <p:cNvGrpSpPr/>
          <p:nvPr/>
        </p:nvGrpSpPr>
        <p:grpSpPr>
          <a:xfrm>
            <a:off x="1610000" y="1724864"/>
            <a:ext cx="545540" cy="2341000"/>
            <a:chOff x="3539306" y="3792571"/>
            <a:chExt cx="1199515" cy="5147310"/>
          </a:xfrm>
        </p:grpSpPr>
        <p:sp>
          <p:nvSpPr>
            <p:cNvPr id="27" name="object 27"/>
            <p:cNvSpPr/>
            <p:nvPr/>
          </p:nvSpPr>
          <p:spPr>
            <a:xfrm>
              <a:off x="3549783" y="3803049"/>
              <a:ext cx="1125855" cy="1125855"/>
            </a:xfrm>
            <a:custGeom>
              <a:avLst/>
              <a:gdLst/>
              <a:ahLst/>
              <a:cxnLst/>
              <a:rect l="l" t="t" r="r" b="b"/>
              <a:pathLst>
                <a:path w="1125854" h="1125854">
                  <a:moveTo>
                    <a:pt x="0" y="0"/>
                  </a:moveTo>
                  <a:lnTo>
                    <a:pt x="1117867" y="1117867"/>
                  </a:lnTo>
                  <a:lnTo>
                    <a:pt x="1125271" y="1125271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637"/>
            </a:p>
          </p:txBody>
        </p:sp>
        <p:sp>
          <p:nvSpPr>
            <p:cNvPr id="28" name="object 28"/>
            <p:cNvSpPr/>
            <p:nvPr/>
          </p:nvSpPr>
          <p:spPr>
            <a:xfrm>
              <a:off x="4632111" y="4885376"/>
              <a:ext cx="106680" cy="106680"/>
            </a:xfrm>
            <a:custGeom>
              <a:avLst/>
              <a:gdLst/>
              <a:ahLst/>
              <a:cxnLst/>
              <a:rect l="l" t="t" r="r" b="b"/>
              <a:pathLst>
                <a:path w="106679" h="106679">
                  <a:moveTo>
                    <a:pt x="71079" y="0"/>
                  </a:moveTo>
                  <a:lnTo>
                    <a:pt x="0" y="71078"/>
                  </a:lnTo>
                  <a:lnTo>
                    <a:pt x="106618" y="106617"/>
                  </a:lnTo>
                  <a:lnTo>
                    <a:pt x="7107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637"/>
            </a:p>
          </p:txBody>
        </p:sp>
        <p:sp>
          <p:nvSpPr>
            <p:cNvPr id="29" name="object 29"/>
            <p:cNvSpPr/>
            <p:nvPr/>
          </p:nvSpPr>
          <p:spPr>
            <a:xfrm>
              <a:off x="3644062" y="7306193"/>
              <a:ext cx="956310" cy="1623060"/>
            </a:xfrm>
            <a:custGeom>
              <a:avLst/>
              <a:gdLst/>
              <a:ahLst/>
              <a:cxnLst/>
              <a:rect l="l" t="t" r="r" b="b"/>
              <a:pathLst>
                <a:path w="956310" h="1623059">
                  <a:moveTo>
                    <a:pt x="0" y="1622836"/>
                  </a:moveTo>
                  <a:lnTo>
                    <a:pt x="950887" y="9021"/>
                  </a:lnTo>
                  <a:lnTo>
                    <a:pt x="956202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637"/>
            </a:p>
          </p:txBody>
        </p:sp>
        <p:sp>
          <p:nvSpPr>
            <p:cNvPr id="30" name="object 30"/>
            <p:cNvSpPr/>
            <p:nvPr/>
          </p:nvSpPr>
          <p:spPr>
            <a:xfrm>
              <a:off x="4551646" y="7228611"/>
              <a:ext cx="94615" cy="112395"/>
            </a:xfrm>
            <a:custGeom>
              <a:avLst/>
              <a:gdLst/>
              <a:ahLst/>
              <a:cxnLst/>
              <a:rect l="l" t="t" r="r" b="b"/>
              <a:pathLst>
                <a:path w="94614" h="112395">
                  <a:moveTo>
                    <a:pt x="94331" y="0"/>
                  </a:moveTo>
                  <a:lnTo>
                    <a:pt x="0" y="61090"/>
                  </a:lnTo>
                  <a:lnTo>
                    <a:pt x="86604" y="112119"/>
                  </a:lnTo>
                  <a:lnTo>
                    <a:pt x="9433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637"/>
            </a:p>
          </p:txBody>
        </p:sp>
        <p:sp>
          <p:nvSpPr>
            <p:cNvPr id="31" name="object 31"/>
            <p:cNvSpPr/>
            <p:nvPr/>
          </p:nvSpPr>
          <p:spPr>
            <a:xfrm>
              <a:off x="3899290" y="5974329"/>
              <a:ext cx="363855" cy="0"/>
            </a:xfrm>
            <a:custGeom>
              <a:avLst/>
              <a:gdLst/>
              <a:ahLst/>
              <a:cxnLst/>
              <a:rect l="l" t="t" r="r" b="b"/>
              <a:pathLst>
                <a:path w="363854">
                  <a:moveTo>
                    <a:pt x="0" y="0"/>
                  </a:moveTo>
                  <a:lnTo>
                    <a:pt x="353243" y="0"/>
                  </a:lnTo>
                  <a:lnTo>
                    <a:pt x="363714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637"/>
            </a:p>
          </p:txBody>
        </p:sp>
        <p:sp>
          <p:nvSpPr>
            <p:cNvPr id="32" name="object 32"/>
            <p:cNvSpPr/>
            <p:nvPr/>
          </p:nvSpPr>
          <p:spPr>
            <a:xfrm>
              <a:off x="4252533" y="5924069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4" h="100964">
                  <a:moveTo>
                    <a:pt x="0" y="0"/>
                  </a:moveTo>
                  <a:lnTo>
                    <a:pt x="0" y="100520"/>
                  </a:lnTo>
                  <a:lnTo>
                    <a:pt x="100520" y="502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637"/>
            </a:p>
          </p:txBody>
        </p:sp>
      </p:grpSp>
      <p:grpSp>
        <p:nvGrpSpPr>
          <p:cNvPr id="33" name="object 33"/>
          <p:cNvGrpSpPr/>
          <p:nvPr/>
        </p:nvGrpSpPr>
        <p:grpSpPr>
          <a:xfrm>
            <a:off x="7621662" y="2694271"/>
            <a:ext cx="206491" cy="45919"/>
            <a:chOff x="16757541" y="5924069"/>
            <a:chExt cx="454025" cy="100965"/>
          </a:xfrm>
        </p:grpSpPr>
        <p:sp>
          <p:nvSpPr>
            <p:cNvPr id="34" name="object 34"/>
            <p:cNvSpPr/>
            <p:nvPr/>
          </p:nvSpPr>
          <p:spPr>
            <a:xfrm>
              <a:off x="16757541" y="5974330"/>
              <a:ext cx="363855" cy="0"/>
            </a:xfrm>
            <a:custGeom>
              <a:avLst/>
              <a:gdLst/>
              <a:ahLst/>
              <a:cxnLst/>
              <a:rect l="l" t="t" r="r" b="b"/>
              <a:pathLst>
                <a:path w="363855">
                  <a:moveTo>
                    <a:pt x="0" y="0"/>
                  </a:moveTo>
                  <a:lnTo>
                    <a:pt x="353243" y="0"/>
                  </a:lnTo>
                  <a:lnTo>
                    <a:pt x="363714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637"/>
            </a:p>
          </p:txBody>
        </p:sp>
        <p:sp>
          <p:nvSpPr>
            <p:cNvPr id="35" name="object 35"/>
            <p:cNvSpPr/>
            <p:nvPr/>
          </p:nvSpPr>
          <p:spPr>
            <a:xfrm>
              <a:off x="17110776" y="5924069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5" h="100964">
                  <a:moveTo>
                    <a:pt x="0" y="0"/>
                  </a:moveTo>
                  <a:lnTo>
                    <a:pt x="0" y="100520"/>
                  </a:lnTo>
                  <a:lnTo>
                    <a:pt x="100520" y="502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637"/>
            </a:p>
          </p:txBody>
        </p:sp>
      </p:grpSp>
      <p:grpSp>
        <p:nvGrpSpPr>
          <p:cNvPr id="36" name="object 36"/>
          <p:cNvGrpSpPr/>
          <p:nvPr/>
        </p:nvGrpSpPr>
        <p:grpSpPr>
          <a:xfrm>
            <a:off x="7567492" y="1597725"/>
            <a:ext cx="460345" cy="785821"/>
            <a:chOff x="16638435" y="3513022"/>
            <a:chExt cx="1012190" cy="1727835"/>
          </a:xfrm>
        </p:grpSpPr>
        <p:sp>
          <p:nvSpPr>
            <p:cNvPr id="37" name="object 37"/>
            <p:cNvSpPr/>
            <p:nvPr/>
          </p:nvSpPr>
          <p:spPr>
            <a:xfrm>
              <a:off x="16648906" y="3590807"/>
              <a:ext cx="956310" cy="1639570"/>
            </a:xfrm>
            <a:custGeom>
              <a:avLst/>
              <a:gdLst/>
              <a:ahLst/>
              <a:cxnLst/>
              <a:rect l="l" t="t" r="r" b="b"/>
              <a:pathLst>
                <a:path w="956309" h="1639570">
                  <a:moveTo>
                    <a:pt x="0" y="1639239"/>
                  </a:moveTo>
                  <a:lnTo>
                    <a:pt x="950852" y="9044"/>
                  </a:lnTo>
                  <a:lnTo>
                    <a:pt x="956127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637"/>
            </a:p>
          </p:txBody>
        </p:sp>
        <p:sp>
          <p:nvSpPr>
            <p:cNvPr id="38" name="object 38"/>
            <p:cNvSpPr/>
            <p:nvPr/>
          </p:nvSpPr>
          <p:spPr>
            <a:xfrm>
              <a:off x="17556334" y="3513022"/>
              <a:ext cx="94615" cy="112395"/>
            </a:xfrm>
            <a:custGeom>
              <a:avLst/>
              <a:gdLst/>
              <a:ahLst/>
              <a:cxnLst/>
              <a:rect l="l" t="t" r="r" b="b"/>
              <a:pathLst>
                <a:path w="94615" h="112395">
                  <a:moveTo>
                    <a:pt x="94070" y="0"/>
                  </a:moveTo>
                  <a:lnTo>
                    <a:pt x="0" y="61507"/>
                  </a:lnTo>
                  <a:lnTo>
                    <a:pt x="86835" y="112152"/>
                  </a:lnTo>
                  <a:lnTo>
                    <a:pt x="9407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637"/>
            </a:p>
          </p:txBody>
        </p:sp>
      </p:grpSp>
      <p:grpSp>
        <p:nvGrpSpPr>
          <p:cNvPr id="39" name="object 39"/>
          <p:cNvGrpSpPr/>
          <p:nvPr/>
        </p:nvGrpSpPr>
        <p:grpSpPr>
          <a:xfrm>
            <a:off x="7524590" y="3047908"/>
            <a:ext cx="545540" cy="545540"/>
            <a:chOff x="16544103" y="6701635"/>
            <a:chExt cx="1199515" cy="1199515"/>
          </a:xfrm>
        </p:grpSpPr>
        <p:sp>
          <p:nvSpPr>
            <p:cNvPr id="40" name="object 40"/>
            <p:cNvSpPr/>
            <p:nvPr/>
          </p:nvSpPr>
          <p:spPr>
            <a:xfrm>
              <a:off x="16554574" y="6712106"/>
              <a:ext cx="1125855" cy="1125855"/>
            </a:xfrm>
            <a:custGeom>
              <a:avLst/>
              <a:gdLst/>
              <a:ahLst/>
              <a:cxnLst/>
              <a:rect l="l" t="t" r="r" b="b"/>
              <a:pathLst>
                <a:path w="1125855" h="1125854">
                  <a:moveTo>
                    <a:pt x="0" y="0"/>
                  </a:moveTo>
                  <a:lnTo>
                    <a:pt x="1117867" y="1117867"/>
                  </a:lnTo>
                  <a:lnTo>
                    <a:pt x="1125271" y="1125271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637"/>
            </a:p>
          </p:txBody>
        </p:sp>
        <p:sp>
          <p:nvSpPr>
            <p:cNvPr id="41" name="object 41"/>
            <p:cNvSpPr/>
            <p:nvPr/>
          </p:nvSpPr>
          <p:spPr>
            <a:xfrm>
              <a:off x="17636907" y="7794434"/>
              <a:ext cx="106680" cy="106680"/>
            </a:xfrm>
            <a:custGeom>
              <a:avLst/>
              <a:gdLst/>
              <a:ahLst/>
              <a:cxnLst/>
              <a:rect l="l" t="t" r="r" b="b"/>
              <a:pathLst>
                <a:path w="106680" h="106679">
                  <a:moveTo>
                    <a:pt x="71076" y="0"/>
                  </a:moveTo>
                  <a:lnTo>
                    <a:pt x="0" y="71078"/>
                  </a:lnTo>
                  <a:lnTo>
                    <a:pt x="106614" y="106617"/>
                  </a:lnTo>
                  <a:lnTo>
                    <a:pt x="7107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637"/>
            </a:p>
          </p:txBody>
        </p:sp>
      </p:grpSp>
      <p:sp>
        <p:nvSpPr>
          <p:cNvPr id="42" name="object 42"/>
          <p:cNvSpPr txBox="1"/>
          <p:nvPr/>
        </p:nvSpPr>
        <p:spPr>
          <a:xfrm rot="21120000">
            <a:off x="4111836" y="3621900"/>
            <a:ext cx="1371753" cy="1390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989"/>
              </a:lnSpc>
            </a:pPr>
            <a:r>
              <a:rPr sz="1114" b="1" dirty="0">
                <a:solidFill>
                  <a:srgbClr val="FFFFFF"/>
                </a:solidFill>
                <a:latin typeface="Bradley Hand"/>
                <a:cs typeface="Bradley Hand"/>
              </a:rPr>
              <a:t>(choose</a:t>
            </a:r>
            <a:r>
              <a:rPr sz="1114" b="1" spc="-9" dirty="0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sz="1671" b="1" baseline="1133" dirty="0">
                <a:solidFill>
                  <a:srgbClr val="FFFFFF"/>
                </a:solidFill>
                <a:latin typeface="Bradley Hand"/>
                <a:cs typeface="Bradley Hand"/>
              </a:rPr>
              <a:t>the</a:t>
            </a:r>
            <a:r>
              <a:rPr sz="1671" b="1" spc="-14" baseline="1133" dirty="0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sz="1671" b="1" spc="-7" baseline="2267" dirty="0">
                <a:solidFill>
                  <a:srgbClr val="FFFFFF"/>
                </a:solidFill>
                <a:latin typeface="Bradley Hand"/>
                <a:cs typeface="Bradley Hand"/>
              </a:rPr>
              <a:t>appropriate</a:t>
            </a:r>
            <a:endParaRPr sz="1671" baseline="2267">
              <a:latin typeface="Bradley Hand"/>
              <a:cs typeface="Bradley Hand"/>
            </a:endParaRPr>
          </a:p>
        </p:txBody>
      </p:sp>
      <p:sp>
        <p:nvSpPr>
          <p:cNvPr id="43" name="object 43"/>
          <p:cNvSpPr txBox="1"/>
          <p:nvPr/>
        </p:nvSpPr>
        <p:spPr>
          <a:xfrm rot="21120000">
            <a:off x="4066609" y="3783261"/>
            <a:ext cx="1509690" cy="1390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989"/>
              </a:lnSpc>
            </a:pPr>
            <a:r>
              <a:rPr sz="1114" b="1" dirty="0">
                <a:solidFill>
                  <a:srgbClr val="FFFFFF"/>
                </a:solidFill>
                <a:latin typeface="Bradley Hand"/>
                <a:cs typeface="Bradley Hand"/>
              </a:rPr>
              <a:t>neural</a:t>
            </a:r>
            <a:r>
              <a:rPr sz="1114" b="1" spc="-9" dirty="0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sz="1671" b="1" baseline="1133" dirty="0">
                <a:solidFill>
                  <a:srgbClr val="FFFFFF"/>
                </a:solidFill>
                <a:latin typeface="Bradley Hand"/>
                <a:cs typeface="Bradley Hand"/>
              </a:rPr>
              <a:t>network</a:t>
            </a:r>
            <a:r>
              <a:rPr sz="1671" b="1" spc="-14" baseline="1133" dirty="0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sz="1671" b="1" baseline="2267" dirty="0">
                <a:solidFill>
                  <a:srgbClr val="FFFFFF"/>
                </a:solidFill>
                <a:latin typeface="Bradley Hand"/>
                <a:cs typeface="Bradley Hand"/>
              </a:rPr>
              <a:t>for</a:t>
            </a:r>
            <a:r>
              <a:rPr sz="1671" b="1" spc="-14" baseline="2267" dirty="0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sz="1671" b="1" spc="-14" baseline="3401" dirty="0">
                <a:solidFill>
                  <a:srgbClr val="FFFFFF"/>
                </a:solidFill>
                <a:latin typeface="Bradley Hand"/>
                <a:cs typeface="Bradley Hand"/>
              </a:rPr>
              <a:t>your</a:t>
            </a:r>
            <a:endParaRPr sz="1671" baseline="3401">
              <a:latin typeface="Bradley Hand"/>
              <a:cs typeface="Bradley Hand"/>
            </a:endParaRPr>
          </a:p>
        </p:txBody>
      </p:sp>
      <p:sp>
        <p:nvSpPr>
          <p:cNvPr id="44" name="object 44"/>
          <p:cNvSpPr txBox="1"/>
          <p:nvPr/>
        </p:nvSpPr>
        <p:spPr>
          <a:xfrm rot="21120000">
            <a:off x="4564143" y="3942667"/>
            <a:ext cx="562004" cy="1390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976"/>
              </a:lnSpc>
            </a:pPr>
            <a:r>
              <a:rPr sz="1114" b="1" spc="-5" dirty="0">
                <a:solidFill>
                  <a:srgbClr val="FFFFFF"/>
                </a:solidFill>
                <a:latin typeface="Bradley Hand"/>
                <a:cs typeface="Bradley Hand"/>
              </a:rPr>
              <a:t>problem)</a:t>
            </a:r>
            <a:endParaRPr sz="1114">
              <a:latin typeface="Bradley Hand"/>
              <a:cs typeface="Bradley Hand"/>
            </a:endParaRPr>
          </a:p>
        </p:txBody>
      </p:sp>
      <p:sp>
        <p:nvSpPr>
          <p:cNvPr id="45" name="object 45"/>
          <p:cNvSpPr txBox="1"/>
          <p:nvPr/>
        </p:nvSpPr>
        <p:spPr>
          <a:xfrm rot="60000">
            <a:off x="1929951" y="1465260"/>
            <a:ext cx="1351649" cy="1390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971"/>
              </a:lnSpc>
            </a:pPr>
            <a:r>
              <a:rPr sz="1671" b="1" baseline="2267" dirty="0">
                <a:solidFill>
                  <a:srgbClr val="FFFFFF"/>
                </a:solidFill>
                <a:latin typeface="Bradley Hand"/>
                <a:cs typeface="Bradley Hand"/>
              </a:rPr>
              <a:t>(before</a:t>
            </a:r>
            <a:r>
              <a:rPr sz="1671" b="1" spc="-10" baseline="2267" dirty="0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sz="1671" b="1" baseline="1133" dirty="0">
                <a:solidFill>
                  <a:srgbClr val="FFFFFF"/>
                </a:solidFill>
                <a:latin typeface="Bradley Hand"/>
                <a:cs typeface="Bradley Hand"/>
              </a:rPr>
              <a:t>data</a:t>
            </a:r>
            <a:r>
              <a:rPr sz="1671" b="1" spc="-10" baseline="1133" dirty="0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sz="1671" b="1" baseline="1133" dirty="0">
                <a:solidFill>
                  <a:srgbClr val="FFFFFF"/>
                </a:solidFill>
                <a:latin typeface="Bradley Hand"/>
                <a:cs typeface="Bradley Hand"/>
              </a:rPr>
              <a:t>gets</a:t>
            </a:r>
            <a:r>
              <a:rPr sz="1671" b="1" spc="-10" baseline="1133" dirty="0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sz="1114" b="1" spc="-9" dirty="0">
                <a:solidFill>
                  <a:srgbClr val="FFFFFF"/>
                </a:solidFill>
                <a:latin typeface="Bradley Hand"/>
                <a:cs typeface="Bradley Hand"/>
              </a:rPr>
              <a:t>used</a:t>
            </a:r>
            <a:endParaRPr sz="1114">
              <a:latin typeface="Bradley Hand"/>
              <a:cs typeface="Bradley Hand"/>
            </a:endParaRPr>
          </a:p>
        </p:txBody>
      </p:sp>
      <p:sp>
        <p:nvSpPr>
          <p:cNvPr id="46" name="object 46"/>
          <p:cNvSpPr txBox="1"/>
          <p:nvPr/>
        </p:nvSpPr>
        <p:spPr>
          <a:xfrm rot="60000">
            <a:off x="1943180" y="1628030"/>
            <a:ext cx="1317479" cy="1390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980"/>
              </a:lnSpc>
            </a:pPr>
            <a:r>
              <a:rPr sz="1671" b="1" baseline="3401" dirty="0">
                <a:solidFill>
                  <a:srgbClr val="FFFFFF"/>
                </a:solidFill>
                <a:latin typeface="Bradley Hand"/>
                <a:cs typeface="Bradley Hand"/>
              </a:rPr>
              <a:t>with</a:t>
            </a:r>
            <a:r>
              <a:rPr sz="1671" b="1" spc="-10" baseline="3401" dirty="0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sz="1671" b="1" baseline="2267" dirty="0">
                <a:solidFill>
                  <a:srgbClr val="FFFFFF"/>
                </a:solidFill>
                <a:latin typeface="Bradley Hand"/>
                <a:cs typeface="Bradley Hand"/>
              </a:rPr>
              <a:t>an</a:t>
            </a:r>
            <a:r>
              <a:rPr sz="1671" b="1" spc="-10" baseline="2267" dirty="0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sz="1671" b="1" baseline="1133" dirty="0">
                <a:solidFill>
                  <a:srgbClr val="FFFFFF"/>
                </a:solidFill>
                <a:latin typeface="Bradley Hand"/>
                <a:cs typeface="Bradley Hand"/>
              </a:rPr>
              <a:t>algorithm,</a:t>
            </a:r>
            <a:r>
              <a:rPr sz="1671" b="1" spc="-10" baseline="1133" dirty="0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sz="1114" b="1" spc="-11" dirty="0">
                <a:solidFill>
                  <a:srgbClr val="FFFFFF"/>
                </a:solidFill>
                <a:latin typeface="Bradley Hand"/>
                <a:cs typeface="Bradley Hand"/>
              </a:rPr>
              <a:t>it</a:t>
            </a:r>
            <a:endParaRPr sz="1114">
              <a:latin typeface="Bradley Hand"/>
              <a:cs typeface="Bradley Hand"/>
            </a:endParaRPr>
          </a:p>
        </p:txBody>
      </p:sp>
      <p:sp>
        <p:nvSpPr>
          <p:cNvPr id="47" name="object 47"/>
          <p:cNvSpPr txBox="1"/>
          <p:nvPr/>
        </p:nvSpPr>
        <p:spPr>
          <a:xfrm rot="60000">
            <a:off x="1889775" y="1791001"/>
            <a:ext cx="1416855" cy="1390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973"/>
              </a:lnSpc>
            </a:pPr>
            <a:r>
              <a:rPr sz="1671" b="1" baseline="2267" dirty="0">
                <a:solidFill>
                  <a:srgbClr val="FFFFFF"/>
                </a:solidFill>
                <a:latin typeface="Bradley Hand"/>
                <a:cs typeface="Bradley Hand"/>
              </a:rPr>
              <a:t>needs</a:t>
            </a:r>
            <a:r>
              <a:rPr sz="1671" b="1" spc="-10" baseline="2267" dirty="0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sz="1671" b="1" baseline="2267" dirty="0">
                <a:solidFill>
                  <a:srgbClr val="FFFFFF"/>
                </a:solidFill>
                <a:latin typeface="Bradley Hand"/>
                <a:cs typeface="Bradley Hand"/>
              </a:rPr>
              <a:t>to</a:t>
            </a:r>
            <a:r>
              <a:rPr sz="1671" b="1" spc="-10" baseline="2267" dirty="0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sz="1671" b="1" baseline="1133" dirty="0">
                <a:solidFill>
                  <a:srgbClr val="FFFFFF"/>
                </a:solidFill>
                <a:latin typeface="Bradley Hand"/>
                <a:cs typeface="Bradley Hand"/>
              </a:rPr>
              <a:t>be</a:t>
            </a:r>
            <a:r>
              <a:rPr sz="1671" b="1" spc="-10" baseline="1133" dirty="0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sz="1671" b="1" baseline="1133" dirty="0">
                <a:solidFill>
                  <a:srgbClr val="FFFFFF"/>
                </a:solidFill>
                <a:latin typeface="Bradley Hand"/>
                <a:cs typeface="Bradley Hand"/>
              </a:rPr>
              <a:t>turned</a:t>
            </a:r>
            <a:r>
              <a:rPr sz="1671" b="1" spc="-10" baseline="1133" dirty="0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sz="1114" b="1" spc="-9" dirty="0">
                <a:solidFill>
                  <a:srgbClr val="FFFFFF"/>
                </a:solidFill>
                <a:latin typeface="Bradley Hand"/>
                <a:cs typeface="Bradley Hand"/>
              </a:rPr>
              <a:t>into</a:t>
            </a:r>
            <a:endParaRPr sz="1114">
              <a:latin typeface="Bradley Hand"/>
              <a:cs typeface="Bradley Hand"/>
            </a:endParaRPr>
          </a:p>
        </p:txBody>
      </p:sp>
      <p:sp>
        <p:nvSpPr>
          <p:cNvPr id="48" name="object 48"/>
          <p:cNvSpPr txBox="1"/>
          <p:nvPr/>
        </p:nvSpPr>
        <p:spPr>
          <a:xfrm rot="60000">
            <a:off x="2277442" y="1957445"/>
            <a:ext cx="633784" cy="12939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948"/>
              </a:lnSpc>
            </a:pPr>
            <a:r>
              <a:rPr sz="1114" b="1" spc="-5" dirty="0">
                <a:solidFill>
                  <a:srgbClr val="FFFFFF"/>
                </a:solidFill>
                <a:latin typeface="Bradley Hand"/>
                <a:cs typeface="Bradley Hand"/>
              </a:rPr>
              <a:t>numbers)</a:t>
            </a:r>
            <a:endParaRPr sz="1114">
              <a:latin typeface="Bradley Hand"/>
              <a:cs typeface="Bradley Hand"/>
            </a:endParaRPr>
          </a:p>
        </p:txBody>
      </p:sp>
      <p:sp>
        <p:nvSpPr>
          <p:cNvPr id="49" name="object 49"/>
          <p:cNvSpPr txBox="1"/>
          <p:nvPr/>
        </p:nvSpPr>
        <p:spPr>
          <a:xfrm rot="540000">
            <a:off x="3904537" y="1404126"/>
            <a:ext cx="3388561" cy="3847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972"/>
              </a:lnSpc>
            </a:pPr>
            <a:r>
              <a:rPr sz="3024" b="1" dirty="0">
                <a:solidFill>
                  <a:srgbClr val="61D836"/>
                </a:solidFill>
              </a:rPr>
              <a:t>These</a:t>
            </a:r>
            <a:r>
              <a:rPr sz="3024" b="1" spc="-209" dirty="0">
                <a:solidFill>
                  <a:srgbClr val="61D836"/>
                </a:solidFill>
              </a:rPr>
              <a:t> </a:t>
            </a:r>
            <a:r>
              <a:rPr sz="3024" b="1" spc="25" dirty="0">
                <a:solidFill>
                  <a:srgbClr val="61D836"/>
                </a:solidFill>
              </a:rPr>
              <a:t>are</a:t>
            </a:r>
            <a:r>
              <a:rPr sz="3024" b="1" spc="-207" dirty="0">
                <a:solidFill>
                  <a:srgbClr val="61D836"/>
                </a:solidFill>
              </a:rPr>
              <a:t> </a:t>
            </a:r>
            <a:r>
              <a:rPr sz="3024" b="1" spc="-11" dirty="0">
                <a:solidFill>
                  <a:srgbClr val="61D836"/>
                </a:solidFill>
              </a:rPr>
              <a:t>tensors!</a:t>
            </a:r>
            <a:endParaRPr sz="3024"/>
          </a:p>
        </p:txBody>
      </p:sp>
      <p:grpSp>
        <p:nvGrpSpPr>
          <p:cNvPr id="50" name="object 50"/>
          <p:cNvGrpSpPr/>
          <p:nvPr/>
        </p:nvGrpSpPr>
        <p:grpSpPr>
          <a:xfrm>
            <a:off x="6075635" y="1861390"/>
            <a:ext cx="272626" cy="272626"/>
            <a:chOff x="13358190" y="4092761"/>
            <a:chExt cx="599440" cy="599440"/>
          </a:xfrm>
        </p:grpSpPr>
        <p:sp>
          <p:nvSpPr>
            <p:cNvPr id="51" name="object 51"/>
            <p:cNvSpPr/>
            <p:nvPr/>
          </p:nvSpPr>
          <p:spPr>
            <a:xfrm>
              <a:off x="13368661" y="4103232"/>
              <a:ext cx="525145" cy="525145"/>
            </a:xfrm>
            <a:custGeom>
              <a:avLst/>
              <a:gdLst/>
              <a:ahLst/>
              <a:cxnLst/>
              <a:rect l="l" t="t" r="r" b="b"/>
              <a:pathLst>
                <a:path w="525144" h="525145">
                  <a:moveTo>
                    <a:pt x="0" y="0"/>
                  </a:moveTo>
                  <a:lnTo>
                    <a:pt x="517500" y="517500"/>
                  </a:lnTo>
                  <a:lnTo>
                    <a:pt x="524904" y="524904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637"/>
            </a:p>
          </p:txBody>
        </p:sp>
        <p:sp>
          <p:nvSpPr>
            <p:cNvPr id="52" name="object 52"/>
            <p:cNvSpPr/>
            <p:nvPr/>
          </p:nvSpPr>
          <p:spPr>
            <a:xfrm>
              <a:off x="13850626" y="4585193"/>
              <a:ext cx="106680" cy="106680"/>
            </a:xfrm>
            <a:custGeom>
              <a:avLst/>
              <a:gdLst/>
              <a:ahLst/>
              <a:cxnLst/>
              <a:rect l="l" t="t" r="r" b="b"/>
              <a:pathLst>
                <a:path w="106680" h="106679">
                  <a:moveTo>
                    <a:pt x="71076" y="0"/>
                  </a:moveTo>
                  <a:lnTo>
                    <a:pt x="0" y="71078"/>
                  </a:lnTo>
                  <a:lnTo>
                    <a:pt x="106614" y="106617"/>
                  </a:lnTo>
                  <a:lnTo>
                    <a:pt x="7107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637"/>
            </a:p>
          </p:txBody>
        </p:sp>
      </p:grpSp>
      <p:grpSp>
        <p:nvGrpSpPr>
          <p:cNvPr id="53" name="object 53"/>
          <p:cNvGrpSpPr/>
          <p:nvPr/>
        </p:nvGrpSpPr>
        <p:grpSpPr>
          <a:xfrm>
            <a:off x="3267280" y="1640390"/>
            <a:ext cx="2256382" cy="1097723"/>
            <a:chOff x="7183277" y="3606832"/>
            <a:chExt cx="4961255" cy="2413635"/>
          </a:xfrm>
        </p:grpSpPr>
        <p:sp>
          <p:nvSpPr>
            <p:cNvPr id="54" name="object 54"/>
            <p:cNvSpPr/>
            <p:nvPr/>
          </p:nvSpPr>
          <p:spPr>
            <a:xfrm>
              <a:off x="7263570" y="3617303"/>
              <a:ext cx="2588895" cy="1314450"/>
            </a:xfrm>
            <a:custGeom>
              <a:avLst/>
              <a:gdLst/>
              <a:ahLst/>
              <a:cxnLst/>
              <a:rect l="l" t="t" r="r" b="b"/>
              <a:pathLst>
                <a:path w="2588895" h="1314450">
                  <a:moveTo>
                    <a:pt x="2588336" y="0"/>
                  </a:moveTo>
                  <a:lnTo>
                    <a:pt x="9336" y="1309437"/>
                  </a:lnTo>
                  <a:lnTo>
                    <a:pt x="0" y="1314177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637"/>
            </a:p>
          </p:txBody>
        </p:sp>
        <p:sp>
          <p:nvSpPr>
            <p:cNvPr id="55" name="object 55"/>
            <p:cNvSpPr/>
            <p:nvPr/>
          </p:nvSpPr>
          <p:spPr>
            <a:xfrm>
              <a:off x="7183277" y="4881926"/>
              <a:ext cx="112395" cy="90805"/>
            </a:xfrm>
            <a:custGeom>
              <a:avLst/>
              <a:gdLst/>
              <a:ahLst/>
              <a:cxnLst/>
              <a:rect l="l" t="t" r="r" b="b"/>
              <a:pathLst>
                <a:path w="112395" h="90804">
                  <a:moveTo>
                    <a:pt x="66875" y="0"/>
                  </a:moveTo>
                  <a:lnTo>
                    <a:pt x="0" y="90321"/>
                  </a:lnTo>
                  <a:lnTo>
                    <a:pt x="112382" y="89628"/>
                  </a:lnTo>
                  <a:lnTo>
                    <a:pt x="6687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637"/>
            </a:p>
          </p:txBody>
        </p:sp>
        <p:sp>
          <p:nvSpPr>
            <p:cNvPr id="56" name="object 56"/>
            <p:cNvSpPr/>
            <p:nvPr/>
          </p:nvSpPr>
          <p:spPr>
            <a:xfrm>
              <a:off x="7549593" y="5970032"/>
              <a:ext cx="363855" cy="0"/>
            </a:xfrm>
            <a:custGeom>
              <a:avLst/>
              <a:gdLst/>
              <a:ahLst/>
              <a:cxnLst/>
              <a:rect l="l" t="t" r="r" b="b"/>
              <a:pathLst>
                <a:path w="363854">
                  <a:moveTo>
                    <a:pt x="0" y="0"/>
                  </a:moveTo>
                  <a:lnTo>
                    <a:pt x="353243" y="0"/>
                  </a:lnTo>
                  <a:lnTo>
                    <a:pt x="363714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637"/>
            </a:p>
          </p:txBody>
        </p:sp>
        <p:sp>
          <p:nvSpPr>
            <p:cNvPr id="57" name="object 57"/>
            <p:cNvSpPr/>
            <p:nvPr/>
          </p:nvSpPr>
          <p:spPr>
            <a:xfrm>
              <a:off x="7902836" y="5919772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5" h="100964">
                  <a:moveTo>
                    <a:pt x="0" y="0"/>
                  </a:moveTo>
                  <a:lnTo>
                    <a:pt x="0" y="100520"/>
                  </a:lnTo>
                  <a:lnTo>
                    <a:pt x="100520" y="502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637"/>
            </a:p>
          </p:txBody>
        </p:sp>
        <p:sp>
          <p:nvSpPr>
            <p:cNvPr id="58" name="object 58"/>
            <p:cNvSpPr/>
            <p:nvPr/>
          </p:nvSpPr>
          <p:spPr>
            <a:xfrm>
              <a:off x="11690513" y="5970032"/>
              <a:ext cx="363855" cy="0"/>
            </a:xfrm>
            <a:custGeom>
              <a:avLst/>
              <a:gdLst/>
              <a:ahLst/>
              <a:cxnLst/>
              <a:rect l="l" t="t" r="r" b="b"/>
              <a:pathLst>
                <a:path w="363854">
                  <a:moveTo>
                    <a:pt x="0" y="0"/>
                  </a:moveTo>
                  <a:lnTo>
                    <a:pt x="353243" y="0"/>
                  </a:lnTo>
                  <a:lnTo>
                    <a:pt x="363714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637"/>
            </a:p>
          </p:txBody>
        </p:sp>
        <p:sp>
          <p:nvSpPr>
            <p:cNvPr id="59" name="object 59"/>
            <p:cNvSpPr/>
            <p:nvPr/>
          </p:nvSpPr>
          <p:spPr>
            <a:xfrm>
              <a:off x="12043759" y="5919772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5" h="100964">
                  <a:moveTo>
                    <a:pt x="0" y="0"/>
                  </a:moveTo>
                  <a:lnTo>
                    <a:pt x="0" y="100520"/>
                  </a:lnTo>
                  <a:lnTo>
                    <a:pt x="100520" y="502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637"/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440623" y="2199745"/>
            <a:ext cx="2216239" cy="1034765"/>
          </a:xfrm>
          <a:custGeom>
            <a:avLst/>
            <a:gdLst/>
            <a:ahLst/>
            <a:cxnLst/>
            <a:rect l="l" t="t" r="r" b="b"/>
            <a:pathLst>
              <a:path w="4872990" h="2275204">
                <a:moveTo>
                  <a:pt x="4561316" y="0"/>
                </a:moveTo>
                <a:lnTo>
                  <a:pt x="311508" y="0"/>
                </a:lnTo>
                <a:lnTo>
                  <a:pt x="249520" y="238"/>
                </a:lnTo>
                <a:lnTo>
                  <a:pt x="199530" y="1908"/>
                </a:lnTo>
                <a:lnTo>
                  <a:pt x="159823" y="6439"/>
                </a:lnTo>
                <a:lnTo>
                  <a:pt x="91425" y="33667"/>
                </a:lnTo>
                <a:lnTo>
                  <a:pt x="59403" y="59401"/>
                </a:lnTo>
                <a:lnTo>
                  <a:pt x="33668" y="91422"/>
                </a:lnTo>
                <a:lnTo>
                  <a:pt x="15266" y="128682"/>
                </a:lnTo>
                <a:lnTo>
                  <a:pt x="1908" y="199527"/>
                </a:lnTo>
                <a:lnTo>
                  <a:pt x="238" y="249517"/>
                </a:lnTo>
                <a:lnTo>
                  <a:pt x="0" y="311505"/>
                </a:lnTo>
                <a:lnTo>
                  <a:pt x="0" y="1963703"/>
                </a:lnTo>
                <a:lnTo>
                  <a:pt x="238" y="2025691"/>
                </a:lnTo>
                <a:lnTo>
                  <a:pt x="1908" y="2075681"/>
                </a:lnTo>
                <a:lnTo>
                  <a:pt x="6440" y="2115388"/>
                </a:lnTo>
                <a:lnTo>
                  <a:pt x="33668" y="2183787"/>
                </a:lnTo>
                <a:lnTo>
                  <a:pt x="59403" y="2215807"/>
                </a:lnTo>
                <a:lnTo>
                  <a:pt x="91425" y="2241541"/>
                </a:lnTo>
                <a:lnTo>
                  <a:pt x="128687" y="2259944"/>
                </a:lnTo>
                <a:lnTo>
                  <a:pt x="199530" y="2273301"/>
                </a:lnTo>
                <a:lnTo>
                  <a:pt x="249520" y="2274970"/>
                </a:lnTo>
                <a:lnTo>
                  <a:pt x="311508" y="2275209"/>
                </a:lnTo>
                <a:lnTo>
                  <a:pt x="4561316" y="2275209"/>
                </a:lnTo>
                <a:lnTo>
                  <a:pt x="4623304" y="2274970"/>
                </a:lnTo>
                <a:lnTo>
                  <a:pt x="4673294" y="2273301"/>
                </a:lnTo>
                <a:lnTo>
                  <a:pt x="4713001" y="2268769"/>
                </a:lnTo>
                <a:lnTo>
                  <a:pt x="4781399" y="2241541"/>
                </a:lnTo>
                <a:lnTo>
                  <a:pt x="4813421" y="2215807"/>
                </a:lnTo>
                <a:lnTo>
                  <a:pt x="4839156" y="2183787"/>
                </a:lnTo>
                <a:lnTo>
                  <a:pt x="4857558" y="2146526"/>
                </a:lnTo>
                <a:lnTo>
                  <a:pt x="4870917" y="2075681"/>
                </a:lnTo>
                <a:lnTo>
                  <a:pt x="4872586" y="2025691"/>
                </a:lnTo>
                <a:lnTo>
                  <a:pt x="4872825" y="1963703"/>
                </a:lnTo>
                <a:lnTo>
                  <a:pt x="4872825" y="311505"/>
                </a:lnTo>
                <a:lnTo>
                  <a:pt x="4872586" y="249517"/>
                </a:lnTo>
                <a:lnTo>
                  <a:pt x="4870917" y="199527"/>
                </a:lnTo>
                <a:lnTo>
                  <a:pt x="4866384" y="159820"/>
                </a:lnTo>
                <a:lnTo>
                  <a:pt x="4839156" y="91422"/>
                </a:lnTo>
                <a:lnTo>
                  <a:pt x="4813421" y="59401"/>
                </a:lnTo>
                <a:lnTo>
                  <a:pt x="4781399" y="33667"/>
                </a:lnTo>
                <a:lnTo>
                  <a:pt x="4744138" y="15264"/>
                </a:lnTo>
                <a:lnTo>
                  <a:pt x="4673294" y="1908"/>
                </a:lnTo>
                <a:lnTo>
                  <a:pt x="4623304" y="238"/>
                </a:lnTo>
                <a:lnTo>
                  <a:pt x="4561316" y="0"/>
                </a:lnTo>
                <a:close/>
              </a:path>
            </a:pathLst>
          </a:custGeom>
          <a:solidFill>
            <a:srgbClr val="61D836"/>
          </a:solidFill>
        </p:spPr>
        <p:txBody>
          <a:bodyPr wrap="square" lIns="0" tIns="0" rIns="0" bIns="0" rtlCol="0"/>
          <a:lstStyle/>
          <a:p>
            <a:endParaRPr sz="637"/>
          </a:p>
        </p:txBody>
      </p:sp>
      <p:sp>
        <p:nvSpPr>
          <p:cNvPr id="3" name="object 3"/>
          <p:cNvSpPr/>
          <p:nvPr/>
        </p:nvSpPr>
        <p:spPr>
          <a:xfrm>
            <a:off x="1938425" y="2270238"/>
            <a:ext cx="1537274" cy="975561"/>
          </a:xfrm>
          <a:custGeom>
            <a:avLst/>
            <a:gdLst/>
            <a:ahLst/>
            <a:cxnLst/>
            <a:rect l="l" t="t" r="r" b="b"/>
            <a:pathLst>
              <a:path w="3380104" h="2145029">
                <a:moveTo>
                  <a:pt x="3049757" y="0"/>
                </a:moveTo>
                <a:lnTo>
                  <a:pt x="330014" y="0"/>
                </a:lnTo>
                <a:lnTo>
                  <a:pt x="264342" y="252"/>
                </a:lnTo>
                <a:lnTo>
                  <a:pt x="211382" y="2021"/>
                </a:lnTo>
                <a:lnTo>
                  <a:pt x="169315" y="6822"/>
                </a:lnTo>
                <a:lnTo>
                  <a:pt x="96854" y="35668"/>
                </a:lnTo>
                <a:lnTo>
                  <a:pt x="62931" y="62931"/>
                </a:lnTo>
                <a:lnTo>
                  <a:pt x="35668" y="96854"/>
                </a:lnTo>
                <a:lnTo>
                  <a:pt x="16172" y="136329"/>
                </a:lnTo>
                <a:lnTo>
                  <a:pt x="2021" y="211382"/>
                </a:lnTo>
                <a:lnTo>
                  <a:pt x="252" y="264342"/>
                </a:lnTo>
                <a:lnTo>
                  <a:pt x="0" y="330014"/>
                </a:lnTo>
                <a:lnTo>
                  <a:pt x="0" y="1814725"/>
                </a:lnTo>
                <a:lnTo>
                  <a:pt x="252" y="1880396"/>
                </a:lnTo>
                <a:lnTo>
                  <a:pt x="2021" y="1933357"/>
                </a:lnTo>
                <a:lnTo>
                  <a:pt x="6822" y="1975423"/>
                </a:lnTo>
                <a:lnTo>
                  <a:pt x="35668" y="2047885"/>
                </a:lnTo>
                <a:lnTo>
                  <a:pt x="62931" y="2081808"/>
                </a:lnTo>
                <a:lnTo>
                  <a:pt x="96854" y="2109071"/>
                </a:lnTo>
                <a:lnTo>
                  <a:pt x="136328" y="2128567"/>
                </a:lnTo>
                <a:lnTo>
                  <a:pt x="211382" y="2142718"/>
                </a:lnTo>
                <a:lnTo>
                  <a:pt x="264342" y="2144487"/>
                </a:lnTo>
                <a:lnTo>
                  <a:pt x="330014" y="2144739"/>
                </a:lnTo>
                <a:lnTo>
                  <a:pt x="3049757" y="2144739"/>
                </a:lnTo>
                <a:lnTo>
                  <a:pt x="3115428" y="2144487"/>
                </a:lnTo>
                <a:lnTo>
                  <a:pt x="3168388" y="2142718"/>
                </a:lnTo>
                <a:lnTo>
                  <a:pt x="3210454" y="2137917"/>
                </a:lnTo>
                <a:lnTo>
                  <a:pt x="3282916" y="2109071"/>
                </a:lnTo>
                <a:lnTo>
                  <a:pt x="3316839" y="2081808"/>
                </a:lnTo>
                <a:lnTo>
                  <a:pt x="3344102" y="2047885"/>
                </a:lnTo>
                <a:lnTo>
                  <a:pt x="3363599" y="2008410"/>
                </a:lnTo>
                <a:lnTo>
                  <a:pt x="3377749" y="1933357"/>
                </a:lnTo>
                <a:lnTo>
                  <a:pt x="3379518" y="1880396"/>
                </a:lnTo>
                <a:lnTo>
                  <a:pt x="3379771" y="1814725"/>
                </a:lnTo>
                <a:lnTo>
                  <a:pt x="3379771" y="330014"/>
                </a:lnTo>
                <a:lnTo>
                  <a:pt x="3379518" y="264342"/>
                </a:lnTo>
                <a:lnTo>
                  <a:pt x="3377749" y="211382"/>
                </a:lnTo>
                <a:lnTo>
                  <a:pt x="3372948" y="169316"/>
                </a:lnTo>
                <a:lnTo>
                  <a:pt x="3344102" y="96854"/>
                </a:lnTo>
                <a:lnTo>
                  <a:pt x="3316839" y="62931"/>
                </a:lnTo>
                <a:lnTo>
                  <a:pt x="3282916" y="35668"/>
                </a:lnTo>
                <a:lnTo>
                  <a:pt x="3243441" y="16172"/>
                </a:lnTo>
                <a:lnTo>
                  <a:pt x="3168388" y="2021"/>
                </a:lnTo>
                <a:lnTo>
                  <a:pt x="3115428" y="252"/>
                </a:lnTo>
                <a:lnTo>
                  <a:pt x="3049757" y="0"/>
                </a:lnTo>
                <a:close/>
              </a:path>
            </a:pathLst>
          </a:custGeom>
          <a:solidFill>
            <a:srgbClr val="61D836"/>
          </a:solidFill>
        </p:spPr>
        <p:txBody>
          <a:bodyPr wrap="square" lIns="0" tIns="0" rIns="0" bIns="0" rtlCol="0"/>
          <a:lstStyle/>
          <a:p>
            <a:endParaRPr sz="637"/>
          </a:p>
        </p:txBody>
      </p:sp>
      <p:grpSp>
        <p:nvGrpSpPr>
          <p:cNvPr id="4" name="object 4"/>
          <p:cNvGrpSpPr/>
          <p:nvPr/>
        </p:nvGrpSpPr>
        <p:grpSpPr>
          <a:xfrm>
            <a:off x="281444" y="2113443"/>
            <a:ext cx="1392008" cy="1289196"/>
            <a:chOff x="618124" y="4646965"/>
            <a:chExt cx="3060700" cy="283464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10269" y="4646965"/>
              <a:ext cx="2068940" cy="206894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14408" y="5593699"/>
              <a:ext cx="1364257" cy="1364257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18124" y="6116958"/>
              <a:ext cx="1364257" cy="1364257"/>
            </a:xfrm>
            <a:prstGeom prst="rect">
              <a:avLst/>
            </a:prstGeom>
          </p:spPr>
        </p:pic>
      </p:grpSp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546393" y="1846259"/>
            <a:ext cx="1823388" cy="1823388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2011170" y="2320619"/>
            <a:ext cx="1389409" cy="858290"/>
          </a:xfrm>
          <a:prstGeom prst="rect">
            <a:avLst/>
          </a:prstGeom>
        </p:spPr>
        <p:txBody>
          <a:bodyPr vert="horz" wrap="square" lIns="0" tIns="21949" rIns="0" bIns="0" rtlCol="0">
            <a:spAutoFit/>
          </a:bodyPr>
          <a:lstStyle/>
          <a:p>
            <a:pPr marL="5776">
              <a:spcBef>
                <a:spcPts val="173"/>
              </a:spcBef>
            </a:pPr>
            <a:r>
              <a:rPr sz="1296" spc="-45" dirty="0">
                <a:solidFill>
                  <a:srgbClr val="FFFFFF"/>
                </a:solidFill>
                <a:latin typeface="Andale Mono"/>
                <a:cs typeface="Andale Mono"/>
              </a:rPr>
              <a:t>[[116,</a:t>
            </a:r>
            <a:r>
              <a:rPr sz="1296" spc="-150" dirty="0">
                <a:solidFill>
                  <a:srgbClr val="FFFFFF"/>
                </a:solidFill>
                <a:latin typeface="Andale Mono"/>
                <a:cs typeface="Andale Mono"/>
              </a:rPr>
              <a:t> </a:t>
            </a:r>
            <a:r>
              <a:rPr sz="1296" spc="-20" dirty="0">
                <a:solidFill>
                  <a:srgbClr val="FFFFFF"/>
                </a:solidFill>
                <a:latin typeface="Andale Mono"/>
                <a:cs typeface="Andale Mono"/>
              </a:rPr>
              <a:t>78,</a:t>
            </a:r>
            <a:r>
              <a:rPr sz="1296" spc="-155" dirty="0">
                <a:solidFill>
                  <a:srgbClr val="FFFFFF"/>
                </a:solidFill>
                <a:latin typeface="Andale Mono"/>
                <a:cs typeface="Andale Mono"/>
              </a:rPr>
              <a:t> </a:t>
            </a:r>
            <a:r>
              <a:rPr sz="1296" spc="-43" dirty="0">
                <a:solidFill>
                  <a:srgbClr val="FFFFFF"/>
                </a:solidFill>
                <a:latin typeface="Andale Mono"/>
                <a:cs typeface="Andale Mono"/>
              </a:rPr>
              <a:t>15],</a:t>
            </a:r>
            <a:endParaRPr sz="1296">
              <a:latin typeface="Andale Mono"/>
              <a:cs typeface="Andale Mono"/>
            </a:endParaRPr>
          </a:p>
          <a:p>
            <a:pPr marL="5776">
              <a:spcBef>
                <a:spcPts val="132"/>
              </a:spcBef>
            </a:pPr>
            <a:r>
              <a:rPr sz="1296" spc="-41" dirty="0">
                <a:solidFill>
                  <a:srgbClr val="FFFFFF"/>
                </a:solidFill>
                <a:latin typeface="Andale Mono"/>
                <a:cs typeface="Andale Mono"/>
              </a:rPr>
              <a:t>[117,</a:t>
            </a:r>
            <a:r>
              <a:rPr sz="1296" spc="-155" dirty="0">
                <a:solidFill>
                  <a:srgbClr val="FFFFFF"/>
                </a:solidFill>
                <a:latin typeface="Andale Mono"/>
                <a:cs typeface="Andale Mono"/>
              </a:rPr>
              <a:t> </a:t>
            </a:r>
            <a:r>
              <a:rPr sz="1296" spc="-20" dirty="0">
                <a:solidFill>
                  <a:srgbClr val="FFFFFF"/>
                </a:solidFill>
                <a:latin typeface="Andale Mono"/>
                <a:cs typeface="Andale Mono"/>
              </a:rPr>
              <a:t>43,</a:t>
            </a:r>
            <a:r>
              <a:rPr sz="1296" spc="-159" dirty="0">
                <a:solidFill>
                  <a:srgbClr val="FFFFFF"/>
                </a:solidFill>
                <a:latin typeface="Andale Mono"/>
                <a:cs typeface="Andale Mono"/>
              </a:rPr>
              <a:t> </a:t>
            </a:r>
            <a:r>
              <a:rPr sz="1296" spc="-9" dirty="0">
                <a:solidFill>
                  <a:srgbClr val="FFFFFF"/>
                </a:solidFill>
                <a:latin typeface="Andale Mono"/>
                <a:cs typeface="Andale Mono"/>
              </a:rPr>
              <a:t>96],</a:t>
            </a:r>
            <a:endParaRPr sz="1296">
              <a:latin typeface="Andale Mono"/>
              <a:cs typeface="Andale Mono"/>
            </a:endParaRPr>
          </a:p>
          <a:p>
            <a:pPr marL="5776">
              <a:spcBef>
                <a:spcPts val="132"/>
              </a:spcBef>
            </a:pPr>
            <a:r>
              <a:rPr sz="1296" spc="-41" dirty="0">
                <a:solidFill>
                  <a:srgbClr val="FFFFFF"/>
                </a:solidFill>
                <a:latin typeface="Andale Mono"/>
                <a:cs typeface="Andale Mono"/>
              </a:rPr>
              <a:t>[125,</a:t>
            </a:r>
            <a:r>
              <a:rPr sz="1296" spc="-155" dirty="0">
                <a:solidFill>
                  <a:srgbClr val="FFFFFF"/>
                </a:solidFill>
                <a:latin typeface="Andale Mono"/>
                <a:cs typeface="Andale Mono"/>
              </a:rPr>
              <a:t> </a:t>
            </a:r>
            <a:r>
              <a:rPr sz="1296" spc="-20" dirty="0">
                <a:solidFill>
                  <a:srgbClr val="FFFFFF"/>
                </a:solidFill>
                <a:latin typeface="Andale Mono"/>
                <a:cs typeface="Andale Mono"/>
              </a:rPr>
              <a:t>87,</a:t>
            </a:r>
            <a:r>
              <a:rPr sz="1296" spc="-159" dirty="0">
                <a:solidFill>
                  <a:srgbClr val="FFFFFF"/>
                </a:solidFill>
                <a:latin typeface="Andale Mono"/>
                <a:cs typeface="Andale Mono"/>
              </a:rPr>
              <a:t> </a:t>
            </a:r>
            <a:r>
              <a:rPr sz="1296" spc="-9" dirty="0">
                <a:solidFill>
                  <a:srgbClr val="FFFFFF"/>
                </a:solidFill>
                <a:latin typeface="Andale Mono"/>
                <a:cs typeface="Andale Mono"/>
              </a:rPr>
              <a:t>23],</a:t>
            </a:r>
            <a:endParaRPr sz="1296">
              <a:latin typeface="Andale Mono"/>
              <a:cs typeface="Andale Mono"/>
            </a:endParaRPr>
          </a:p>
          <a:p>
            <a:pPr marL="5776">
              <a:spcBef>
                <a:spcPts val="132"/>
              </a:spcBef>
            </a:pPr>
            <a:r>
              <a:rPr sz="1296" spc="-11" dirty="0">
                <a:solidFill>
                  <a:srgbClr val="FFFFFF"/>
                </a:solidFill>
                <a:latin typeface="Andale Mono"/>
                <a:cs typeface="Andale Mono"/>
              </a:rPr>
              <a:t>…,</a:t>
            </a:r>
            <a:endParaRPr sz="1296">
              <a:latin typeface="Andale Mono"/>
              <a:cs typeface="Andale Mono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513371" y="2334905"/>
            <a:ext cx="2122957" cy="207288"/>
          </a:xfrm>
          <a:prstGeom prst="rect">
            <a:avLst/>
          </a:prstGeom>
        </p:spPr>
        <p:txBody>
          <a:bodyPr vert="horz" wrap="square" lIns="0" tIns="7798" rIns="0" bIns="0" rtlCol="0">
            <a:spAutoFit/>
          </a:bodyPr>
          <a:lstStyle/>
          <a:p>
            <a:pPr marL="5776">
              <a:spcBef>
                <a:spcPts val="61"/>
              </a:spcBef>
            </a:pPr>
            <a:r>
              <a:rPr sz="1296" spc="-50" dirty="0">
                <a:solidFill>
                  <a:srgbClr val="FFFFFF"/>
                </a:solidFill>
                <a:latin typeface="Andale Mono"/>
                <a:cs typeface="Andale Mono"/>
              </a:rPr>
              <a:t>[[0.983,</a:t>
            </a:r>
            <a:r>
              <a:rPr sz="1296" spc="-130" dirty="0">
                <a:solidFill>
                  <a:srgbClr val="FFFFFF"/>
                </a:solidFill>
                <a:latin typeface="Andale Mono"/>
                <a:cs typeface="Andale Mono"/>
              </a:rPr>
              <a:t> </a:t>
            </a:r>
            <a:r>
              <a:rPr sz="1296" spc="-45" dirty="0">
                <a:solidFill>
                  <a:srgbClr val="FFFFFF"/>
                </a:solidFill>
                <a:latin typeface="Andale Mono"/>
                <a:cs typeface="Andale Mono"/>
              </a:rPr>
              <a:t>0.004,</a:t>
            </a:r>
            <a:r>
              <a:rPr sz="1296" spc="-127" dirty="0">
                <a:solidFill>
                  <a:srgbClr val="FFFFFF"/>
                </a:solidFill>
                <a:latin typeface="Andale Mono"/>
                <a:cs typeface="Andale Mono"/>
              </a:rPr>
              <a:t> </a:t>
            </a:r>
            <a:r>
              <a:rPr sz="1296" spc="-48" dirty="0">
                <a:solidFill>
                  <a:srgbClr val="FFFFFF"/>
                </a:solidFill>
                <a:latin typeface="Andale Mono"/>
                <a:cs typeface="Andale Mono"/>
              </a:rPr>
              <a:t>0.013],</a:t>
            </a:r>
            <a:endParaRPr sz="1296">
              <a:latin typeface="Andale Mono"/>
              <a:cs typeface="Andale Mono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513371" y="2534916"/>
            <a:ext cx="2031119" cy="646052"/>
          </a:xfrm>
          <a:prstGeom prst="rect">
            <a:avLst/>
          </a:prstGeom>
        </p:spPr>
        <p:txBody>
          <a:bodyPr vert="horz" wrap="square" lIns="0" tIns="21949" rIns="0" bIns="0" rtlCol="0">
            <a:spAutoFit/>
          </a:bodyPr>
          <a:lstStyle/>
          <a:p>
            <a:pPr marL="5776">
              <a:spcBef>
                <a:spcPts val="173"/>
              </a:spcBef>
            </a:pPr>
            <a:r>
              <a:rPr sz="1296" spc="-48" dirty="0">
                <a:solidFill>
                  <a:srgbClr val="FFFFFF"/>
                </a:solidFill>
                <a:latin typeface="Andale Mono"/>
                <a:cs typeface="Andale Mono"/>
              </a:rPr>
              <a:t>[0.110,</a:t>
            </a:r>
            <a:r>
              <a:rPr sz="1296" spc="-132" dirty="0">
                <a:solidFill>
                  <a:srgbClr val="FFFFFF"/>
                </a:solidFill>
                <a:latin typeface="Andale Mono"/>
                <a:cs typeface="Andale Mono"/>
              </a:rPr>
              <a:t> </a:t>
            </a:r>
            <a:r>
              <a:rPr sz="1296" spc="-45" dirty="0">
                <a:solidFill>
                  <a:srgbClr val="FFFFFF"/>
                </a:solidFill>
                <a:latin typeface="Andale Mono"/>
                <a:cs typeface="Andale Mono"/>
              </a:rPr>
              <a:t>0.889,</a:t>
            </a:r>
            <a:r>
              <a:rPr sz="1296" spc="-132" dirty="0">
                <a:solidFill>
                  <a:srgbClr val="FFFFFF"/>
                </a:solidFill>
                <a:latin typeface="Andale Mono"/>
                <a:cs typeface="Andale Mono"/>
              </a:rPr>
              <a:t> </a:t>
            </a:r>
            <a:r>
              <a:rPr sz="1296" spc="-48" dirty="0">
                <a:solidFill>
                  <a:srgbClr val="FFFFFF"/>
                </a:solidFill>
                <a:latin typeface="Andale Mono"/>
                <a:cs typeface="Andale Mono"/>
              </a:rPr>
              <a:t>0.001],</a:t>
            </a:r>
            <a:endParaRPr sz="1296">
              <a:latin typeface="Andale Mono"/>
              <a:cs typeface="Andale Mono"/>
            </a:endParaRPr>
          </a:p>
          <a:p>
            <a:pPr marL="5776">
              <a:spcBef>
                <a:spcPts val="132"/>
              </a:spcBef>
            </a:pPr>
            <a:r>
              <a:rPr sz="1296" spc="-48" dirty="0">
                <a:solidFill>
                  <a:srgbClr val="FFFFFF"/>
                </a:solidFill>
                <a:latin typeface="Andale Mono"/>
                <a:cs typeface="Andale Mono"/>
              </a:rPr>
              <a:t>[0.023,</a:t>
            </a:r>
            <a:r>
              <a:rPr sz="1296" spc="-132" dirty="0">
                <a:solidFill>
                  <a:srgbClr val="FFFFFF"/>
                </a:solidFill>
                <a:latin typeface="Andale Mono"/>
                <a:cs typeface="Andale Mono"/>
              </a:rPr>
              <a:t> </a:t>
            </a:r>
            <a:r>
              <a:rPr sz="1296" spc="-45" dirty="0">
                <a:solidFill>
                  <a:srgbClr val="FFFFFF"/>
                </a:solidFill>
                <a:latin typeface="Andale Mono"/>
                <a:cs typeface="Andale Mono"/>
              </a:rPr>
              <a:t>0.027,</a:t>
            </a:r>
            <a:r>
              <a:rPr sz="1296" spc="-132" dirty="0">
                <a:solidFill>
                  <a:srgbClr val="FFFFFF"/>
                </a:solidFill>
                <a:latin typeface="Andale Mono"/>
                <a:cs typeface="Andale Mono"/>
              </a:rPr>
              <a:t> </a:t>
            </a:r>
            <a:r>
              <a:rPr sz="1296" spc="-48" dirty="0">
                <a:solidFill>
                  <a:srgbClr val="FFFFFF"/>
                </a:solidFill>
                <a:latin typeface="Andale Mono"/>
                <a:cs typeface="Andale Mono"/>
              </a:rPr>
              <a:t>0.985],</a:t>
            </a:r>
            <a:endParaRPr sz="1296">
              <a:latin typeface="Andale Mono"/>
              <a:cs typeface="Andale Mono"/>
            </a:endParaRPr>
          </a:p>
          <a:p>
            <a:pPr marL="5776">
              <a:spcBef>
                <a:spcPts val="132"/>
              </a:spcBef>
            </a:pPr>
            <a:r>
              <a:rPr sz="1296" spc="-11" dirty="0">
                <a:solidFill>
                  <a:srgbClr val="FFFFFF"/>
                </a:solidFill>
                <a:latin typeface="Andale Mono"/>
                <a:cs typeface="Andale Mono"/>
              </a:rPr>
              <a:t>…,</a:t>
            </a:r>
            <a:endParaRPr sz="1296">
              <a:latin typeface="Andale Mono"/>
              <a:cs typeface="Andale Mono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90944" y="4682481"/>
            <a:ext cx="566623" cy="236501"/>
          </a:xfrm>
          <a:prstGeom prst="rect">
            <a:avLst/>
          </a:prstGeom>
        </p:spPr>
        <p:txBody>
          <a:bodyPr vert="horz" wrap="square" lIns="0" tIns="5487" rIns="0" bIns="0" rtlCol="0">
            <a:spAutoFit/>
          </a:bodyPr>
          <a:lstStyle/>
          <a:p>
            <a:pPr marL="5776">
              <a:spcBef>
                <a:spcPts val="43"/>
              </a:spcBef>
            </a:pPr>
            <a:r>
              <a:rPr sz="1501" b="1" spc="-20" dirty="0">
                <a:solidFill>
                  <a:srgbClr val="FFFFFF"/>
                </a:solidFill>
              </a:rPr>
              <a:t>Inputs</a:t>
            </a:r>
            <a:endParaRPr sz="1501"/>
          </a:p>
        </p:txBody>
      </p:sp>
      <p:sp>
        <p:nvSpPr>
          <p:cNvPr id="13" name="object 13"/>
          <p:cNvSpPr txBox="1"/>
          <p:nvPr/>
        </p:nvSpPr>
        <p:spPr>
          <a:xfrm>
            <a:off x="2038835" y="4582476"/>
            <a:ext cx="903939" cy="448279"/>
          </a:xfrm>
          <a:prstGeom prst="rect">
            <a:avLst/>
          </a:prstGeom>
        </p:spPr>
        <p:txBody>
          <a:bodyPr vert="horz" wrap="square" lIns="0" tIns="37544" rIns="0" bIns="0" rtlCol="0">
            <a:spAutoFit/>
          </a:bodyPr>
          <a:lstStyle/>
          <a:p>
            <a:pPr marL="39277" marR="2310" indent="-33789">
              <a:lnSpc>
                <a:spcPts val="1560"/>
              </a:lnSpc>
              <a:spcBef>
                <a:spcPts val="296"/>
              </a:spcBef>
            </a:pPr>
            <a:r>
              <a:rPr sz="1501" b="1" spc="-32" dirty="0">
                <a:solidFill>
                  <a:srgbClr val="FFFFFF"/>
                </a:solidFill>
              </a:rPr>
              <a:t>Numerical </a:t>
            </a:r>
            <a:r>
              <a:rPr sz="1501" b="1" spc="-5" dirty="0">
                <a:solidFill>
                  <a:srgbClr val="FFFFFF"/>
                </a:solidFill>
              </a:rPr>
              <a:t>encoding</a:t>
            </a:r>
            <a:endParaRPr sz="1501"/>
          </a:p>
        </p:txBody>
      </p:sp>
      <p:sp>
        <p:nvSpPr>
          <p:cNvPr id="14" name="object 14"/>
          <p:cNvSpPr txBox="1"/>
          <p:nvPr/>
        </p:nvSpPr>
        <p:spPr>
          <a:xfrm>
            <a:off x="3321051" y="4409792"/>
            <a:ext cx="2370746" cy="614992"/>
          </a:xfrm>
          <a:prstGeom prst="rect">
            <a:avLst/>
          </a:prstGeom>
        </p:spPr>
        <p:txBody>
          <a:bodyPr vert="horz" wrap="square" lIns="0" tIns="37544" rIns="0" bIns="0" rtlCol="0">
            <a:spAutoFit/>
          </a:bodyPr>
          <a:lstStyle/>
          <a:p>
            <a:pPr marL="565466" marR="558247" algn="ctr">
              <a:lnSpc>
                <a:spcPts val="1469"/>
              </a:lnSpc>
              <a:spcBef>
                <a:spcPts val="296"/>
              </a:spcBef>
            </a:pPr>
            <a:r>
              <a:rPr sz="1410" b="1" spc="-5" dirty="0">
                <a:solidFill>
                  <a:srgbClr val="FFFFFF"/>
                </a:solidFill>
              </a:rPr>
              <a:t>Learns representation</a:t>
            </a:r>
            <a:endParaRPr sz="1410"/>
          </a:p>
          <a:p>
            <a:pPr algn="ctr">
              <a:lnSpc>
                <a:spcPts val="1460"/>
              </a:lnSpc>
            </a:pPr>
            <a:r>
              <a:rPr sz="1410" b="1" spc="-5" dirty="0">
                <a:solidFill>
                  <a:srgbClr val="FFFFFF"/>
                </a:solidFill>
              </a:rPr>
              <a:t>(patterns/features/weights)</a:t>
            </a:r>
            <a:endParaRPr sz="1410"/>
          </a:p>
        </p:txBody>
      </p:sp>
      <p:sp>
        <p:nvSpPr>
          <p:cNvPr id="15" name="object 15"/>
          <p:cNvSpPr txBox="1"/>
          <p:nvPr/>
        </p:nvSpPr>
        <p:spPr>
          <a:xfrm>
            <a:off x="5841465" y="4582476"/>
            <a:ext cx="1364861" cy="448279"/>
          </a:xfrm>
          <a:prstGeom prst="rect">
            <a:avLst/>
          </a:prstGeom>
        </p:spPr>
        <p:txBody>
          <a:bodyPr vert="horz" wrap="square" lIns="0" tIns="37544" rIns="0" bIns="0" rtlCol="0">
            <a:spAutoFit/>
          </a:bodyPr>
          <a:lstStyle/>
          <a:p>
            <a:pPr marL="330385" marR="2310" indent="-324898">
              <a:lnSpc>
                <a:spcPts val="1560"/>
              </a:lnSpc>
              <a:spcBef>
                <a:spcPts val="296"/>
              </a:spcBef>
            </a:pPr>
            <a:r>
              <a:rPr sz="1501" b="1" spc="-23" dirty="0">
                <a:solidFill>
                  <a:srgbClr val="FFFFFF"/>
                </a:solidFill>
              </a:rPr>
              <a:t>Representation </a:t>
            </a:r>
            <a:r>
              <a:rPr sz="1501" b="1" spc="-5" dirty="0">
                <a:solidFill>
                  <a:srgbClr val="FFFFFF"/>
                </a:solidFill>
              </a:rPr>
              <a:t>outputs</a:t>
            </a:r>
            <a:endParaRPr sz="1501"/>
          </a:p>
        </p:txBody>
      </p:sp>
      <p:sp>
        <p:nvSpPr>
          <p:cNvPr id="16" name="object 16"/>
          <p:cNvSpPr txBox="1"/>
          <p:nvPr/>
        </p:nvSpPr>
        <p:spPr>
          <a:xfrm>
            <a:off x="7951824" y="4682481"/>
            <a:ext cx="748854" cy="236501"/>
          </a:xfrm>
          <a:prstGeom prst="rect">
            <a:avLst/>
          </a:prstGeom>
        </p:spPr>
        <p:txBody>
          <a:bodyPr vert="horz" wrap="square" lIns="0" tIns="5487" rIns="0" bIns="0" rtlCol="0">
            <a:spAutoFit/>
          </a:bodyPr>
          <a:lstStyle/>
          <a:p>
            <a:pPr marL="5776">
              <a:spcBef>
                <a:spcPts val="43"/>
              </a:spcBef>
            </a:pPr>
            <a:r>
              <a:rPr sz="1501" b="1" spc="-5" dirty="0">
                <a:solidFill>
                  <a:srgbClr val="FFFFFF"/>
                </a:solidFill>
              </a:rPr>
              <a:t>Outputs</a:t>
            </a:r>
            <a:endParaRPr sz="1501"/>
          </a:p>
        </p:txBody>
      </p:sp>
      <p:sp>
        <p:nvSpPr>
          <p:cNvPr id="17" name="object 17"/>
          <p:cNvSpPr txBox="1"/>
          <p:nvPr/>
        </p:nvSpPr>
        <p:spPr>
          <a:xfrm>
            <a:off x="7908202" y="2488173"/>
            <a:ext cx="836071" cy="448279"/>
          </a:xfrm>
          <a:prstGeom prst="rect">
            <a:avLst/>
          </a:prstGeom>
        </p:spPr>
        <p:txBody>
          <a:bodyPr vert="horz" wrap="square" lIns="0" tIns="37544" rIns="0" bIns="0" rtlCol="0">
            <a:spAutoFit/>
          </a:bodyPr>
          <a:lstStyle/>
          <a:p>
            <a:pPr marL="5776" marR="2310" indent="97903">
              <a:lnSpc>
                <a:spcPts val="1560"/>
              </a:lnSpc>
              <a:spcBef>
                <a:spcPts val="296"/>
              </a:spcBef>
            </a:pPr>
            <a:r>
              <a:rPr sz="1501" spc="-5" dirty="0">
                <a:solidFill>
                  <a:srgbClr val="FFFFFF"/>
                </a:solidFill>
              </a:rPr>
              <a:t>Ramen, Spaghetti</a:t>
            </a:r>
            <a:endParaRPr sz="1501"/>
          </a:p>
        </p:txBody>
      </p:sp>
      <p:grpSp>
        <p:nvGrpSpPr>
          <p:cNvPr id="18" name="object 18"/>
          <p:cNvGrpSpPr/>
          <p:nvPr/>
        </p:nvGrpSpPr>
        <p:grpSpPr>
          <a:xfrm>
            <a:off x="1773721" y="2694271"/>
            <a:ext cx="206491" cy="45919"/>
            <a:chOff x="3899290" y="5924069"/>
            <a:chExt cx="454025" cy="100965"/>
          </a:xfrm>
        </p:grpSpPr>
        <p:sp>
          <p:nvSpPr>
            <p:cNvPr id="19" name="object 19"/>
            <p:cNvSpPr/>
            <p:nvPr/>
          </p:nvSpPr>
          <p:spPr>
            <a:xfrm>
              <a:off x="3899290" y="5974330"/>
              <a:ext cx="363855" cy="0"/>
            </a:xfrm>
            <a:custGeom>
              <a:avLst/>
              <a:gdLst/>
              <a:ahLst/>
              <a:cxnLst/>
              <a:rect l="l" t="t" r="r" b="b"/>
              <a:pathLst>
                <a:path w="363854">
                  <a:moveTo>
                    <a:pt x="0" y="0"/>
                  </a:moveTo>
                  <a:lnTo>
                    <a:pt x="353243" y="0"/>
                  </a:lnTo>
                  <a:lnTo>
                    <a:pt x="363714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637"/>
            </a:p>
          </p:txBody>
        </p:sp>
        <p:sp>
          <p:nvSpPr>
            <p:cNvPr id="20" name="object 20"/>
            <p:cNvSpPr/>
            <p:nvPr/>
          </p:nvSpPr>
          <p:spPr>
            <a:xfrm>
              <a:off x="4252533" y="5924069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4" h="100964">
                  <a:moveTo>
                    <a:pt x="0" y="0"/>
                  </a:moveTo>
                  <a:lnTo>
                    <a:pt x="0" y="100520"/>
                  </a:lnTo>
                  <a:lnTo>
                    <a:pt x="100520" y="502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637"/>
            </a:p>
          </p:txBody>
        </p:sp>
      </p:grpSp>
      <p:grpSp>
        <p:nvGrpSpPr>
          <p:cNvPr id="21" name="object 21"/>
          <p:cNvGrpSpPr/>
          <p:nvPr/>
        </p:nvGrpSpPr>
        <p:grpSpPr>
          <a:xfrm>
            <a:off x="7621662" y="2694271"/>
            <a:ext cx="206491" cy="45919"/>
            <a:chOff x="16757541" y="5924069"/>
            <a:chExt cx="454025" cy="100965"/>
          </a:xfrm>
        </p:grpSpPr>
        <p:sp>
          <p:nvSpPr>
            <p:cNvPr id="22" name="object 22"/>
            <p:cNvSpPr/>
            <p:nvPr/>
          </p:nvSpPr>
          <p:spPr>
            <a:xfrm>
              <a:off x="16757541" y="5974330"/>
              <a:ext cx="363855" cy="0"/>
            </a:xfrm>
            <a:custGeom>
              <a:avLst/>
              <a:gdLst/>
              <a:ahLst/>
              <a:cxnLst/>
              <a:rect l="l" t="t" r="r" b="b"/>
              <a:pathLst>
                <a:path w="363855">
                  <a:moveTo>
                    <a:pt x="0" y="0"/>
                  </a:moveTo>
                  <a:lnTo>
                    <a:pt x="353243" y="0"/>
                  </a:lnTo>
                  <a:lnTo>
                    <a:pt x="363714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637"/>
            </a:p>
          </p:txBody>
        </p:sp>
        <p:sp>
          <p:nvSpPr>
            <p:cNvPr id="23" name="object 23"/>
            <p:cNvSpPr/>
            <p:nvPr/>
          </p:nvSpPr>
          <p:spPr>
            <a:xfrm>
              <a:off x="17110776" y="5924069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5" h="100964">
                  <a:moveTo>
                    <a:pt x="0" y="0"/>
                  </a:moveTo>
                  <a:lnTo>
                    <a:pt x="0" y="100520"/>
                  </a:lnTo>
                  <a:lnTo>
                    <a:pt x="100520" y="502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637"/>
            </a:p>
          </p:txBody>
        </p:sp>
      </p:grpSp>
      <p:sp>
        <p:nvSpPr>
          <p:cNvPr id="24" name="object 24"/>
          <p:cNvSpPr txBox="1"/>
          <p:nvPr/>
        </p:nvSpPr>
        <p:spPr>
          <a:xfrm rot="540000">
            <a:off x="3904537" y="1404126"/>
            <a:ext cx="3388561" cy="3847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972"/>
              </a:lnSpc>
            </a:pPr>
            <a:r>
              <a:rPr sz="3024" b="1" dirty="0">
                <a:solidFill>
                  <a:srgbClr val="61D836"/>
                </a:solidFill>
              </a:rPr>
              <a:t>These</a:t>
            </a:r>
            <a:r>
              <a:rPr sz="3024" b="1" spc="-209" dirty="0">
                <a:solidFill>
                  <a:srgbClr val="61D836"/>
                </a:solidFill>
              </a:rPr>
              <a:t> </a:t>
            </a:r>
            <a:r>
              <a:rPr sz="3024" b="1" spc="25" dirty="0">
                <a:solidFill>
                  <a:srgbClr val="61D836"/>
                </a:solidFill>
              </a:rPr>
              <a:t>are</a:t>
            </a:r>
            <a:r>
              <a:rPr sz="3024" b="1" spc="-207" dirty="0">
                <a:solidFill>
                  <a:srgbClr val="61D836"/>
                </a:solidFill>
              </a:rPr>
              <a:t> </a:t>
            </a:r>
            <a:r>
              <a:rPr sz="3024" b="1" spc="-11" dirty="0">
                <a:solidFill>
                  <a:srgbClr val="61D836"/>
                </a:solidFill>
              </a:rPr>
              <a:t>tensors!</a:t>
            </a:r>
            <a:endParaRPr sz="3024"/>
          </a:p>
        </p:txBody>
      </p:sp>
      <p:grpSp>
        <p:nvGrpSpPr>
          <p:cNvPr id="25" name="object 25"/>
          <p:cNvGrpSpPr/>
          <p:nvPr/>
        </p:nvGrpSpPr>
        <p:grpSpPr>
          <a:xfrm>
            <a:off x="6075635" y="1861390"/>
            <a:ext cx="272626" cy="272626"/>
            <a:chOff x="13358190" y="4092761"/>
            <a:chExt cx="599440" cy="599440"/>
          </a:xfrm>
        </p:grpSpPr>
        <p:sp>
          <p:nvSpPr>
            <p:cNvPr id="26" name="object 26"/>
            <p:cNvSpPr/>
            <p:nvPr/>
          </p:nvSpPr>
          <p:spPr>
            <a:xfrm>
              <a:off x="13368661" y="4103232"/>
              <a:ext cx="525145" cy="525145"/>
            </a:xfrm>
            <a:custGeom>
              <a:avLst/>
              <a:gdLst/>
              <a:ahLst/>
              <a:cxnLst/>
              <a:rect l="l" t="t" r="r" b="b"/>
              <a:pathLst>
                <a:path w="525144" h="525145">
                  <a:moveTo>
                    <a:pt x="0" y="0"/>
                  </a:moveTo>
                  <a:lnTo>
                    <a:pt x="517500" y="517500"/>
                  </a:lnTo>
                  <a:lnTo>
                    <a:pt x="524904" y="524904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637"/>
            </a:p>
          </p:txBody>
        </p:sp>
        <p:sp>
          <p:nvSpPr>
            <p:cNvPr id="27" name="object 27"/>
            <p:cNvSpPr/>
            <p:nvPr/>
          </p:nvSpPr>
          <p:spPr>
            <a:xfrm>
              <a:off x="13850626" y="4585193"/>
              <a:ext cx="106680" cy="106680"/>
            </a:xfrm>
            <a:custGeom>
              <a:avLst/>
              <a:gdLst/>
              <a:ahLst/>
              <a:cxnLst/>
              <a:rect l="l" t="t" r="r" b="b"/>
              <a:pathLst>
                <a:path w="106680" h="106679">
                  <a:moveTo>
                    <a:pt x="71076" y="0"/>
                  </a:moveTo>
                  <a:lnTo>
                    <a:pt x="0" y="71078"/>
                  </a:lnTo>
                  <a:lnTo>
                    <a:pt x="106614" y="106617"/>
                  </a:lnTo>
                  <a:lnTo>
                    <a:pt x="7107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637"/>
            </a:p>
          </p:txBody>
        </p:sp>
      </p:grpSp>
      <p:grpSp>
        <p:nvGrpSpPr>
          <p:cNvPr id="28" name="object 28"/>
          <p:cNvGrpSpPr/>
          <p:nvPr/>
        </p:nvGrpSpPr>
        <p:grpSpPr>
          <a:xfrm>
            <a:off x="3267280" y="1640390"/>
            <a:ext cx="2256382" cy="1097723"/>
            <a:chOff x="7183277" y="3606832"/>
            <a:chExt cx="4961255" cy="2413635"/>
          </a:xfrm>
        </p:grpSpPr>
        <p:sp>
          <p:nvSpPr>
            <p:cNvPr id="29" name="object 29"/>
            <p:cNvSpPr/>
            <p:nvPr/>
          </p:nvSpPr>
          <p:spPr>
            <a:xfrm>
              <a:off x="7263570" y="3617303"/>
              <a:ext cx="2588895" cy="1314450"/>
            </a:xfrm>
            <a:custGeom>
              <a:avLst/>
              <a:gdLst/>
              <a:ahLst/>
              <a:cxnLst/>
              <a:rect l="l" t="t" r="r" b="b"/>
              <a:pathLst>
                <a:path w="2588895" h="1314450">
                  <a:moveTo>
                    <a:pt x="2588336" y="0"/>
                  </a:moveTo>
                  <a:lnTo>
                    <a:pt x="9336" y="1309437"/>
                  </a:lnTo>
                  <a:lnTo>
                    <a:pt x="0" y="1314177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637"/>
            </a:p>
          </p:txBody>
        </p:sp>
        <p:sp>
          <p:nvSpPr>
            <p:cNvPr id="30" name="object 30"/>
            <p:cNvSpPr/>
            <p:nvPr/>
          </p:nvSpPr>
          <p:spPr>
            <a:xfrm>
              <a:off x="7183277" y="4881926"/>
              <a:ext cx="112395" cy="90805"/>
            </a:xfrm>
            <a:custGeom>
              <a:avLst/>
              <a:gdLst/>
              <a:ahLst/>
              <a:cxnLst/>
              <a:rect l="l" t="t" r="r" b="b"/>
              <a:pathLst>
                <a:path w="112395" h="90804">
                  <a:moveTo>
                    <a:pt x="66875" y="0"/>
                  </a:moveTo>
                  <a:lnTo>
                    <a:pt x="0" y="90321"/>
                  </a:lnTo>
                  <a:lnTo>
                    <a:pt x="112382" y="89628"/>
                  </a:lnTo>
                  <a:lnTo>
                    <a:pt x="6687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637"/>
            </a:p>
          </p:txBody>
        </p:sp>
        <p:sp>
          <p:nvSpPr>
            <p:cNvPr id="31" name="object 31"/>
            <p:cNvSpPr/>
            <p:nvPr/>
          </p:nvSpPr>
          <p:spPr>
            <a:xfrm>
              <a:off x="7549593" y="5970032"/>
              <a:ext cx="363855" cy="0"/>
            </a:xfrm>
            <a:custGeom>
              <a:avLst/>
              <a:gdLst/>
              <a:ahLst/>
              <a:cxnLst/>
              <a:rect l="l" t="t" r="r" b="b"/>
              <a:pathLst>
                <a:path w="363854">
                  <a:moveTo>
                    <a:pt x="0" y="0"/>
                  </a:moveTo>
                  <a:lnTo>
                    <a:pt x="353243" y="0"/>
                  </a:lnTo>
                  <a:lnTo>
                    <a:pt x="363714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637"/>
            </a:p>
          </p:txBody>
        </p:sp>
        <p:sp>
          <p:nvSpPr>
            <p:cNvPr id="32" name="object 32"/>
            <p:cNvSpPr/>
            <p:nvPr/>
          </p:nvSpPr>
          <p:spPr>
            <a:xfrm>
              <a:off x="7902836" y="5919772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5" h="100964">
                  <a:moveTo>
                    <a:pt x="0" y="0"/>
                  </a:moveTo>
                  <a:lnTo>
                    <a:pt x="0" y="100520"/>
                  </a:lnTo>
                  <a:lnTo>
                    <a:pt x="100520" y="502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637"/>
            </a:p>
          </p:txBody>
        </p:sp>
        <p:sp>
          <p:nvSpPr>
            <p:cNvPr id="33" name="object 33"/>
            <p:cNvSpPr/>
            <p:nvPr/>
          </p:nvSpPr>
          <p:spPr>
            <a:xfrm>
              <a:off x="11690513" y="5970032"/>
              <a:ext cx="363855" cy="0"/>
            </a:xfrm>
            <a:custGeom>
              <a:avLst/>
              <a:gdLst/>
              <a:ahLst/>
              <a:cxnLst/>
              <a:rect l="l" t="t" r="r" b="b"/>
              <a:pathLst>
                <a:path w="363854">
                  <a:moveTo>
                    <a:pt x="0" y="0"/>
                  </a:moveTo>
                  <a:lnTo>
                    <a:pt x="353243" y="0"/>
                  </a:lnTo>
                  <a:lnTo>
                    <a:pt x="363714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637"/>
            </a:p>
          </p:txBody>
        </p:sp>
        <p:sp>
          <p:nvSpPr>
            <p:cNvPr id="34" name="object 34"/>
            <p:cNvSpPr/>
            <p:nvPr/>
          </p:nvSpPr>
          <p:spPr>
            <a:xfrm>
              <a:off x="12043759" y="5919772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5" h="100964">
                  <a:moveTo>
                    <a:pt x="0" y="0"/>
                  </a:moveTo>
                  <a:lnTo>
                    <a:pt x="0" y="100520"/>
                  </a:lnTo>
                  <a:lnTo>
                    <a:pt x="100520" y="502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637"/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34647" y="1895616"/>
            <a:ext cx="5539154" cy="1361402"/>
          </a:xfrm>
          <a:prstGeom prst="rect">
            <a:avLst/>
          </a:prstGeom>
        </p:spPr>
        <p:txBody>
          <a:bodyPr spcFirstLastPara="1" vert="horz" wrap="square" lIns="0" tIns="27436" rIns="0" bIns="0" rtlCol="0" anchor="t" anchorCtr="0">
            <a:spAutoFit/>
          </a:bodyPr>
          <a:lstStyle/>
          <a:p>
            <a:pPr marL="181943" marR="2310" indent="-176456">
              <a:lnSpc>
                <a:spcPts val="5062"/>
              </a:lnSpc>
              <a:spcBef>
                <a:spcPts val="216"/>
              </a:spcBef>
            </a:pPr>
            <a:r>
              <a:rPr sz="4298" spc="225" dirty="0"/>
              <a:t>“What</a:t>
            </a:r>
            <a:r>
              <a:rPr sz="4298" spc="-434" dirty="0"/>
              <a:t> </a:t>
            </a:r>
            <a:r>
              <a:rPr sz="4298" dirty="0"/>
              <a:t>are</a:t>
            </a:r>
            <a:r>
              <a:rPr sz="4298" spc="-434" dirty="0"/>
              <a:t> </a:t>
            </a:r>
            <a:r>
              <a:rPr sz="4298" spc="186" dirty="0"/>
              <a:t>we</a:t>
            </a:r>
            <a:r>
              <a:rPr sz="4298" spc="-432" dirty="0"/>
              <a:t> </a:t>
            </a:r>
            <a:r>
              <a:rPr sz="4298" spc="141" dirty="0"/>
              <a:t>going</a:t>
            </a:r>
            <a:r>
              <a:rPr sz="4298" spc="-434" dirty="0"/>
              <a:t> </a:t>
            </a:r>
            <a:r>
              <a:rPr sz="4298" spc="359" dirty="0"/>
              <a:t>to </a:t>
            </a:r>
            <a:r>
              <a:rPr sz="4298" spc="104" dirty="0"/>
              <a:t>cover?”</a:t>
            </a:r>
            <a:endParaRPr sz="4298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71799" y="473827"/>
            <a:ext cx="3200402" cy="4195484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2974718" y="4677312"/>
            <a:ext cx="2387785" cy="230614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5776">
              <a:spcBef>
                <a:spcPts val="52"/>
              </a:spcBef>
            </a:pPr>
            <a:r>
              <a:rPr sz="1455" b="1" spc="-25" dirty="0">
                <a:solidFill>
                  <a:srgbClr val="FFFFFF"/>
                </a:solidFill>
              </a:rPr>
              <a:t>Source:</a:t>
            </a:r>
            <a:r>
              <a:rPr sz="1455" b="1" spc="7" dirty="0">
                <a:solidFill>
                  <a:srgbClr val="FFFFFF"/>
                </a:solidFill>
              </a:rPr>
              <a:t> </a:t>
            </a:r>
            <a:r>
              <a:rPr sz="1455" u="heavy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@elonmusk</a:t>
            </a:r>
            <a:r>
              <a:rPr sz="1455" u="heavy" spc="9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sz="1455" u="heavy" spc="6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Twitter</a:t>
            </a:r>
            <a:endParaRPr sz="1455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54447" y="1004911"/>
            <a:ext cx="6042530" cy="3121041"/>
          </a:xfrm>
          <a:prstGeom prst="rect">
            <a:avLst/>
          </a:prstGeom>
        </p:spPr>
        <p:txBody>
          <a:bodyPr vert="horz" wrap="square" lIns="0" tIns="41587" rIns="0" bIns="0" rtlCol="0">
            <a:spAutoFit/>
          </a:bodyPr>
          <a:lstStyle/>
          <a:p>
            <a:pPr marL="168947" indent="-151908">
              <a:spcBef>
                <a:spcPts val="327"/>
              </a:spcBef>
              <a:buSzPct val="145454"/>
              <a:buChar char="•"/>
              <a:tabLst>
                <a:tab pos="169236" algn="l"/>
              </a:tabLst>
            </a:pPr>
            <a:r>
              <a:rPr sz="1251" spc="30" dirty="0">
                <a:solidFill>
                  <a:srgbClr val="FFFFFF"/>
                </a:solidFill>
              </a:rPr>
              <a:t>Now:</a:t>
            </a:r>
            <a:endParaRPr sz="1251"/>
          </a:p>
          <a:p>
            <a:pPr marL="335583" lvl="1" indent="-151908">
              <a:spcBef>
                <a:spcPts val="973"/>
              </a:spcBef>
              <a:buSzPct val="145454"/>
              <a:buChar char="•"/>
              <a:tabLst>
                <a:tab pos="335872" algn="l"/>
              </a:tabLst>
            </a:pPr>
            <a:r>
              <a:rPr sz="1251" dirty="0">
                <a:solidFill>
                  <a:srgbClr val="FFFFFF"/>
                </a:solidFill>
              </a:rPr>
              <a:t>PyTorch</a:t>
            </a:r>
            <a:r>
              <a:rPr sz="1251" spc="-64" dirty="0">
                <a:solidFill>
                  <a:srgbClr val="FFFFFF"/>
                </a:solidFill>
              </a:rPr>
              <a:t> </a:t>
            </a:r>
            <a:r>
              <a:rPr sz="1251" spc="25" dirty="0">
                <a:solidFill>
                  <a:srgbClr val="FFFFFF"/>
                </a:solidFill>
              </a:rPr>
              <a:t>basics</a:t>
            </a:r>
            <a:r>
              <a:rPr sz="1251" spc="-61" dirty="0">
                <a:solidFill>
                  <a:srgbClr val="FFFFFF"/>
                </a:solidFill>
              </a:rPr>
              <a:t> </a:t>
            </a:r>
            <a:r>
              <a:rPr sz="1251" spc="41" dirty="0">
                <a:solidFill>
                  <a:srgbClr val="FFFFFF"/>
                </a:solidFill>
              </a:rPr>
              <a:t>&amp;</a:t>
            </a:r>
            <a:r>
              <a:rPr sz="1251" spc="-64" dirty="0">
                <a:solidFill>
                  <a:srgbClr val="FFFFFF"/>
                </a:solidFill>
              </a:rPr>
              <a:t> </a:t>
            </a:r>
            <a:r>
              <a:rPr sz="1251" spc="55" dirty="0">
                <a:solidFill>
                  <a:srgbClr val="FFFFFF"/>
                </a:solidFill>
              </a:rPr>
              <a:t>fundamentals</a:t>
            </a:r>
            <a:r>
              <a:rPr sz="1251" spc="-61" dirty="0">
                <a:solidFill>
                  <a:srgbClr val="FFFFFF"/>
                </a:solidFill>
              </a:rPr>
              <a:t> </a:t>
            </a:r>
            <a:r>
              <a:rPr sz="1251" spc="36" dirty="0">
                <a:solidFill>
                  <a:srgbClr val="FFFFFF"/>
                </a:solidFill>
              </a:rPr>
              <a:t>(dealing</a:t>
            </a:r>
            <a:r>
              <a:rPr sz="1251" spc="-61" dirty="0">
                <a:solidFill>
                  <a:srgbClr val="FFFFFF"/>
                </a:solidFill>
              </a:rPr>
              <a:t> </a:t>
            </a:r>
            <a:r>
              <a:rPr sz="1251" spc="93" dirty="0">
                <a:solidFill>
                  <a:srgbClr val="FFFFFF"/>
                </a:solidFill>
              </a:rPr>
              <a:t>with</a:t>
            </a:r>
            <a:r>
              <a:rPr sz="1251" spc="-64" dirty="0">
                <a:solidFill>
                  <a:srgbClr val="FFFFFF"/>
                </a:solidFill>
              </a:rPr>
              <a:t> </a:t>
            </a:r>
            <a:r>
              <a:rPr sz="1251" spc="45" dirty="0">
                <a:solidFill>
                  <a:srgbClr val="FFFFFF"/>
                </a:solidFill>
              </a:rPr>
              <a:t>tensors</a:t>
            </a:r>
            <a:r>
              <a:rPr sz="1251" spc="-61" dirty="0">
                <a:solidFill>
                  <a:srgbClr val="FFFFFF"/>
                </a:solidFill>
              </a:rPr>
              <a:t> </a:t>
            </a:r>
            <a:r>
              <a:rPr sz="1251" spc="48" dirty="0">
                <a:solidFill>
                  <a:srgbClr val="FFFFFF"/>
                </a:solidFill>
              </a:rPr>
              <a:t>and</a:t>
            </a:r>
            <a:r>
              <a:rPr sz="1251" spc="-61" dirty="0">
                <a:solidFill>
                  <a:srgbClr val="FFFFFF"/>
                </a:solidFill>
              </a:rPr>
              <a:t> </a:t>
            </a:r>
            <a:r>
              <a:rPr sz="1251" spc="59" dirty="0">
                <a:solidFill>
                  <a:srgbClr val="FFFFFF"/>
                </a:solidFill>
              </a:rPr>
              <a:t>tensor</a:t>
            </a:r>
            <a:r>
              <a:rPr sz="1251" spc="-64" dirty="0">
                <a:solidFill>
                  <a:srgbClr val="FFFFFF"/>
                </a:solidFill>
              </a:rPr>
              <a:t> </a:t>
            </a:r>
            <a:r>
              <a:rPr sz="1251" spc="43" dirty="0">
                <a:solidFill>
                  <a:srgbClr val="FFFFFF"/>
                </a:solidFill>
              </a:rPr>
              <a:t>operations)</a:t>
            </a:r>
            <a:endParaRPr sz="1251"/>
          </a:p>
          <a:p>
            <a:pPr marL="168947" indent="-151908">
              <a:spcBef>
                <a:spcPts val="973"/>
              </a:spcBef>
              <a:buSzPct val="145454"/>
              <a:buChar char="•"/>
              <a:tabLst>
                <a:tab pos="169236" algn="l"/>
              </a:tabLst>
            </a:pPr>
            <a:r>
              <a:rPr sz="1251" spc="27" dirty="0">
                <a:solidFill>
                  <a:srgbClr val="FFFFFF"/>
                </a:solidFill>
              </a:rPr>
              <a:t>Later:</a:t>
            </a:r>
            <a:endParaRPr sz="1251"/>
          </a:p>
          <a:p>
            <a:pPr marL="335583" lvl="1" indent="-151908">
              <a:spcBef>
                <a:spcPts val="976"/>
              </a:spcBef>
              <a:buSzPct val="145454"/>
              <a:buChar char="•"/>
              <a:tabLst>
                <a:tab pos="335872" algn="l"/>
              </a:tabLst>
            </a:pPr>
            <a:r>
              <a:rPr sz="1251" spc="34" dirty="0">
                <a:solidFill>
                  <a:srgbClr val="FFFFFF"/>
                </a:solidFill>
              </a:rPr>
              <a:t>Preprocessing</a:t>
            </a:r>
            <a:r>
              <a:rPr sz="1251" spc="-77" dirty="0">
                <a:solidFill>
                  <a:srgbClr val="FFFFFF"/>
                </a:solidFill>
              </a:rPr>
              <a:t> </a:t>
            </a:r>
            <a:r>
              <a:rPr sz="1251" spc="61" dirty="0">
                <a:solidFill>
                  <a:srgbClr val="FFFFFF"/>
                </a:solidFill>
              </a:rPr>
              <a:t>data</a:t>
            </a:r>
            <a:r>
              <a:rPr sz="1251" spc="-75" dirty="0">
                <a:solidFill>
                  <a:srgbClr val="FFFFFF"/>
                </a:solidFill>
              </a:rPr>
              <a:t> </a:t>
            </a:r>
            <a:r>
              <a:rPr sz="1251" spc="77" dirty="0">
                <a:solidFill>
                  <a:srgbClr val="FFFFFF"/>
                </a:solidFill>
              </a:rPr>
              <a:t>(getting</a:t>
            </a:r>
            <a:r>
              <a:rPr sz="1251" spc="-75" dirty="0">
                <a:solidFill>
                  <a:srgbClr val="FFFFFF"/>
                </a:solidFill>
              </a:rPr>
              <a:t> </a:t>
            </a:r>
            <a:r>
              <a:rPr sz="1251" spc="102" dirty="0">
                <a:solidFill>
                  <a:srgbClr val="FFFFFF"/>
                </a:solidFill>
              </a:rPr>
              <a:t>it</a:t>
            </a:r>
            <a:r>
              <a:rPr sz="1251" spc="-77" dirty="0">
                <a:solidFill>
                  <a:srgbClr val="FFFFFF"/>
                </a:solidFill>
              </a:rPr>
              <a:t> </a:t>
            </a:r>
            <a:r>
              <a:rPr sz="1251" spc="70" dirty="0">
                <a:solidFill>
                  <a:srgbClr val="FFFFFF"/>
                </a:solidFill>
              </a:rPr>
              <a:t>into</a:t>
            </a:r>
            <a:r>
              <a:rPr sz="1251" spc="-75" dirty="0">
                <a:solidFill>
                  <a:srgbClr val="FFFFFF"/>
                </a:solidFill>
              </a:rPr>
              <a:t> </a:t>
            </a:r>
            <a:r>
              <a:rPr sz="1251" spc="36" dirty="0">
                <a:solidFill>
                  <a:srgbClr val="FFFFFF"/>
                </a:solidFill>
              </a:rPr>
              <a:t>tensors)</a:t>
            </a:r>
            <a:endParaRPr sz="1251"/>
          </a:p>
          <a:p>
            <a:pPr marL="335583" lvl="1" indent="-151908">
              <a:spcBef>
                <a:spcPts val="973"/>
              </a:spcBef>
              <a:buSzPct val="145454"/>
              <a:buChar char="•"/>
              <a:tabLst>
                <a:tab pos="335872" algn="l"/>
              </a:tabLst>
            </a:pPr>
            <a:r>
              <a:rPr sz="1251" spc="32" dirty="0">
                <a:solidFill>
                  <a:srgbClr val="FFFFFF"/>
                </a:solidFill>
              </a:rPr>
              <a:t>Building</a:t>
            </a:r>
            <a:r>
              <a:rPr sz="1251" spc="-73" dirty="0">
                <a:solidFill>
                  <a:srgbClr val="FFFFFF"/>
                </a:solidFill>
              </a:rPr>
              <a:t> </a:t>
            </a:r>
            <a:r>
              <a:rPr sz="1251" spc="48" dirty="0">
                <a:solidFill>
                  <a:srgbClr val="FFFFFF"/>
                </a:solidFill>
              </a:rPr>
              <a:t>and</a:t>
            </a:r>
            <a:r>
              <a:rPr sz="1251" spc="-73" dirty="0">
                <a:solidFill>
                  <a:srgbClr val="FFFFFF"/>
                </a:solidFill>
              </a:rPr>
              <a:t> </a:t>
            </a:r>
            <a:r>
              <a:rPr sz="1251" spc="34" dirty="0">
                <a:solidFill>
                  <a:srgbClr val="FFFFFF"/>
                </a:solidFill>
              </a:rPr>
              <a:t>using</a:t>
            </a:r>
            <a:r>
              <a:rPr sz="1251" spc="-70" dirty="0">
                <a:solidFill>
                  <a:srgbClr val="FFFFFF"/>
                </a:solidFill>
              </a:rPr>
              <a:t> </a:t>
            </a:r>
            <a:r>
              <a:rPr sz="1251" spc="59" dirty="0">
                <a:solidFill>
                  <a:srgbClr val="FFFFFF"/>
                </a:solidFill>
              </a:rPr>
              <a:t>pretrained</a:t>
            </a:r>
            <a:r>
              <a:rPr sz="1251" spc="-73" dirty="0">
                <a:solidFill>
                  <a:srgbClr val="FFFFFF"/>
                </a:solidFill>
              </a:rPr>
              <a:t> </a:t>
            </a:r>
            <a:r>
              <a:rPr sz="1251" spc="64" dirty="0">
                <a:solidFill>
                  <a:srgbClr val="FFFFFF"/>
                </a:solidFill>
              </a:rPr>
              <a:t>deep</a:t>
            </a:r>
            <a:r>
              <a:rPr sz="1251" spc="-70" dirty="0">
                <a:solidFill>
                  <a:srgbClr val="FFFFFF"/>
                </a:solidFill>
              </a:rPr>
              <a:t> </a:t>
            </a:r>
            <a:r>
              <a:rPr sz="1251" spc="39" dirty="0">
                <a:solidFill>
                  <a:srgbClr val="FFFFFF"/>
                </a:solidFill>
              </a:rPr>
              <a:t>learning</a:t>
            </a:r>
            <a:r>
              <a:rPr sz="1251" spc="-73" dirty="0">
                <a:solidFill>
                  <a:srgbClr val="FFFFFF"/>
                </a:solidFill>
              </a:rPr>
              <a:t> </a:t>
            </a:r>
            <a:r>
              <a:rPr sz="1251" spc="48" dirty="0">
                <a:solidFill>
                  <a:srgbClr val="FFFFFF"/>
                </a:solidFill>
              </a:rPr>
              <a:t>models</a:t>
            </a:r>
            <a:endParaRPr sz="1251"/>
          </a:p>
          <a:p>
            <a:pPr marL="335583" lvl="1" indent="-151908">
              <a:spcBef>
                <a:spcPts val="973"/>
              </a:spcBef>
              <a:buSzPct val="145454"/>
              <a:buChar char="•"/>
              <a:tabLst>
                <a:tab pos="335872" algn="l"/>
              </a:tabLst>
            </a:pPr>
            <a:r>
              <a:rPr sz="1251" spc="61" dirty="0">
                <a:solidFill>
                  <a:srgbClr val="FFFFFF"/>
                </a:solidFill>
              </a:rPr>
              <a:t>Fitting</a:t>
            </a:r>
            <a:r>
              <a:rPr sz="1251" spc="-75" dirty="0">
                <a:solidFill>
                  <a:srgbClr val="FFFFFF"/>
                </a:solidFill>
              </a:rPr>
              <a:t> </a:t>
            </a:r>
            <a:r>
              <a:rPr sz="1251" dirty="0">
                <a:solidFill>
                  <a:srgbClr val="FFFFFF"/>
                </a:solidFill>
              </a:rPr>
              <a:t>a</a:t>
            </a:r>
            <a:r>
              <a:rPr sz="1251" spc="-73" dirty="0">
                <a:solidFill>
                  <a:srgbClr val="FFFFFF"/>
                </a:solidFill>
              </a:rPr>
              <a:t> </a:t>
            </a:r>
            <a:r>
              <a:rPr sz="1251" spc="64" dirty="0">
                <a:solidFill>
                  <a:srgbClr val="FFFFFF"/>
                </a:solidFill>
              </a:rPr>
              <a:t>model</a:t>
            </a:r>
            <a:r>
              <a:rPr sz="1251" spc="-73" dirty="0">
                <a:solidFill>
                  <a:srgbClr val="FFFFFF"/>
                </a:solidFill>
              </a:rPr>
              <a:t> </a:t>
            </a:r>
            <a:r>
              <a:rPr sz="1251" spc="125" dirty="0">
                <a:solidFill>
                  <a:srgbClr val="FFFFFF"/>
                </a:solidFill>
              </a:rPr>
              <a:t>to</a:t>
            </a:r>
            <a:r>
              <a:rPr sz="1251" spc="-73" dirty="0">
                <a:solidFill>
                  <a:srgbClr val="FFFFFF"/>
                </a:solidFill>
              </a:rPr>
              <a:t> </a:t>
            </a:r>
            <a:r>
              <a:rPr sz="1251" spc="86" dirty="0">
                <a:solidFill>
                  <a:srgbClr val="FFFFFF"/>
                </a:solidFill>
              </a:rPr>
              <a:t>the</a:t>
            </a:r>
            <a:r>
              <a:rPr sz="1251" spc="-73" dirty="0">
                <a:solidFill>
                  <a:srgbClr val="FFFFFF"/>
                </a:solidFill>
              </a:rPr>
              <a:t> </a:t>
            </a:r>
            <a:r>
              <a:rPr sz="1251" spc="61" dirty="0">
                <a:solidFill>
                  <a:srgbClr val="FFFFFF"/>
                </a:solidFill>
              </a:rPr>
              <a:t>data</a:t>
            </a:r>
            <a:r>
              <a:rPr sz="1251" spc="-73" dirty="0">
                <a:solidFill>
                  <a:srgbClr val="FFFFFF"/>
                </a:solidFill>
              </a:rPr>
              <a:t> </a:t>
            </a:r>
            <a:r>
              <a:rPr sz="1251" spc="36" dirty="0">
                <a:solidFill>
                  <a:srgbClr val="FFFFFF"/>
                </a:solidFill>
              </a:rPr>
              <a:t>(learning</a:t>
            </a:r>
            <a:r>
              <a:rPr sz="1251" spc="-73" dirty="0">
                <a:solidFill>
                  <a:srgbClr val="FFFFFF"/>
                </a:solidFill>
              </a:rPr>
              <a:t> </a:t>
            </a:r>
            <a:r>
              <a:rPr sz="1251" spc="59" dirty="0">
                <a:solidFill>
                  <a:srgbClr val="FFFFFF"/>
                </a:solidFill>
              </a:rPr>
              <a:t>patterns)</a:t>
            </a:r>
            <a:endParaRPr sz="1251"/>
          </a:p>
          <a:p>
            <a:pPr marL="335583" lvl="1" indent="-151908">
              <a:spcBef>
                <a:spcPts val="976"/>
              </a:spcBef>
              <a:buSzPct val="145454"/>
              <a:buChar char="•"/>
              <a:tabLst>
                <a:tab pos="335872" algn="l"/>
              </a:tabLst>
            </a:pPr>
            <a:r>
              <a:rPr sz="1251" spc="39" dirty="0">
                <a:solidFill>
                  <a:srgbClr val="FFFFFF"/>
                </a:solidFill>
              </a:rPr>
              <a:t>Making</a:t>
            </a:r>
            <a:r>
              <a:rPr sz="1251" spc="-73" dirty="0">
                <a:solidFill>
                  <a:srgbClr val="FFFFFF"/>
                </a:solidFill>
              </a:rPr>
              <a:t> </a:t>
            </a:r>
            <a:r>
              <a:rPr sz="1251" spc="59" dirty="0">
                <a:solidFill>
                  <a:srgbClr val="FFFFFF"/>
                </a:solidFill>
              </a:rPr>
              <a:t>predictions</a:t>
            </a:r>
            <a:r>
              <a:rPr sz="1251" spc="-73" dirty="0">
                <a:solidFill>
                  <a:srgbClr val="FFFFFF"/>
                </a:solidFill>
              </a:rPr>
              <a:t> </a:t>
            </a:r>
            <a:r>
              <a:rPr sz="1251" spc="93" dirty="0">
                <a:solidFill>
                  <a:srgbClr val="FFFFFF"/>
                </a:solidFill>
              </a:rPr>
              <a:t>with</a:t>
            </a:r>
            <a:r>
              <a:rPr sz="1251" spc="-73" dirty="0">
                <a:solidFill>
                  <a:srgbClr val="FFFFFF"/>
                </a:solidFill>
              </a:rPr>
              <a:t> </a:t>
            </a:r>
            <a:r>
              <a:rPr sz="1251" dirty="0">
                <a:solidFill>
                  <a:srgbClr val="FFFFFF"/>
                </a:solidFill>
              </a:rPr>
              <a:t>a</a:t>
            </a:r>
            <a:r>
              <a:rPr sz="1251" spc="-73" dirty="0">
                <a:solidFill>
                  <a:srgbClr val="FFFFFF"/>
                </a:solidFill>
              </a:rPr>
              <a:t> </a:t>
            </a:r>
            <a:r>
              <a:rPr sz="1251" spc="64" dirty="0">
                <a:solidFill>
                  <a:srgbClr val="FFFFFF"/>
                </a:solidFill>
              </a:rPr>
              <a:t>model</a:t>
            </a:r>
            <a:r>
              <a:rPr sz="1251" spc="-73" dirty="0">
                <a:solidFill>
                  <a:srgbClr val="FFFFFF"/>
                </a:solidFill>
              </a:rPr>
              <a:t> </a:t>
            </a:r>
            <a:r>
              <a:rPr sz="1251" spc="27" dirty="0">
                <a:solidFill>
                  <a:srgbClr val="FFFFFF"/>
                </a:solidFill>
              </a:rPr>
              <a:t>(using</a:t>
            </a:r>
            <a:r>
              <a:rPr sz="1251" spc="-73" dirty="0">
                <a:solidFill>
                  <a:srgbClr val="FFFFFF"/>
                </a:solidFill>
              </a:rPr>
              <a:t> </a:t>
            </a:r>
            <a:r>
              <a:rPr sz="1251" spc="59" dirty="0">
                <a:solidFill>
                  <a:srgbClr val="FFFFFF"/>
                </a:solidFill>
              </a:rPr>
              <a:t>patterns)</a:t>
            </a:r>
            <a:endParaRPr sz="1251"/>
          </a:p>
          <a:p>
            <a:pPr marL="335583" lvl="1" indent="-151908">
              <a:spcBef>
                <a:spcPts val="973"/>
              </a:spcBef>
              <a:buSzPct val="145454"/>
              <a:buChar char="•"/>
              <a:tabLst>
                <a:tab pos="335872" algn="l"/>
              </a:tabLst>
            </a:pPr>
            <a:r>
              <a:rPr sz="1251" spc="23" dirty="0">
                <a:solidFill>
                  <a:srgbClr val="FFFFFF"/>
                </a:solidFill>
              </a:rPr>
              <a:t>Evaluating</a:t>
            </a:r>
            <a:r>
              <a:rPr sz="1251" spc="-68" dirty="0">
                <a:solidFill>
                  <a:srgbClr val="FFFFFF"/>
                </a:solidFill>
              </a:rPr>
              <a:t> </a:t>
            </a:r>
            <a:r>
              <a:rPr sz="1251" spc="64" dirty="0">
                <a:solidFill>
                  <a:srgbClr val="FFFFFF"/>
                </a:solidFill>
              </a:rPr>
              <a:t>model</a:t>
            </a:r>
            <a:r>
              <a:rPr sz="1251" spc="-66" dirty="0">
                <a:solidFill>
                  <a:srgbClr val="FFFFFF"/>
                </a:solidFill>
              </a:rPr>
              <a:t> </a:t>
            </a:r>
            <a:r>
              <a:rPr sz="1251" spc="55" dirty="0">
                <a:solidFill>
                  <a:srgbClr val="FFFFFF"/>
                </a:solidFill>
              </a:rPr>
              <a:t>predictions</a:t>
            </a:r>
            <a:endParaRPr sz="1251"/>
          </a:p>
          <a:p>
            <a:pPr marL="335583" lvl="1" indent="-151908">
              <a:spcBef>
                <a:spcPts val="973"/>
              </a:spcBef>
              <a:buSzPct val="145454"/>
              <a:buChar char="•"/>
              <a:tabLst>
                <a:tab pos="335872" algn="l"/>
              </a:tabLst>
            </a:pPr>
            <a:r>
              <a:rPr sz="1251" dirty="0">
                <a:solidFill>
                  <a:srgbClr val="FFFFFF"/>
                </a:solidFill>
              </a:rPr>
              <a:t>Saving</a:t>
            </a:r>
            <a:r>
              <a:rPr sz="1251" spc="-55" dirty="0">
                <a:solidFill>
                  <a:srgbClr val="FFFFFF"/>
                </a:solidFill>
              </a:rPr>
              <a:t> </a:t>
            </a:r>
            <a:r>
              <a:rPr sz="1251" spc="48" dirty="0">
                <a:solidFill>
                  <a:srgbClr val="FFFFFF"/>
                </a:solidFill>
              </a:rPr>
              <a:t>and</a:t>
            </a:r>
            <a:r>
              <a:rPr sz="1251" spc="-52" dirty="0">
                <a:solidFill>
                  <a:srgbClr val="FFFFFF"/>
                </a:solidFill>
              </a:rPr>
              <a:t> </a:t>
            </a:r>
            <a:r>
              <a:rPr sz="1251" spc="50" dirty="0">
                <a:solidFill>
                  <a:srgbClr val="FFFFFF"/>
                </a:solidFill>
              </a:rPr>
              <a:t>loading</a:t>
            </a:r>
            <a:r>
              <a:rPr sz="1251" spc="-55" dirty="0">
                <a:solidFill>
                  <a:srgbClr val="FFFFFF"/>
                </a:solidFill>
              </a:rPr>
              <a:t> </a:t>
            </a:r>
            <a:r>
              <a:rPr sz="1251" spc="48" dirty="0">
                <a:solidFill>
                  <a:srgbClr val="FFFFFF"/>
                </a:solidFill>
              </a:rPr>
              <a:t>models</a:t>
            </a:r>
            <a:endParaRPr sz="1251"/>
          </a:p>
          <a:p>
            <a:pPr marL="335583" lvl="1" indent="-151908">
              <a:spcBef>
                <a:spcPts val="976"/>
              </a:spcBef>
              <a:buSzPct val="145454"/>
              <a:buChar char="•"/>
              <a:tabLst>
                <a:tab pos="335872" algn="l"/>
              </a:tabLst>
            </a:pPr>
            <a:r>
              <a:rPr sz="1251" spc="25" dirty="0">
                <a:solidFill>
                  <a:srgbClr val="FFFFFF"/>
                </a:solidFill>
              </a:rPr>
              <a:t>Using</a:t>
            </a:r>
            <a:r>
              <a:rPr sz="1251" spc="-75" dirty="0">
                <a:solidFill>
                  <a:srgbClr val="FFFFFF"/>
                </a:solidFill>
              </a:rPr>
              <a:t> </a:t>
            </a:r>
            <a:r>
              <a:rPr sz="1251" dirty="0">
                <a:solidFill>
                  <a:srgbClr val="FFFFFF"/>
                </a:solidFill>
              </a:rPr>
              <a:t>a</a:t>
            </a:r>
            <a:r>
              <a:rPr sz="1251" spc="-75" dirty="0">
                <a:solidFill>
                  <a:srgbClr val="FFFFFF"/>
                </a:solidFill>
              </a:rPr>
              <a:t> </a:t>
            </a:r>
            <a:r>
              <a:rPr sz="1251" spc="61" dirty="0">
                <a:solidFill>
                  <a:srgbClr val="FFFFFF"/>
                </a:solidFill>
              </a:rPr>
              <a:t>trained</a:t>
            </a:r>
            <a:r>
              <a:rPr sz="1251" spc="-73" dirty="0">
                <a:solidFill>
                  <a:srgbClr val="FFFFFF"/>
                </a:solidFill>
              </a:rPr>
              <a:t> </a:t>
            </a:r>
            <a:r>
              <a:rPr sz="1251" spc="64" dirty="0">
                <a:solidFill>
                  <a:srgbClr val="FFFFFF"/>
                </a:solidFill>
              </a:rPr>
              <a:t>model</a:t>
            </a:r>
            <a:r>
              <a:rPr sz="1251" spc="-75" dirty="0">
                <a:solidFill>
                  <a:srgbClr val="FFFFFF"/>
                </a:solidFill>
              </a:rPr>
              <a:t> </a:t>
            </a:r>
            <a:r>
              <a:rPr sz="1251" spc="125" dirty="0">
                <a:solidFill>
                  <a:srgbClr val="FFFFFF"/>
                </a:solidFill>
              </a:rPr>
              <a:t>to</a:t>
            </a:r>
            <a:r>
              <a:rPr sz="1251" spc="-75" dirty="0">
                <a:solidFill>
                  <a:srgbClr val="FFFFFF"/>
                </a:solidFill>
              </a:rPr>
              <a:t> </a:t>
            </a:r>
            <a:r>
              <a:rPr sz="1251" spc="48" dirty="0">
                <a:solidFill>
                  <a:srgbClr val="FFFFFF"/>
                </a:solidFill>
              </a:rPr>
              <a:t>make</a:t>
            </a:r>
            <a:r>
              <a:rPr sz="1251" spc="-73" dirty="0">
                <a:solidFill>
                  <a:srgbClr val="FFFFFF"/>
                </a:solidFill>
              </a:rPr>
              <a:t> </a:t>
            </a:r>
            <a:r>
              <a:rPr sz="1251" spc="59" dirty="0">
                <a:solidFill>
                  <a:srgbClr val="FFFFFF"/>
                </a:solidFill>
              </a:rPr>
              <a:t>predictions</a:t>
            </a:r>
            <a:r>
              <a:rPr sz="1251" spc="-75" dirty="0">
                <a:solidFill>
                  <a:srgbClr val="FFFFFF"/>
                </a:solidFill>
              </a:rPr>
              <a:t> </a:t>
            </a:r>
            <a:r>
              <a:rPr sz="1251" spc="55" dirty="0">
                <a:solidFill>
                  <a:srgbClr val="FFFFFF"/>
                </a:solidFill>
              </a:rPr>
              <a:t>on</a:t>
            </a:r>
            <a:r>
              <a:rPr sz="1251" spc="-73" dirty="0">
                <a:solidFill>
                  <a:srgbClr val="FFFFFF"/>
                </a:solidFill>
              </a:rPr>
              <a:t> </a:t>
            </a:r>
            <a:r>
              <a:rPr sz="1251" spc="70" dirty="0">
                <a:solidFill>
                  <a:srgbClr val="FFFFFF"/>
                </a:solidFill>
              </a:rPr>
              <a:t>custom</a:t>
            </a:r>
            <a:r>
              <a:rPr sz="1251" spc="-75" dirty="0">
                <a:solidFill>
                  <a:srgbClr val="FFFFFF"/>
                </a:solidFill>
              </a:rPr>
              <a:t> </a:t>
            </a:r>
            <a:r>
              <a:rPr sz="1251" spc="52" dirty="0">
                <a:solidFill>
                  <a:srgbClr val="FFFFFF"/>
                </a:solidFill>
              </a:rPr>
              <a:t>data</a:t>
            </a:r>
            <a:endParaRPr sz="1251"/>
          </a:p>
        </p:txBody>
      </p:sp>
      <p:sp>
        <p:nvSpPr>
          <p:cNvPr id="3" name="object 3"/>
          <p:cNvSpPr txBox="1"/>
          <p:nvPr/>
        </p:nvSpPr>
        <p:spPr>
          <a:xfrm>
            <a:off x="3172119" y="4474062"/>
            <a:ext cx="710155" cy="351917"/>
          </a:xfrm>
          <a:prstGeom prst="rect">
            <a:avLst/>
          </a:prstGeom>
        </p:spPr>
        <p:txBody>
          <a:bodyPr vert="horz" wrap="square" lIns="0" tIns="5487" rIns="0" bIns="0" rtlCol="0">
            <a:spAutoFit/>
          </a:bodyPr>
          <a:lstStyle/>
          <a:p>
            <a:pPr marL="5776">
              <a:spcBef>
                <a:spcPts val="43"/>
              </a:spcBef>
            </a:pPr>
            <a:r>
              <a:rPr sz="2251" b="1" spc="-9" dirty="0">
                <a:solidFill>
                  <a:srgbClr val="FFFFFF"/>
                </a:solidFill>
                <a:latin typeface="Helvetica Neue"/>
                <a:cs typeface="Helvetica Neue"/>
              </a:rPr>
              <a:t>How:</a:t>
            </a:r>
            <a:endParaRPr sz="2251">
              <a:latin typeface="Helvetica Neue"/>
              <a:cs typeface="Helvetica Neue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47018" y="4277517"/>
            <a:ext cx="714324" cy="71432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231029" y="4277517"/>
            <a:ext cx="714324" cy="714324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703553" y="165299"/>
            <a:ext cx="5741024" cy="589704"/>
          </a:xfrm>
          <a:prstGeom prst="rect">
            <a:avLst/>
          </a:prstGeom>
        </p:spPr>
        <p:txBody>
          <a:bodyPr spcFirstLastPara="1" vert="horz" wrap="square" lIns="0" tIns="5198" rIns="0" bIns="0" rtlCol="0" anchor="t" anchorCtr="0">
            <a:spAutoFit/>
          </a:bodyPr>
          <a:lstStyle/>
          <a:p>
            <a:pPr marL="5776">
              <a:spcBef>
                <a:spcPts val="41"/>
              </a:spcBef>
            </a:pPr>
            <a:r>
              <a:rPr sz="3798" spc="159" dirty="0"/>
              <a:t>What</a:t>
            </a:r>
            <a:r>
              <a:rPr sz="3798" spc="-398" dirty="0"/>
              <a:t> </a:t>
            </a:r>
            <a:r>
              <a:rPr sz="3798" spc="68" dirty="0"/>
              <a:t>we’re</a:t>
            </a:r>
            <a:r>
              <a:rPr sz="3798" spc="-395" dirty="0"/>
              <a:t> </a:t>
            </a:r>
            <a:r>
              <a:rPr sz="3798" spc="123" dirty="0"/>
              <a:t>going</a:t>
            </a:r>
            <a:r>
              <a:rPr sz="3798" spc="-395" dirty="0"/>
              <a:t> </a:t>
            </a:r>
            <a:r>
              <a:rPr sz="3798" spc="325" dirty="0"/>
              <a:t>to</a:t>
            </a:r>
            <a:r>
              <a:rPr sz="3798" spc="-395" dirty="0"/>
              <a:t> </a:t>
            </a:r>
            <a:r>
              <a:rPr sz="3798" spc="61" dirty="0"/>
              <a:t>cover</a:t>
            </a:r>
            <a:endParaRPr sz="3798"/>
          </a:p>
        </p:txBody>
      </p:sp>
      <p:sp>
        <p:nvSpPr>
          <p:cNvPr id="7" name="object 7"/>
          <p:cNvSpPr txBox="1"/>
          <p:nvPr/>
        </p:nvSpPr>
        <p:spPr>
          <a:xfrm rot="21540000">
            <a:off x="5895985" y="763847"/>
            <a:ext cx="1241135" cy="2789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976"/>
              </a:lnSpc>
            </a:pPr>
            <a:r>
              <a:rPr sz="2251" b="1" spc="-5" dirty="0">
                <a:solidFill>
                  <a:srgbClr val="FFFFFF"/>
                </a:solidFill>
                <a:latin typeface="Bradley Hand"/>
                <a:cs typeface="Bradley Hand"/>
              </a:rPr>
              <a:t>(broadly)</a:t>
            </a:r>
            <a:endParaRPr sz="2251">
              <a:latin typeface="Bradley Hand"/>
              <a:cs typeface="Bradley Hand"/>
            </a:endParaRPr>
          </a:p>
        </p:txBody>
      </p:sp>
      <p:sp>
        <p:nvSpPr>
          <p:cNvPr id="8" name="object 8"/>
          <p:cNvSpPr txBox="1"/>
          <p:nvPr/>
        </p:nvSpPr>
        <p:spPr>
          <a:xfrm rot="21540000">
            <a:off x="2287018" y="4272889"/>
            <a:ext cx="2048243" cy="1390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028"/>
              </a:lnSpc>
            </a:pPr>
            <a:r>
              <a:rPr sz="1114" b="1" dirty="0">
                <a:solidFill>
                  <a:srgbClr val="FFFFFF"/>
                </a:solidFill>
                <a:latin typeface="Bradley Hand"/>
                <a:cs typeface="Bradley Hand"/>
              </a:rPr>
              <a:t>(we’ll</a:t>
            </a:r>
            <a:r>
              <a:rPr sz="1114" b="1" spc="-18" dirty="0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sz="1671" b="1" baseline="2267" dirty="0">
                <a:solidFill>
                  <a:srgbClr val="FFFFFF"/>
                </a:solidFill>
                <a:latin typeface="Bradley Hand"/>
                <a:cs typeface="Bradley Hand"/>
              </a:rPr>
              <a:t>be</a:t>
            </a:r>
            <a:r>
              <a:rPr sz="1671" b="1" spc="-27" baseline="2267" dirty="0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sz="1671" b="1" baseline="3401" dirty="0">
                <a:solidFill>
                  <a:srgbClr val="FFFFFF"/>
                </a:solidFill>
                <a:latin typeface="Bradley Hand"/>
                <a:cs typeface="Bradley Hand"/>
              </a:rPr>
              <a:t>cooking</a:t>
            </a:r>
            <a:r>
              <a:rPr sz="1671" b="1" spc="-27" baseline="3401" dirty="0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sz="1671" b="1" baseline="5668" dirty="0">
                <a:solidFill>
                  <a:srgbClr val="FFFFFF"/>
                </a:solidFill>
                <a:latin typeface="Bradley Hand"/>
                <a:cs typeface="Bradley Hand"/>
              </a:rPr>
              <a:t>up</a:t>
            </a:r>
            <a:r>
              <a:rPr sz="1671" b="1" spc="-27" baseline="5668" dirty="0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sz="1671" b="1" baseline="6802" dirty="0">
                <a:solidFill>
                  <a:srgbClr val="FFFFFF"/>
                </a:solidFill>
                <a:latin typeface="Bradley Hand"/>
                <a:cs typeface="Bradley Hand"/>
              </a:rPr>
              <a:t>lots</a:t>
            </a:r>
            <a:r>
              <a:rPr sz="1671" b="1" spc="-27" baseline="6802" dirty="0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sz="1671" b="1" baseline="9070" dirty="0">
                <a:solidFill>
                  <a:srgbClr val="FFFFFF"/>
                </a:solidFill>
                <a:latin typeface="Bradley Hand"/>
                <a:cs typeface="Bradley Hand"/>
              </a:rPr>
              <a:t>of</a:t>
            </a:r>
            <a:r>
              <a:rPr sz="1671" b="1" spc="-27" baseline="9070" dirty="0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sz="1671" b="1" spc="-7" baseline="9070" dirty="0">
                <a:solidFill>
                  <a:srgbClr val="FFFFFF"/>
                </a:solidFill>
                <a:latin typeface="Bradley Hand"/>
                <a:cs typeface="Bradley Hand"/>
              </a:rPr>
              <a:t>code!)</a:t>
            </a:r>
            <a:endParaRPr sz="1671" baseline="9070">
              <a:latin typeface="Bradley Hand"/>
              <a:cs typeface="Bradley Hand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738487" y="108154"/>
            <a:ext cx="5741024" cy="589704"/>
          </a:xfrm>
          <a:prstGeom prst="rect">
            <a:avLst/>
          </a:prstGeom>
        </p:spPr>
        <p:txBody>
          <a:bodyPr vert="horz" wrap="square" lIns="0" tIns="5198" rIns="0" bIns="0" rtlCol="0">
            <a:spAutoFit/>
          </a:bodyPr>
          <a:lstStyle/>
          <a:p>
            <a:pPr marL="5776">
              <a:spcBef>
                <a:spcPts val="41"/>
              </a:spcBef>
            </a:pPr>
            <a:r>
              <a:rPr sz="3798" spc="159" dirty="0">
                <a:solidFill>
                  <a:srgbClr val="FFFFFF"/>
                </a:solidFill>
              </a:rPr>
              <a:t>What</a:t>
            </a:r>
            <a:r>
              <a:rPr sz="3798" spc="-398" dirty="0">
                <a:solidFill>
                  <a:srgbClr val="FFFFFF"/>
                </a:solidFill>
              </a:rPr>
              <a:t> </a:t>
            </a:r>
            <a:r>
              <a:rPr sz="3798" spc="68" dirty="0">
                <a:solidFill>
                  <a:srgbClr val="FFFFFF"/>
                </a:solidFill>
              </a:rPr>
              <a:t>we’re</a:t>
            </a:r>
            <a:r>
              <a:rPr sz="3798" spc="-395" dirty="0">
                <a:solidFill>
                  <a:srgbClr val="FFFFFF"/>
                </a:solidFill>
              </a:rPr>
              <a:t> </a:t>
            </a:r>
            <a:r>
              <a:rPr sz="3798" spc="123" dirty="0">
                <a:solidFill>
                  <a:srgbClr val="FFFFFF"/>
                </a:solidFill>
              </a:rPr>
              <a:t>going</a:t>
            </a:r>
            <a:r>
              <a:rPr sz="3798" spc="-395" dirty="0">
                <a:solidFill>
                  <a:srgbClr val="FFFFFF"/>
                </a:solidFill>
              </a:rPr>
              <a:t> </a:t>
            </a:r>
            <a:r>
              <a:rPr sz="3798" spc="325" dirty="0">
                <a:solidFill>
                  <a:srgbClr val="FFFFFF"/>
                </a:solidFill>
              </a:rPr>
              <a:t>to</a:t>
            </a:r>
            <a:r>
              <a:rPr sz="3798" spc="-395" dirty="0">
                <a:solidFill>
                  <a:srgbClr val="FFFFFF"/>
                </a:solidFill>
              </a:rPr>
              <a:t> </a:t>
            </a:r>
            <a:r>
              <a:rPr sz="3798" spc="61" dirty="0">
                <a:solidFill>
                  <a:srgbClr val="FFFFFF"/>
                </a:solidFill>
              </a:rPr>
              <a:t>cover</a:t>
            </a:r>
            <a:endParaRPr sz="3798"/>
          </a:p>
        </p:txBody>
      </p:sp>
      <p:grpSp>
        <p:nvGrpSpPr>
          <p:cNvPr id="3" name="object 3"/>
          <p:cNvGrpSpPr/>
          <p:nvPr/>
        </p:nvGrpSpPr>
        <p:grpSpPr>
          <a:xfrm>
            <a:off x="267048" y="1561990"/>
            <a:ext cx="8679837" cy="3015056"/>
            <a:chOff x="586471" y="3434450"/>
            <a:chExt cx="19084925" cy="6629400"/>
          </a:xfrm>
        </p:grpSpPr>
        <p:sp>
          <p:nvSpPr>
            <p:cNvPr id="4" name="object 4"/>
            <p:cNvSpPr/>
            <p:nvPr/>
          </p:nvSpPr>
          <p:spPr>
            <a:xfrm>
              <a:off x="586471" y="3434450"/>
              <a:ext cx="19084925" cy="6629400"/>
            </a:xfrm>
            <a:custGeom>
              <a:avLst/>
              <a:gdLst/>
              <a:ahLst/>
              <a:cxnLst/>
              <a:rect l="l" t="t" r="r" b="b"/>
              <a:pathLst>
                <a:path w="19084925" h="6629400">
                  <a:moveTo>
                    <a:pt x="17564828" y="0"/>
                  </a:moveTo>
                  <a:lnTo>
                    <a:pt x="1519956" y="0"/>
                  </a:lnTo>
                  <a:lnTo>
                    <a:pt x="1447249" y="12"/>
                  </a:lnTo>
                  <a:lnTo>
                    <a:pt x="1377755" y="102"/>
                  </a:lnTo>
                  <a:lnTo>
                    <a:pt x="1311382" y="344"/>
                  </a:lnTo>
                  <a:lnTo>
                    <a:pt x="1248037" y="817"/>
                  </a:lnTo>
                  <a:lnTo>
                    <a:pt x="1187629" y="1596"/>
                  </a:lnTo>
                  <a:lnTo>
                    <a:pt x="1130067" y="2758"/>
                  </a:lnTo>
                  <a:lnTo>
                    <a:pt x="1075257" y="4381"/>
                  </a:lnTo>
                  <a:lnTo>
                    <a:pt x="1023110" y="6539"/>
                  </a:lnTo>
                  <a:lnTo>
                    <a:pt x="973533" y="9311"/>
                  </a:lnTo>
                  <a:lnTo>
                    <a:pt x="926433" y="12772"/>
                  </a:lnTo>
                  <a:lnTo>
                    <a:pt x="881720" y="17000"/>
                  </a:lnTo>
                  <a:lnTo>
                    <a:pt x="839302" y="22071"/>
                  </a:lnTo>
                  <a:lnTo>
                    <a:pt x="799086" y="28061"/>
                  </a:lnTo>
                  <a:lnTo>
                    <a:pt x="760981" y="35048"/>
                  </a:lnTo>
                  <a:lnTo>
                    <a:pt x="690737" y="52316"/>
                  </a:lnTo>
                  <a:lnTo>
                    <a:pt x="627836" y="74489"/>
                  </a:lnTo>
                  <a:lnTo>
                    <a:pt x="580262" y="93307"/>
                  </a:lnTo>
                  <a:lnTo>
                    <a:pt x="534046" y="114599"/>
                  </a:lnTo>
                  <a:lnTo>
                    <a:pt x="489270" y="138287"/>
                  </a:lnTo>
                  <a:lnTo>
                    <a:pt x="446013" y="164290"/>
                  </a:lnTo>
                  <a:lnTo>
                    <a:pt x="404353" y="192529"/>
                  </a:lnTo>
                  <a:lnTo>
                    <a:pt x="364372" y="222925"/>
                  </a:lnTo>
                  <a:lnTo>
                    <a:pt x="326149" y="255397"/>
                  </a:lnTo>
                  <a:lnTo>
                    <a:pt x="289763" y="289865"/>
                  </a:lnTo>
                  <a:lnTo>
                    <a:pt x="255294" y="326251"/>
                  </a:lnTo>
                  <a:lnTo>
                    <a:pt x="222822" y="364475"/>
                  </a:lnTo>
                  <a:lnTo>
                    <a:pt x="192427" y="404456"/>
                  </a:lnTo>
                  <a:lnTo>
                    <a:pt x="164188" y="446115"/>
                  </a:lnTo>
                  <a:lnTo>
                    <a:pt x="138185" y="489372"/>
                  </a:lnTo>
                  <a:lnTo>
                    <a:pt x="114497" y="534149"/>
                  </a:lnTo>
                  <a:lnTo>
                    <a:pt x="93204" y="580364"/>
                  </a:lnTo>
                  <a:lnTo>
                    <a:pt x="74387" y="627938"/>
                  </a:lnTo>
                  <a:lnTo>
                    <a:pt x="52214" y="690840"/>
                  </a:lnTo>
                  <a:lnTo>
                    <a:pt x="34945" y="761083"/>
                  </a:lnTo>
                  <a:lnTo>
                    <a:pt x="27959" y="799188"/>
                  </a:lnTo>
                  <a:lnTo>
                    <a:pt x="21968" y="839404"/>
                  </a:lnTo>
                  <a:lnTo>
                    <a:pt x="16898" y="881822"/>
                  </a:lnTo>
                  <a:lnTo>
                    <a:pt x="12670" y="926535"/>
                  </a:lnTo>
                  <a:lnTo>
                    <a:pt x="9209" y="973635"/>
                  </a:lnTo>
                  <a:lnTo>
                    <a:pt x="6437" y="1023212"/>
                  </a:lnTo>
                  <a:lnTo>
                    <a:pt x="4278" y="1075360"/>
                  </a:lnTo>
                  <a:lnTo>
                    <a:pt x="2656" y="1130169"/>
                  </a:lnTo>
                  <a:lnTo>
                    <a:pt x="1494" y="1187731"/>
                  </a:lnTo>
                  <a:lnTo>
                    <a:pt x="715" y="1248139"/>
                  </a:lnTo>
                  <a:lnTo>
                    <a:pt x="242" y="1311484"/>
                  </a:lnTo>
                  <a:lnTo>
                    <a:pt x="0" y="1377857"/>
                  </a:lnTo>
                  <a:lnTo>
                    <a:pt x="0" y="5251275"/>
                  </a:lnTo>
                  <a:lnTo>
                    <a:pt x="242" y="5317649"/>
                  </a:lnTo>
                  <a:lnTo>
                    <a:pt x="715" y="5380994"/>
                  </a:lnTo>
                  <a:lnTo>
                    <a:pt x="1494" y="5441402"/>
                  </a:lnTo>
                  <a:lnTo>
                    <a:pt x="2656" y="5498964"/>
                  </a:lnTo>
                  <a:lnTo>
                    <a:pt x="4278" y="5553773"/>
                  </a:lnTo>
                  <a:lnTo>
                    <a:pt x="6437" y="5605921"/>
                  </a:lnTo>
                  <a:lnTo>
                    <a:pt x="9209" y="5655498"/>
                  </a:lnTo>
                  <a:lnTo>
                    <a:pt x="12670" y="5702598"/>
                  </a:lnTo>
                  <a:lnTo>
                    <a:pt x="16898" y="5747311"/>
                  </a:lnTo>
                  <a:lnTo>
                    <a:pt x="21968" y="5789729"/>
                  </a:lnTo>
                  <a:lnTo>
                    <a:pt x="27959" y="5829945"/>
                  </a:lnTo>
                  <a:lnTo>
                    <a:pt x="34945" y="5868050"/>
                  </a:lnTo>
                  <a:lnTo>
                    <a:pt x="52214" y="5938294"/>
                  </a:lnTo>
                  <a:lnTo>
                    <a:pt x="74387" y="6001195"/>
                  </a:lnTo>
                  <a:lnTo>
                    <a:pt x="93204" y="6048769"/>
                  </a:lnTo>
                  <a:lnTo>
                    <a:pt x="114497" y="6094985"/>
                  </a:lnTo>
                  <a:lnTo>
                    <a:pt x="138185" y="6139761"/>
                  </a:lnTo>
                  <a:lnTo>
                    <a:pt x="164188" y="6183018"/>
                  </a:lnTo>
                  <a:lnTo>
                    <a:pt x="192427" y="6224678"/>
                  </a:lnTo>
                  <a:lnTo>
                    <a:pt x="222822" y="6264659"/>
                  </a:lnTo>
                  <a:lnTo>
                    <a:pt x="255294" y="6302882"/>
                  </a:lnTo>
                  <a:lnTo>
                    <a:pt x="289763" y="6339268"/>
                  </a:lnTo>
                  <a:lnTo>
                    <a:pt x="326149" y="6373737"/>
                  </a:lnTo>
                  <a:lnTo>
                    <a:pt x="364372" y="6406209"/>
                  </a:lnTo>
                  <a:lnTo>
                    <a:pt x="404353" y="6436604"/>
                  </a:lnTo>
                  <a:lnTo>
                    <a:pt x="446013" y="6464843"/>
                  </a:lnTo>
                  <a:lnTo>
                    <a:pt x="489270" y="6490846"/>
                  </a:lnTo>
                  <a:lnTo>
                    <a:pt x="534046" y="6514534"/>
                  </a:lnTo>
                  <a:lnTo>
                    <a:pt x="580262" y="6535826"/>
                  </a:lnTo>
                  <a:lnTo>
                    <a:pt x="627836" y="6554644"/>
                  </a:lnTo>
                  <a:lnTo>
                    <a:pt x="690737" y="6576817"/>
                  </a:lnTo>
                  <a:lnTo>
                    <a:pt x="760981" y="6594086"/>
                  </a:lnTo>
                  <a:lnTo>
                    <a:pt x="799086" y="6601072"/>
                  </a:lnTo>
                  <a:lnTo>
                    <a:pt x="839302" y="6607063"/>
                  </a:lnTo>
                  <a:lnTo>
                    <a:pt x="881720" y="6612133"/>
                  </a:lnTo>
                  <a:lnTo>
                    <a:pt x="926433" y="6616361"/>
                  </a:lnTo>
                  <a:lnTo>
                    <a:pt x="973533" y="6619823"/>
                  </a:lnTo>
                  <a:lnTo>
                    <a:pt x="1023110" y="6622594"/>
                  </a:lnTo>
                  <a:lnTo>
                    <a:pt x="1075257" y="6624753"/>
                  </a:lnTo>
                  <a:lnTo>
                    <a:pt x="1130067" y="6626375"/>
                  </a:lnTo>
                  <a:lnTo>
                    <a:pt x="1248037" y="6628316"/>
                  </a:lnTo>
                  <a:lnTo>
                    <a:pt x="1311382" y="6628789"/>
                  </a:lnTo>
                  <a:lnTo>
                    <a:pt x="1377755" y="6629032"/>
                  </a:lnTo>
                  <a:lnTo>
                    <a:pt x="1447249" y="6629121"/>
                  </a:lnTo>
                  <a:lnTo>
                    <a:pt x="1519956" y="6629134"/>
                  </a:lnTo>
                  <a:lnTo>
                    <a:pt x="17564828" y="6629134"/>
                  </a:lnTo>
                  <a:lnTo>
                    <a:pt x="17897155" y="6627537"/>
                  </a:lnTo>
                  <a:lnTo>
                    <a:pt x="18009527" y="6624753"/>
                  </a:lnTo>
                  <a:lnTo>
                    <a:pt x="18061674" y="6622594"/>
                  </a:lnTo>
                  <a:lnTo>
                    <a:pt x="18111252" y="6619823"/>
                  </a:lnTo>
                  <a:lnTo>
                    <a:pt x="18158351" y="6616361"/>
                  </a:lnTo>
                  <a:lnTo>
                    <a:pt x="18203064" y="6612133"/>
                  </a:lnTo>
                  <a:lnTo>
                    <a:pt x="18245483" y="6607063"/>
                  </a:lnTo>
                  <a:lnTo>
                    <a:pt x="18285698" y="6601072"/>
                  </a:lnTo>
                  <a:lnTo>
                    <a:pt x="18323803" y="6594086"/>
                  </a:lnTo>
                  <a:lnTo>
                    <a:pt x="18394047" y="6576817"/>
                  </a:lnTo>
                  <a:lnTo>
                    <a:pt x="18456948" y="6554644"/>
                  </a:lnTo>
                  <a:lnTo>
                    <a:pt x="18504523" y="6535826"/>
                  </a:lnTo>
                  <a:lnTo>
                    <a:pt x="18550739" y="6514534"/>
                  </a:lnTo>
                  <a:lnTo>
                    <a:pt x="18595515" y="6490846"/>
                  </a:lnTo>
                  <a:lnTo>
                    <a:pt x="18638773" y="6464843"/>
                  </a:lnTo>
                  <a:lnTo>
                    <a:pt x="18680432" y="6436604"/>
                  </a:lnTo>
                  <a:lnTo>
                    <a:pt x="18720413" y="6406209"/>
                  </a:lnTo>
                  <a:lnTo>
                    <a:pt x="18758636" y="6373737"/>
                  </a:lnTo>
                  <a:lnTo>
                    <a:pt x="18795021" y="6339268"/>
                  </a:lnTo>
                  <a:lnTo>
                    <a:pt x="18829490" y="6302882"/>
                  </a:lnTo>
                  <a:lnTo>
                    <a:pt x="18861962" y="6264659"/>
                  </a:lnTo>
                  <a:lnTo>
                    <a:pt x="18892357" y="6224678"/>
                  </a:lnTo>
                  <a:lnTo>
                    <a:pt x="18920596" y="6183018"/>
                  </a:lnTo>
                  <a:lnTo>
                    <a:pt x="18946599" y="6139761"/>
                  </a:lnTo>
                  <a:lnTo>
                    <a:pt x="18970287" y="6094985"/>
                  </a:lnTo>
                  <a:lnTo>
                    <a:pt x="18991579" y="6048769"/>
                  </a:lnTo>
                  <a:lnTo>
                    <a:pt x="19010397" y="6001195"/>
                  </a:lnTo>
                  <a:lnTo>
                    <a:pt x="19032570" y="5938294"/>
                  </a:lnTo>
                  <a:lnTo>
                    <a:pt x="19049839" y="5868050"/>
                  </a:lnTo>
                  <a:lnTo>
                    <a:pt x="19056825" y="5829945"/>
                  </a:lnTo>
                  <a:lnTo>
                    <a:pt x="19062816" y="5789729"/>
                  </a:lnTo>
                  <a:lnTo>
                    <a:pt x="19067887" y="5747311"/>
                  </a:lnTo>
                  <a:lnTo>
                    <a:pt x="19072114" y="5702598"/>
                  </a:lnTo>
                  <a:lnTo>
                    <a:pt x="19075576" y="5655498"/>
                  </a:lnTo>
                  <a:lnTo>
                    <a:pt x="19078347" y="5605921"/>
                  </a:lnTo>
                  <a:lnTo>
                    <a:pt x="19080506" y="5553773"/>
                  </a:lnTo>
                  <a:lnTo>
                    <a:pt x="19082128" y="5498964"/>
                  </a:lnTo>
                  <a:lnTo>
                    <a:pt x="19083290" y="5441402"/>
                  </a:lnTo>
                  <a:lnTo>
                    <a:pt x="19084069" y="5380994"/>
                  </a:lnTo>
                  <a:lnTo>
                    <a:pt x="19084542" y="5317649"/>
                  </a:lnTo>
                  <a:lnTo>
                    <a:pt x="19084785" y="5251275"/>
                  </a:lnTo>
                  <a:lnTo>
                    <a:pt x="19084785" y="1377857"/>
                  </a:lnTo>
                  <a:lnTo>
                    <a:pt x="19084542" y="1311484"/>
                  </a:lnTo>
                  <a:lnTo>
                    <a:pt x="19084069" y="1248139"/>
                  </a:lnTo>
                  <a:lnTo>
                    <a:pt x="19083290" y="1187731"/>
                  </a:lnTo>
                  <a:lnTo>
                    <a:pt x="19082128" y="1130169"/>
                  </a:lnTo>
                  <a:lnTo>
                    <a:pt x="19080506" y="1075360"/>
                  </a:lnTo>
                  <a:lnTo>
                    <a:pt x="19078347" y="1023212"/>
                  </a:lnTo>
                  <a:lnTo>
                    <a:pt x="19075576" y="973635"/>
                  </a:lnTo>
                  <a:lnTo>
                    <a:pt x="19072114" y="926535"/>
                  </a:lnTo>
                  <a:lnTo>
                    <a:pt x="19067887" y="881822"/>
                  </a:lnTo>
                  <a:lnTo>
                    <a:pt x="19062816" y="839404"/>
                  </a:lnTo>
                  <a:lnTo>
                    <a:pt x="19056825" y="799188"/>
                  </a:lnTo>
                  <a:lnTo>
                    <a:pt x="19049839" y="761083"/>
                  </a:lnTo>
                  <a:lnTo>
                    <a:pt x="19032570" y="690840"/>
                  </a:lnTo>
                  <a:lnTo>
                    <a:pt x="19010397" y="627938"/>
                  </a:lnTo>
                  <a:lnTo>
                    <a:pt x="18991579" y="580364"/>
                  </a:lnTo>
                  <a:lnTo>
                    <a:pt x="18970287" y="534149"/>
                  </a:lnTo>
                  <a:lnTo>
                    <a:pt x="18946599" y="489372"/>
                  </a:lnTo>
                  <a:lnTo>
                    <a:pt x="18920596" y="446115"/>
                  </a:lnTo>
                  <a:lnTo>
                    <a:pt x="18892357" y="404456"/>
                  </a:lnTo>
                  <a:lnTo>
                    <a:pt x="18861962" y="364475"/>
                  </a:lnTo>
                  <a:lnTo>
                    <a:pt x="18829490" y="326251"/>
                  </a:lnTo>
                  <a:lnTo>
                    <a:pt x="18795021" y="289865"/>
                  </a:lnTo>
                  <a:lnTo>
                    <a:pt x="18758636" y="255397"/>
                  </a:lnTo>
                  <a:lnTo>
                    <a:pt x="18720413" y="222925"/>
                  </a:lnTo>
                  <a:lnTo>
                    <a:pt x="18680432" y="192529"/>
                  </a:lnTo>
                  <a:lnTo>
                    <a:pt x="18638773" y="164290"/>
                  </a:lnTo>
                  <a:lnTo>
                    <a:pt x="18595515" y="138287"/>
                  </a:lnTo>
                  <a:lnTo>
                    <a:pt x="18550739" y="114599"/>
                  </a:lnTo>
                  <a:lnTo>
                    <a:pt x="18504523" y="93307"/>
                  </a:lnTo>
                  <a:lnTo>
                    <a:pt x="18456948" y="74489"/>
                  </a:lnTo>
                  <a:lnTo>
                    <a:pt x="18394047" y="52316"/>
                  </a:lnTo>
                  <a:lnTo>
                    <a:pt x="18323803" y="35048"/>
                  </a:lnTo>
                  <a:lnTo>
                    <a:pt x="18285698" y="28061"/>
                  </a:lnTo>
                  <a:lnTo>
                    <a:pt x="18245483" y="22071"/>
                  </a:lnTo>
                  <a:lnTo>
                    <a:pt x="18203064" y="17000"/>
                  </a:lnTo>
                  <a:lnTo>
                    <a:pt x="18158351" y="12772"/>
                  </a:lnTo>
                  <a:lnTo>
                    <a:pt x="18111252" y="9311"/>
                  </a:lnTo>
                  <a:lnTo>
                    <a:pt x="18061674" y="6539"/>
                  </a:lnTo>
                  <a:lnTo>
                    <a:pt x="18009527" y="4381"/>
                  </a:lnTo>
                  <a:lnTo>
                    <a:pt x="17897155" y="1596"/>
                  </a:lnTo>
                  <a:lnTo>
                    <a:pt x="17564828" y="0"/>
                  </a:lnTo>
                  <a:close/>
                </a:path>
              </a:pathLst>
            </a:custGeom>
            <a:solidFill>
              <a:srgbClr val="F0F4F7"/>
            </a:solidFill>
          </p:spPr>
          <p:txBody>
            <a:bodyPr wrap="square" lIns="0" tIns="0" rIns="0" bIns="0" rtlCol="0"/>
            <a:lstStyle/>
            <a:p>
              <a:endParaRPr sz="637"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5116" y="3908057"/>
              <a:ext cx="18433868" cy="5701051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3231798" y="831567"/>
            <a:ext cx="2750516" cy="351917"/>
          </a:xfrm>
          <a:prstGeom prst="rect">
            <a:avLst/>
          </a:prstGeom>
        </p:spPr>
        <p:txBody>
          <a:bodyPr vert="horz" wrap="square" lIns="0" tIns="5487" rIns="0" bIns="0" rtlCol="0">
            <a:spAutoFit/>
          </a:bodyPr>
          <a:lstStyle/>
          <a:p>
            <a:pPr marL="5776">
              <a:spcBef>
                <a:spcPts val="43"/>
              </a:spcBef>
            </a:pPr>
            <a:r>
              <a:rPr sz="2251" b="1" spc="64" dirty="0">
                <a:solidFill>
                  <a:srgbClr val="FFFFFF"/>
                </a:solidFill>
              </a:rPr>
              <a:t>A</a:t>
            </a:r>
            <a:r>
              <a:rPr sz="2251" b="1" spc="-148" dirty="0">
                <a:solidFill>
                  <a:srgbClr val="FFFFFF"/>
                </a:solidFill>
              </a:rPr>
              <a:t> </a:t>
            </a:r>
            <a:r>
              <a:rPr sz="2251" b="1" spc="9" dirty="0">
                <a:solidFill>
                  <a:srgbClr val="FFFFFF"/>
                </a:solidFill>
              </a:rPr>
              <a:t>P</a:t>
            </a:r>
            <a:r>
              <a:rPr sz="2251" b="1" spc="-18" dirty="0">
                <a:solidFill>
                  <a:srgbClr val="FFFFFF"/>
                </a:solidFill>
              </a:rPr>
              <a:t>y</a:t>
            </a:r>
            <a:r>
              <a:rPr sz="2251" b="1" spc="-231" dirty="0">
                <a:solidFill>
                  <a:srgbClr val="FFFFFF"/>
                </a:solidFill>
              </a:rPr>
              <a:t>T</a:t>
            </a:r>
            <a:r>
              <a:rPr sz="2251" b="1" spc="-18" dirty="0">
                <a:solidFill>
                  <a:srgbClr val="FFFFFF"/>
                </a:solidFill>
              </a:rPr>
              <a:t>o</a:t>
            </a:r>
            <a:r>
              <a:rPr sz="2251" b="1" spc="-50" dirty="0">
                <a:solidFill>
                  <a:srgbClr val="FFFFFF"/>
                </a:solidFill>
              </a:rPr>
              <a:t>r</a:t>
            </a:r>
            <a:r>
              <a:rPr sz="2251" b="1" spc="-18" dirty="0">
                <a:solidFill>
                  <a:srgbClr val="FFFFFF"/>
                </a:solidFill>
              </a:rPr>
              <a:t>ch</a:t>
            </a:r>
            <a:r>
              <a:rPr sz="2251" b="1" spc="-148" dirty="0">
                <a:solidFill>
                  <a:srgbClr val="FFFFFF"/>
                </a:solidFill>
              </a:rPr>
              <a:t> </a:t>
            </a:r>
            <a:r>
              <a:rPr sz="2251" b="1" spc="39" dirty="0">
                <a:solidFill>
                  <a:srgbClr val="FFFFFF"/>
                </a:solidFill>
              </a:rPr>
              <a:t>workflow</a:t>
            </a:r>
            <a:endParaRPr sz="2251"/>
          </a:p>
        </p:txBody>
      </p:sp>
      <p:sp>
        <p:nvSpPr>
          <p:cNvPr id="7" name="object 7"/>
          <p:cNvSpPr txBox="1"/>
          <p:nvPr/>
        </p:nvSpPr>
        <p:spPr>
          <a:xfrm rot="120000">
            <a:off x="5185770" y="1280320"/>
            <a:ext cx="1389614" cy="2089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55"/>
              </a:lnSpc>
            </a:pPr>
            <a:r>
              <a:rPr sz="1683" b="1" dirty="0">
                <a:solidFill>
                  <a:srgbClr val="FFFFFF"/>
                </a:solidFill>
                <a:latin typeface="Bradley Hand"/>
                <a:cs typeface="Bradley Hand"/>
              </a:rPr>
              <a:t>(one of </a:t>
            </a:r>
            <a:r>
              <a:rPr sz="1683" b="1" spc="-5" dirty="0">
                <a:solidFill>
                  <a:srgbClr val="FFFFFF"/>
                </a:solidFill>
                <a:latin typeface="Bradley Hand"/>
                <a:cs typeface="Bradley Hand"/>
              </a:rPr>
              <a:t>many)</a:t>
            </a:r>
            <a:endParaRPr sz="1683">
              <a:latin typeface="Bradley Hand"/>
              <a:cs typeface="Bradley Hand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038868" y="1253249"/>
            <a:ext cx="1794882" cy="1651061"/>
            <a:chOff x="8879817" y="2755601"/>
            <a:chExt cx="3946525" cy="363029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879817" y="4099116"/>
              <a:ext cx="2286579" cy="228657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373957" y="2755601"/>
              <a:ext cx="2063506" cy="206350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927396" y="2765234"/>
              <a:ext cx="898773" cy="898773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491986" y="4701451"/>
              <a:ext cx="921508" cy="92150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120000" y="5010069"/>
              <a:ext cx="890644" cy="890644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4365732" y="3054880"/>
            <a:ext cx="1232014" cy="448279"/>
          </a:xfrm>
          <a:prstGeom prst="rect">
            <a:avLst/>
          </a:prstGeom>
        </p:spPr>
        <p:txBody>
          <a:bodyPr vert="horz" wrap="square" lIns="0" tIns="37544" rIns="0" bIns="0" rtlCol="0">
            <a:spAutoFit/>
          </a:bodyPr>
          <a:lstStyle/>
          <a:p>
            <a:pPr marL="106566" marR="2310" indent="-101079">
              <a:lnSpc>
                <a:spcPts val="1560"/>
              </a:lnSpc>
              <a:spcBef>
                <a:spcPts val="296"/>
              </a:spcBef>
            </a:pPr>
            <a:r>
              <a:rPr sz="1501" b="1" spc="-16" dirty="0">
                <a:solidFill>
                  <a:srgbClr val="FFFFFF"/>
                </a:solidFill>
              </a:rPr>
              <a:t>2.</a:t>
            </a:r>
            <a:r>
              <a:rPr sz="1501" b="1" spc="-152" dirty="0">
                <a:solidFill>
                  <a:srgbClr val="FFFFFF"/>
                </a:solidFill>
              </a:rPr>
              <a:t> </a:t>
            </a:r>
            <a:r>
              <a:rPr sz="1501" b="1" spc="-41" dirty="0">
                <a:solidFill>
                  <a:srgbClr val="FFFFFF"/>
                </a:solidFill>
              </a:rPr>
              <a:t>Explore</a:t>
            </a:r>
            <a:r>
              <a:rPr sz="1501" b="1" spc="-152" dirty="0">
                <a:solidFill>
                  <a:srgbClr val="FFFFFF"/>
                </a:solidFill>
              </a:rPr>
              <a:t> </a:t>
            </a:r>
            <a:r>
              <a:rPr sz="1501" b="1" spc="-18" dirty="0">
                <a:solidFill>
                  <a:srgbClr val="FFFFFF"/>
                </a:solidFill>
              </a:rPr>
              <a:t>and </a:t>
            </a:r>
            <a:r>
              <a:rPr sz="1501" b="1" spc="-5" dirty="0">
                <a:solidFill>
                  <a:srgbClr val="FFFFFF"/>
                </a:solidFill>
              </a:rPr>
              <a:t>experiment</a:t>
            </a:r>
            <a:endParaRPr sz="1501"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320819" y="159353"/>
            <a:ext cx="6677020" cy="642168"/>
          </a:xfrm>
          <a:prstGeom prst="rect">
            <a:avLst/>
          </a:prstGeom>
        </p:spPr>
        <p:txBody>
          <a:bodyPr spcFirstLastPara="1" vert="horz" wrap="square" lIns="0" tIns="6354" rIns="0" bIns="0" rtlCol="0" anchor="t" anchorCtr="0">
            <a:spAutoFit/>
          </a:bodyPr>
          <a:lstStyle/>
          <a:p>
            <a:pPr marL="5776">
              <a:spcBef>
                <a:spcPts val="50"/>
              </a:spcBef>
            </a:pPr>
            <a:r>
              <a:rPr sz="4048" spc="146" dirty="0"/>
              <a:t>How</a:t>
            </a:r>
            <a:r>
              <a:rPr sz="4048" spc="-423" dirty="0"/>
              <a:t> </a:t>
            </a:r>
            <a:r>
              <a:rPr sz="4048" spc="348" dirty="0"/>
              <a:t>to</a:t>
            </a:r>
            <a:r>
              <a:rPr sz="4048" spc="-423" dirty="0"/>
              <a:t> </a:t>
            </a:r>
            <a:r>
              <a:rPr sz="4048" spc="89" dirty="0"/>
              <a:t>approach</a:t>
            </a:r>
            <a:r>
              <a:rPr sz="4048" spc="-421" dirty="0"/>
              <a:t> </a:t>
            </a:r>
            <a:r>
              <a:rPr sz="4048" spc="111" dirty="0"/>
              <a:t>this</a:t>
            </a:r>
            <a:r>
              <a:rPr sz="4048" spc="-423" dirty="0"/>
              <a:t> </a:t>
            </a:r>
            <a:r>
              <a:rPr sz="4048" spc="52" dirty="0"/>
              <a:t>course</a:t>
            </a:r>
            <a:endParaRPr sz="4048"/>
          </a:p>
        </p:txBody>
      </p:sp>
      <p:pic>
        <p:nvPicPr>
          <p:cNvPr id="10" name="object 1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80805" y="943136"/>
            <a:ext cx="3205876" cy="1866532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1294507" y="2891408"/>
            <a:ext cx="1178586" cy="236501"/>
          </a:xfrm>
          <a:prstGeom prst="rect">
            <a:avLst/>
          </a:prstGeom>
        </p:spPr>
        <p:txBody>
          <a:bodyPr vert="horz" wrap="square" lIns="0" tIns="5487" rIns="0" bIns="0" rtlCol="0">
            <a:spAutoFit/>
          </a:bodyPr>
          <a:lstStyle/>
          <a:p>
            <a:pPr marL="5776">
              <a:spcBef>
                <a:spcPts val="43"/>
              </a:spcBef>
            </a:pPr>
            <a:r>
              <a:rPr sz="1501" b="1" spc="-114" dirty="0">
                <a:solidFill>
                  <a:srgbClr val="FFFFFF"/>
                </a:solidFill>
              </a:rPr>
              <a:t>1.</a:t>
            </a:r>
            <a:r>
              <a:rPr sz="1501" b="1" spc="-141" dirty="0">
                <a:solidFill>
                  <a:srgbClr val="FFFFFF"/>
                </a:solidFill>
              </a:rPr>
              <a:t> </a:t>
            </a:r>
            <a:r>
              <a:rPr sz="1501" b="1" dirty="0">
                <a:solidFill>
                  <a:srgbClr val="FFFFFF"/>
                </a:solidFill>
              </a:rPr>
              <a:t>Code</a:t>
            </a:r>
            <a:r>
              <a:rPr sz="1501" b="1" spc="-139" dirty="0">
                <a:solidFill>
                  <a:srgbClr val="FFFFFF"/>
                </a:solidFill>
              </a:rPr>
              <a:t> </a:t>
            </a:r>
            <a:r>
              <a:rPr sz="1501" b="1" spc="-27" dirty="0">
                <a:solidFill>
                  <a:srgbClr val="FFFFFF"/>
                </a:solidFill>
              </a:rPr>
              <a:t>along</a:t>
            </a:r>
            <a:endParaRPr sz="1501"/>
          </a:p>
        </p:txBody>
      </p:sp>
      <p:sp>
        <p:nvSpPr>
          <p:cNvPr id="12" name="object 12"/>
          <p:cNvSpPr txBox="1"/>
          <p:nvPr/>
        </p:nvSpPr>
        <p:spPr>
          <a:xfrm rot="21540000">
            <a:off x="475429" y="3234484"/>
            <a:ext cx="2967498" cy="183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289"/>
              </a:lnSpc>
            </a:pPr>
            <a:r>
              <a:rPr sz="2285" b="1" baseline="-4145" dirty="0">
                <a:solidFill>
                  <a:srgbClr val="FFFFFF"/>
                </a:solidFill>
                <a:latin typeface="Bradley Hand"/>
                <a:cs typeface="Bradley Hand"/>
              </a:rPr>
              <a:t>Motto</a:t>
            </a:r>
            <a:r>
              <a:rPr sz="2285" b="1" spc="-37" baseline="-4145" dirty="0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sz="2285" b="1" baseline="-2487" dirty="0">
                <a:solidFill>
                  <a:srgbClr val="FFFFFF"/>
                </a:solidFill>
                <a:latin typeface="Bradley Hand"/>
                <a:cs typeface="Bradley Hand"/>
              </a:rPr>
              <a:t>#1:</a:t>
            </a:r>
            <a:r>
              <a:rPr sz="2285" b="1" spc="-37" baseline="-2487" dirty="0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sz="1524" b="1" dirty="0">
                <a:solidFill>
                  <a:srgbClr val="FFFFFF"/>
                </a:solidFill>
                <a:latin typeface="Bradley Hand"/>
                <a:cs typeface="Bradley Hand"/>
              </a:rPr>
              <a:t>if</a:t>
            </a:r>
            <a:r>
              <a:rPr sz="1524" b="1" spc="-25" dirty="0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sz="1524" b="1" dirty="0">
                <a:solidFill>
                  <a:srgbClr val="FFFFFF"/>
                </a:solidFill>
                <a:latin typeface="Bradley Hand"/>
                <a:cs typeface="Bradley Hand"/>
              </a:rPr>
              <a:t>in</a:t>
            </a:r>
            <a:r>
              <a:rPr sz="1524" b="1" spc="-25" dirty="0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sz="1524" b="1" dirty="0">
                <a:solidFill>
                  <a:srgbClr val="FFFFFF"/>
                </a:solidFill>
                <a:latin typeface="Bradley Hand"/>
                <a:cs typeface="Bradley Hand"/>
              </a:rPr>
              <a:t>doubt,</a:t>
            </a:r>
            <a:r>
              <a:rPr sz="1524" b="1" spc="-25" dirty="0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sz="2285" b="1" baseline="3316" dirty="0">
                <a:solidFill>
                  <a:srgbClr val="FFFFFF"/>
                </a:solidFill>
                <a:latin typeface="Bradley Hand"/>
                <a:cs typeface="Bradley Hand"/>
              </a:rPr>
              <a:t>run</a:t>
            </a:r>
            <a:r>
              <a:rPr sz="2285" b="1" spc="-37" baseline="3316" dirty="0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sz="2285" b="1" baseline="4975" dirty="0">
                <a:solidFill>
                  <a:srgbClr val="FFFFFF"/>
                </a:solidFill>
                <a:latin typeface="Bradley Hand"/>
                <a:cs typeface="Bradley Hand"/>
              </a:rPr>
              <a:t>the</a:t>
            </a:r>
            <a:r>
              <a:rPr sz="2285" b="1" spc="-37" baseline="4975" dirty="0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sz="2285" b="1" spc="-7" baseline="5804" dirty="0">
                <a:solidFill>
                  <a:srgbClr val="FFFFFF"/>
                </a:solidFill>
                <a:latin typeface="Bradley Hand"/>
                <a:cs typeface="Bradley Hand"/>
              </a:rPr>
              <a:t>code!</a:t>
            </a:r>
            <a:endParaRPr sz="2285" baseline="5804">
              <a:latin typeface="Bradley Hand"/>
              <a:cs typeface="Bradley Hand"/>
            </a:endParaRPr>
          </a:p>
        </p:txBody>
      </p:sp>
      <p:sp>
        <p:nvSpPr>
          <p:cNvPr id="13" name="object 13"/>
          <p:cNvSpPr txBox="1"/>
          <p:nvPr/>
        </p:nvSpPr>
        <p:spPr>
          <a:xfrm rot="20580000">
            <a:off x="3907333" y="1017335"/>
            <a:ext cx="848789" cy="19325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53"/>
              </a:lnSpc>
            </a:pPr>
            <a:r>
              <a:rPr sz="1524" b="1" dirty="0">
                <a:solidFill>
                  <a:srgbClr val="FFFFFF"/>
                </a:solidFill>
                <a:latin typeface="Bradley Hand"/>
                <a:cs typeface="Bradley Hand"/>
              </a:rPr>
              <a:t>Motto</a:t>
            </a:r>
            <a:r>
              <a:rPr sz="1524" b="1" spc="-32" dirty="0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sz="2285" b="1" spc="-17" baseline="2487" dirty="0">
                <a:solidFill>
                  <a:srgbClr val="FFFFFF"/>
                </a:solidFill>
                <a:latin typeface="Bradley Hand"/>
                <a:cs typeface="Bradley Hand"/>
              </a:rPr>
              <a:t>#2:</a:t>
            </a:r>
            <a:endParaRPr sz="2285" baseline="2487">
              <a:latin typeface="Bradley Hand"/>
              <a:cs typeface="Bradley Hand"/>
            </a:endParaRPr>
          </a:p>
        </p:txBody>
      </p:sp>
      <p:sp>
        <p:nvSpPr>
          <p:cNvPr id="14" name="object 14"/>
          <p:cNvSpPr txBox="1"/>
          <p:nvPr/>
        </p:nvSpPr>
        <p:spPr>
          <a:xfrm rot="20580000">
            <a:off x="3376090" y="1253529"/>
            <a:ext cx="2058331" cy="17402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248"/>
              </a:lnSpc>
            </a:pPr>
            <a:r>
              <a:rPr sz="2285" b="1" baseline="-4975" dirty="0">
                <a:solidFill>
                  <a:srgbClr val="FFFFFF"/>
                </a:solidFill>
                <a:latin typeface="Bradley Hand"/>
                <a:cs typeface="Bradley Hand"/>
              </a:rPr>
              <a:t>Experiment,</a:t>
            </a:r>
            <a:r>
              <a:rPr sz="2285" b="1" spc="-47" baseline="-4975" dirty="0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sz="1524" b="1" spc="-5" dirty="0">
                <a:solidFill>
                  <a:srgbClr val="FFFFFF"/>
                </a:solidFill>
                <a:latin typeface="Bradley Hand"/>
                <a:cs typeface="Bradley Hand"/>
              </a:rPr>
              <a:t>experiment,</a:t>
            </a:r>
            <a:endParaRPr sz="1524">
              <a:latin typeface="Bradley Hand"/>
              <a:cs typeface="Bradley Hand"/>
            </a:endParaRPr>
          </a:p>
        </p:txBody>
      </p:sp>
      <p:sp>
        <p:nvSpPr>
          <p:cNvPr id="15" name="object 15"/>
          <p:cNvSpPr txBox="1"/>
          <p:nvPr/>
        </p:nvSpPr>
        <p:spPr>
          <a:xfrm rot="20580000">
            <a:off x="3968245" y="1447365"/>
            <a:ext cx="1006289" cy="19325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58"/>
              </a:lnSpc>
            </a:pPr>
            <a:r>
              <a:rPr sz="1524" b="1" spc="-5" dirty="0">
                <a:solidFill>
                  <a:srgbClr val="FFFFFF"/>
                </a:solidFill>
                <a:latin typeface="Bradley Hand"/>
                <a:cs typeface="Bradley Hand"/>
              </a:rPr>
              <a:t>experiment!</a:t>
            </a:r>
            <a:endParaRPr sz="1524">
              <a:latin typeface="Bradley Hand"/>
              <a:cs typeface="Bradley Hand"/>
            </a:endParaRPr>
          </a:p>
        </p:txBody>
      </p:sp>
      <p:pic>
        <p:nvPicPr>
          <p:cNvPr id="16" name="object 16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233045" y="1734433"/>
            <a:ext cx="1226684" cy="1226684"/>
          </a:xfrm>
          <a:prstGeom prst="rect">
            <a:avLst/>
          </a:prstGeom>
        </p:spPr>
      </p:pic>
      <p:sp>
        <p:nvSpPr>
          <p:cNvPr id="17" name="object 17"/>
          <p:cNvSpPr txBox="1"/>
          <p:nvPr/>
        </p:nvSpPr>
        <p:spPr>
          <a:xfrm>
            <a:off x="6808366" y="3075793"/>
            <a:ext cx="1809611" cy="448279"/>
          </a:xfrm>
          <a:prstGeom prst="rect">
            <a:avLst/>
          </a:prstGeom>
        </p:spPr>
        <p:txBody>
          <a:bodyPr vert="horz" wrap="square" lIns="0" tIns="37544" rIns="0" bIns="0" rtlCol="0">
            <a:spAutoFit/>
          </a:bodyPr>
          <a:lstStyle/>
          <a:p>
            <a:pPr marL="146709" marR="2310" indent="-141222">
              <a:lnSpc>
                <a:spcPts val="1560"/>
              </a:lnSpc>
              <a:spcBef>
                <a:spcPts val="296"/>
              </a:spcBef>
            </a:pPr>
            <a:r>
              <a:rPr sz="1501" b="1" spc="-16" dirty="0">
                <a:solidFill>
                  <a:srgbClr val="FFFFFF"/>
                </a:solidFill>
              </a:rPr>
              <a:t>3.</a:t>
            </a:r>
            <a:r>
              <a:rPr sz="1501" b="1" spc="-127" dirty="0">
                <a:solidFill>
                  <a:srgbClr val="FFFFFF"/>
                </a:solidFill>
              </a:rPr>
              <a:t> </a:t>
            </a:r>
            <a:r>
              <a:rPr sz="1501" b="1" spc="-45" dirty="0">
                <a:solidFill>
                  <a:srgbClr val="FFFFFF"/>
                </a:solidFill>
              </a:rPr>
              <a:t>Visualize</a:t>
            </a:r>
            <a:r>
              <a:rPr sz="1501" b="1" spc="-125" dirty="0">
                <a:solidFill>
                  <a:srgbClr val="FFFFFF"/>
                </a:solidFill>
              </a:rPr>
              <a:t> </a:t>
            </a:r>
            <a:r>
              <a:rPr sz="1501" b="1" dirty="0">
                <a:solidFill>
                  <a:srgbClr val="FFFFFF"/>
                </a:solidFill>
              </a:rPr>
              <a:t>what</a:t>
            </a:r>
            <a:r>
              <a:rPr sz="1501" b="1" spc="-125" dirty="0">
                <a:solidFill>
                  <a:srgbClr val="FFFFFF"/>
                </a:solidFill>
              </a:rPr>
              <a:t> </a:t>
            </a:r>
            <a:r>
              <a:rPr sz="1501" b="1" spc="-20" dirty="0">
                <a:solidFill>
                  <a:srgbClr val="FFFFFF"/>
                </a:solidFill>
              </a:rPr>
              <a:t>you </a:t>
            </a:r>
            <a:r>
              <a:rPr sz="1501" b="1" dirty="0">
                <a:solidFill>
                  <a:srgbClr val="FFFFFF"/>
                </a:solidFill>
              </a:rPr>
              <a:t>don’t</a:t>
            </a:r>
            <a:r>
              <a:rPr sz="1501" b="1" spc="-146" dirty="0">
                <a:solidFill>
                  <a:srgbClr val="FFFFFF"/>
                </a:solidFill>
              </a:rPr>
              <a:t> </a:t>
            </a:r>
            <a:r>
              <a:rPr sz="1501" b="1" spc="-5" dirty="0">
                <a:solidFill>
                  <a:srgbClr val="FFFFFF"/>
                </a:solidFill>
              </a:rPr>
              <a:t>understand</a:t>
            </a:r>
            <a:endParaRPr sz="1501"/>
          </a:p>
        </p:txBody>
      </p:sp>
      <p:sp>
        <p:nvSpPr>
          <p:cNvPr id="18" name="object 18"/>
          <p:cNvSpPr txBox="1"/>
          <p:nvPr/>
        </p:nvSpPr>
        <p:spPr>
          <a:xfrm>
            <a:off x="6298975" y="1188082"/>
            <a:ext cx="2648282" cy="475810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5776" marR="2310" indent="909136">
              <a:lnSpc>
                <a:spcPct val="100299"/>
              </a:lnSpc>
              <a:spcBef>
                <a:spcPts val="52"/>
              </a:spcBef>
            </a:pPr>
            <a:r>
              <a:rPr sz="1524" b="1" dirty="0">
                <a:solidFill>
                  <a:srgbClr val="FFFFFF"/>
                </a:solidFill>
                <a:latin typeface="Bradley Hand"/>
                <a:cs typeface="Bradley Hand"/>
              </a:rPr>
              <a:t>Motto</a:t>
            </a:r>
            <a:r>
              <a:rPr sz="1524" b="1" spc="2" dirty="0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sz="1524" b="1" spc="-11" dirty="0">
                <a:solidFill>
                  <a:srgbClr val="FFFFFF"/>
                </a:solidFill>
                <a:latin typeface="Bradley Hand"/>
                <a:cs typeface="Bradley Hand"/>
              </a:rPr>
              <a:t>#3:</a:t>
            </a:r>
            <a:r>
              <a:rPr sz="1524" b="1" spc="380" dirty="0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sz="1524" b="1" dirty="0">
                <a:solidFill>
                  <a:srgbClr val="FFFFFF"/>
                </a:solidFill>
                <a:latin typeface="Bradley Hand"/>
                <a:cs typeface="Bradley Hand"/>
              </a:rPr>
              <a:t>Visualize,</a:t>
            </a:r>
            <a:r>
              <a:rPr sz="1524" b="1" spc="2" dirty="0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sz="1524" b="1" dirty="0">
                <a:solidFill>
                  <a:srgbClr val="FFFFFF"/>
                </a:solidFill>
                <a:latin typeface="Bradley Hand"/>
                <a:cs typeface="Bradley Hand"/>
              </a:rPr>
              <a:t>visualize,</a:t>
            </a:r>
            <a:r>
              <a:rPr sz="1524" b="1" spc="2" dirty="0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sz="1524" b="1" spc="-5" dirty="0">
                <a:solidFill>
                  <a:srgbClr val="FFFFFF"/>
                </a:solidFill>
                <a:latin typeface="Bradley Hand"/>
                <a:cs typeface="Bradley Hand"/>
              </a:rPr>
              <a:t>visualize!</a:t>
            </a:r>
            <a:endParaRPr sz="1524">
              <a:latin typeface="Bradley Hand"/>
              <a:cs typeface="Bradley Hand"/>
            </a:endParaRPr>
          </a:p>
        </p:txBody>
      </p:sp>
      <p:pic>
        <p:nvPicPr>
          <p:cNvPr id="19" name="object 1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335088" y="3598074"/>
            <a:ext cx="1097309" cy="1097309"/>
          </a:xfrm>
          <a:prstGeom prst="rect">
            <a:avLst/>
          </a:prstGeom>
        </p:spPr>
      </p:pic>
      <p:sp>
        <p:nvSpPr>
          <p:cNvPr id="20" name="object 20"/>
          <p:cNvSpPr txBox="1"/>
          <p:nvPr/>
        </p:nvSpPr>
        <p:spPr>
          <a:xfrm>
            <a:off x="1164023" y="4777225"/>
            <a:ext cx="1439660" cy="236501"/>
          </a:xfrm>
          <a:prstGeom prst="rect">
            <a:avLst/>
          </a:prstGeom>
        </p:spPr>
        <p:txBody>
          <a:bodyPr vert="horz" wrap="square" lIns="0" tIns="5487" rIns="0" bIns="0" rtlCol="0">
            <a:spAutoFit/>
          </a:bodyPr>
          <a:lstStyle/>
          <a:p>
            <a:pPr marL="5776">
              <a:spcBef>
                <a:spcPts val="43"/>
              </a:spcBef>
            </a:pPr>
            <a:r>
              <a:rPr sz="1501" b="1" dirty="0">
                <a:solidFill>
                  <a:srgbClr val="FFFFFF"/>
                </a:solidFill>
              </a:rPr>
              <a:t>4.</a:t>
            </a:r>
            <a:r>
              <a:rPr sz="1501" b="1" spc="-150" dirty="0">
                <a:solidFill>
                  <a:srgbClr val="FFFFFF"/>
                </a:solidFill>
              </a:rPr>
              <a:t> </a:t>
            </a:r>
            <a:r>
              <a:rPr sz="1501" b="1" spc="-36" dirty="0">
                <a:solidFill>
                  <a:srgbClr val="FFFFFF"/>
                </a:solidFill>
              </a:rPr>
              <a:t>Ask</a:t>
            </a:r>
            <a:r>
              <a:rPr sz="1501" b="1" spc="-148" dirty="0">
                <a:solidFill>
                  <a:srgbClr val="FFFFFF"/>
                </a:solidFill>
              </a:rPr>
              <a:t> </a:t>
            </a:r>
            <a:r>
              <a:rPr sz="1501" b="1" spc="-32" dirty="0">
                <a:solidFill>
                  <a:srgbClr val="FFFFFF"/>
                </a:solidFill>
              </a:rPr>
              <a:t>questions</a:t>
            </a:r>
            <a:endParaRPr sz="1501"/>
          </a:p>
        </p:txBody>
      </p:sp>
      <p:pic>
        <p:nvPicPr>
          <p:cNvPr id="21" name="object 21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4635257" y="3836326"/>
            <a:ext cx="714324" cy="714324"/>
          </a:xfrm>
          <a:prstGeom prst="rect">
            <a:avLst/>
          </a:prstGeom>
        </p:spPr>
      </p:pic>
      <p:sp>
        <p:nvSpPr>
          <p:cNvPr id="22" name="object 22"/>
          <p:cNvSpPr txBox="1"/>
          <p:nvPr/>
        </p:nvSpPr>
        <p:spPr>
          <a:xfrm>
            <a:off x="4160674" y="4777225"/>
            <a:ext cx="1645862" cy="236501"/>
          </a:xfrm>
          <a:prstGeom prst="rect">
            <a:avLst/>
          </a:prstGeom>
        </p:spPr>
        <p:txBody>
          <a:bodyPr vert="horz" wrap="square" lIns="0" tIns="5487" rIns="0" bIns="0" rtlCol="0">
            <a:spAutoFit/>
          </a:bodyPr>
          <a:lstStyle/>
          <a:p>
            <a:pPr marL="5776">
              <a:spcBef>
                <a:spcPts val="43"/>
              </a:spcBef>
            </a:pPr>
            <a:r>
              <a:rPr sz="1501" b="1" spc="-25" dirty="0">
                <a:solidFill>
                  <a:srgbClr val="FFFFFF"/>
                </a:solidFill>
              </a:rPr>
              <a:t>5.</a:t>
            </a:r>
            <a:r>
              <a:rPr sz="1501" b="1" spc="-152" dirty="0">
                <a:solidFill>
                  <a:srgbClr val="FFFFFF"/>
                </a:solidFill>
              </a:rPr>
              <a:t> </a:t>
            </a:r>
            <a:r>
              <a:rPr sz="1501" b="1" dirty="0">
                <a:solidFill>
                  <a:srgbClr val="FFFFFF"/>
                </a:solidFill>
              </a:rPr>
              <a:t>Do</a:t>
            </a:r>
            <a:r>
              <a:rPr sz="1501" b="1" spc="-150" dirty="0">
                <a:solidFill>
                  <a:srgbClr val="FFFFFF"/>
                </a:solidFill>
              </a:rPr>
              <a:t> </a:t>
            </a:r>
            <a:r>
              <a:rPr sz="1501" b="1" spc="30" dirty="0">
                <a:solidFill>
                  <a:srgbClr val="FFFFFF"/>
                </a:solidFill>
              </a:rPr>
              <a:t>the</a:t>
            </a:r>
            <a:r>
              <a:rPr sz="1501" b="1" spc="-150" dirty="0">
                <a:solidFill>
                  <a:srgbClr val="FFFFFF"/>
                </a:solidFill>
              </a:rPr>
              <a:t> </a:t>
            </a:r>
            <a:r>
              <a:rPr sz="1501" b="1" spc="-36" dirty="0">
                <a:solidFill>
                  <a:srgbClr val="FFFFFF"/>
                </a:solidFill>
              </a:rPr>
              <a:t>exercises</a:t>
            </a:r>
            <a:endParaRPr sz="1501"/>
          </a:p>
        </p:txBody>
      </p:sp>
      <p:pic>
        <p:nvPicPr>
          <p:cNvPr id="23" name="object 23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7359762" y="3836326"/>
            <a:ext cx="714324" cy="714324"/>
          </a:xfrm>
          <a:prstGeom prst="rect">
            <a:avLst/>
          </a:prstGeom>
        </p:spPr>
      </p:pic>
      <p:sp>
        <p:nvSpPr>
          <p:cNvPr id="24" name="object 24"/>
          <p:cNvSpPr txBox="1"/>
          <p:nvPr/>
        </p:nvSpPr>
        <p:spPr>
          <a:xfrm>
            <a:off x="6815918" y="4777225"/>
            <a:ext cx="1614383" cy="236501"/>
          </a:xfrm>
          <a:prstGeom prst="rect">
            <a:avLst/>
          </a:prstGeom>
        </p:spPr>
        <p:txBody>
          <a:bodyPr vert="horz" wrap="square" lIns="0" tIns="5487" rIns="0" bIns="0" rtlCol="0">
            <a:spAutoFit/>
          </a:bodyPr>
          <a:lstStyle/>
          <a:p>
            <a:pPr marL="5776">
              <a:spcBef>
                <a:spcPts val="43"/>
              </a:spcBef>
            </a:pPr>
            <a:r>
              <a:rPr sz="1501" b="1" dirty="0">
                <a:solidFill>
                  <a:srgbClr val="FFFFFF"/>
                </a:solidFill>
              </a:rPr>
              <a:t>6.</a:t>
            </a:r>
            <a:r>
              <a:rPr sz="1501" b="1" spc="-146" dirty="0">
                <a:solidFill>
                  <a:srgbClr val="FFFFFF"/>
                </a:solidFill>
              </a:rPr>
              <a:t> </a:t>
            </a:r>
            <a:r>
              <a:rPr sz="1501" b="1" spc="-59" dirty="0">
                <a:solidFill>
                  <a:srgbClr val="FFFFFF"/>
                </a:solidFill>
              </a:rPr>
              <a:t>Share</a:t>
            </a:r>
            <a:r>
              <a:rPr sz="1501" b="1" spc="-146" dirty="0">
                <a:solidFill>
                  <a:srgbClr val="FFFFFF"/>
                </a:solidFill>
              </a:rPr>
              <a:t> </a:t>
            </a:r>
            <a:r>
              <a:rPr sz="1501" b="1" spc="-34" dirty="0">
                <a:solidFill>
                  <a:srgbClr val="FFFFFF"/>
                </a:solidFill>
              </a:rPr>
              <a:t>your</a:t>
            </a:r>
            <a:r>
              <a:rPr sz="1501" b="1" spc="-146" dirty="0">
                <a:solidFill>
                  <a:srgbClr val="FFFFFF"/>
                </a:solidFill>
              </a:rPr>
              <a:t> </a:t>
            </a:r>
            <a:r>
              <a:rPr sz="1501" b="1" spc="-9" dirty="0">
                <a:solidFill>
                  <a:srgbClr val="FFFFFF"/>
                </a:solidFill>
              </a:rPr>
              <a:t>work</a:t>
            </a:r>
            <a:endParaRPr sz="1501"/>
          </a:p>
        </p:txBody>
      </p:sp>
      <p:sp>
        <p:nvSpPr>
          <p:cNvPr id="25" name="object 25"/>
          <p:cNvSpPr txBox="1"/>
          <p:nvPr/>
        </p:nvSpPr>
        <p:spPr>
          <a:xfrm rot="21540000">
            <a:off x="2458495" y="4208047"/>
            <a:ext cx="1282527" cy="19325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60"/>
              </a:lnSpc>
            </a:pPr>
            <a:r>
              <a:rPr sz="1524" b="1" dirty="0">
                <a:solidFill>
                  <a:srgbClr val="FFFFFF"/>
                </a:solidFill>
                <a:latin typeface="Bradley Hand"/>
                <a:cs typeface="Bradley Hand"/>
              </a:rPr>
              <a:t>(including</a:t>
            </a:r>
            <a:r>
              <a:rPr sz="1524" b="1" spc="-25" dirty="0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sz="2285" b="1" spc="-17" baseline="4145" dirty="0">
                <a:solidFill>
                  <a:srgbClr val="FFFFFF"/>
                </a:solidFill>
                <a:latin typeface="Bradley Hand"/>
                <a:cs typeface="Bradley Hand"/>
              </a:rPr>
              <a:t>the</a:t>
            </a:r>
            <a:endParaRPr sz="2285" baseline="4145">
              <a:latin typeface="Bradley Hand"/>
              <a:cs typeface="Bradley Hand"/>
            </a:endParaRPr>
          </a:p>
        </p:txBody>
      </p:sp>
      <p:sp>
        <p:nvSpPr>
          <p:cNvPr id="26" name="object 26"/>
          <p:cNvSpPr txBox="1"/>
          <p:nvPr/>
        </p:nvSpPr>
        <p:spPr>
          <a:xfrm rot="21540000">
            <a:off x="2464848" y="4427743"/>
            <a:ext cx="1184723" cy="19325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58"/>
              </a:lnSpc>
            </a:pPr>
            <a:r>
              <a:rPr sz="1524" b="1" dirty="0">
                <a:solidFill>
                  <a:srgbClr val="FFFFFF"/>
                </a:solidFill>
                <a:latin typeface="Bradley Hand"/>
                <a:cs typeface="Bradley Hand"/>
              </a:rPr>
              <a:t>“dumb”</a:t>
            </a:r>
            <a:r>
              <a:rPr sz="1524" b="1" spc="-30" dirty="0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sz="2285" b="1" spc="-7" baseline="3316" dirty="0">
                <a:solidFill>
                  <a:srgbClr val="FFFFFF"/>
                </a:solidFill>
                <a:latin typeface="Bradley Hand"/>
                <a:cs typeface="Bradley Hand"/>
              </a:rPr>
              <a:t>ones)</a:t>
            </a:r>
            <a:endParaRPr sz="2285" baseline="3316">
              <a:latin typeface="Bradley Hand"/>
              <a:cs typeface="Bradley Hand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2082" y="202398"/>
            <a:ext cx="3875175" cy="2122052"/>
          </a:xfrm>
          <a:prstGeom prst="rect">
            <a:avLst/>
          </a:prstGeom>
        </p:spPr>
        <p:txBody>
          <a:bodyPr spcFirstLastPara="1" vert="horz" wrap="square" lIns="0" tIns="456625" rIns="0" bIns="0" rtlCol="0" anchor="t" anchorCtr="0">
            <a:spAutoFit/>
          </a:bodyPr>
          <a:lstStyle/>
          <a:p>
            <a:pPr marL="1172231">
              <a:spcBef>
                <a:spcPts val="55"/>
              </a:spcBef>
            </a:pPr>
            <a:r>
              <a:rPr spc="130" dirty="0"/>
              <a:t>How</a:t>
            </a:r>
            <a:r>
              <a:rPr spc="-371" dirty="0"/>
              <a:t> </a:t>
            </a:r>
            <a:r>
              <a:rPr spc="209" dirty="0">
                <a:solidFill>
                  <a:srgbClr val="16E7CF"/>
                </a:solidFill>
              </a:rPr>
              <a:t>not</a:t>
            </a:r>
            <a:r>
              <a:rPr spc="-371" dirty="0">
                <a:solidFill>
                  <a:srgbClr val="16E7CF"/>
                </a:solidFill>
              </a:rPr>
              <a:t> </a:t>
            </a:r>
            <a:r>
              <a:rPr spc="307" dirty="0"/>
              <a:t>to</a:t>
            </a:r>
            <a:r>
              <a:rPr spc="-371" dirty="0"/>
              <a:t> </a:t>
            </a:r>
            <a:r>
              <a:rPr spc="86" dirty="0"/>
              <a:t>approach</a:t>
            </a:r>
            <a:r>
              <a:rPr spc="-368" dirty="0"/>
              <a:t> </a:t>
            </a:r>
            <a:r>
              <a:rPr spc="98" dirty="0"/>
              <a:t>this</a:t>
            </a:r>
            <a:r>
              <a:rPr spc="-371" dirty="0"/>
              <a:t> </a:t>
            </a:r>
            <a:r>
              <a:rPr spc="43" dirty="0"/>
              <a:t>course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761128" y="2386139"/>
            <a:ext cx="846179" cy="351917"/>
          </a:xfrm>
          <a:prstGeom prst="rect">
            <a:avLst/>
          </a:prstGeom>
        </p:spPr>
        <p:txBody>
          <a:bodyPr vert="horz" wrap="square" lIns="0" tIns="5487" rIns="0" bIns="0" rtlCol="0">
            <a:spAutoFit/>
          </a:bodyPr>
          <a:lstStyle/>
          <a:p>
            <a:pPr marL="5776">
              <a:spcBef>
                <a:spcPts val="43"/>
              </a:spcBef>
            </a:pPr>
            <a:r>
              <a:rPr sz="2251" b="1" spc="-70" dirty="0">
                <a:solidFill>
                  <a:srgbClr val="FFFFFF"/>
                </a:solidFill>
              </a:rPr>
              <a:t>Avoid:</a:t>
            </a:r>
            <a:endParaRPr sz="2251"/>
          </a:p>
        </p:txBody>
      </p:sp>
      <p:grpSp>
        <p:nvGrpSpPr>
          <p:cNvPr id="4" name="object 4"/>
          <p:cNvGrpSpPr/>
          <p:nvPr/>
        </p:nvGrpSpPr>
        <p:grpSpPr>
          <a:xfrm>
            <a:off x="3377241" y="1907685"/>
            <a:ext cx="1291218" cy="1000398"/>
            <a:chOff x="7425056" y="4194553"/>
            <a:chExt cx="2839085" cy="219964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24039" y="4823151"/>
              <a:ext cx="1570632" cy="157063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425056" y="4705142"/>
              <a:ext cx="1367370" cy="136737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255535" y="4194553"/>
              <a:ext cx="1145960" cy="114596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023393" y="4481210"/>
              <a:ext cx="1240535" cy="1240535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5313979" y="2280711"/>
            <a:ext cx="1415112" cy="303578"/>
          </a:xfrm>
          <a:prstGeom prst="rect">
            <a:avLst/>
          </a:prstGeom>
        </p:spPr>
        <p:txBody>
          <a:bodyPr vert="horz" wrap="square" lIns="0" tIns="6065" rIns="0" bIns="0" rtlCol="0">
            <a:spAutoFit/>
          </a:bodyPr>
          <a:lstStyle/>
          <a:p>
            <a:pPr marL="5776">
              <a:spcBef>
                <a:spcPts val="48"/>
              </a:spcBef>
            </a:pPr>
            <a:r>
              <a:rPr sz="1933" b="1" spc="-57" dirty="0">
                <a:solidFill>
                  <a:srgbClr val="FFFFFF"/>
                </a:solidFill>
              </a:rPr>
              <a:t>“I</a:t>
            </a:r>
            <a:r>
              <a:rPr sz="1933" b="1" spc="-209" dirty="0">
                <a:solidFill>
                  <a:srgbClr val="FFFFFF"/>
                </a:solidFill>
              </a:rPr>
              <a:t> </a:t>
            </a:r>
            <a:r>
              <a:rPr sz="1933" b="1" spc="-5" dirty="0">
                <a:solidFill>
                  <a:srgbClr val="FFFFFF"/>
                </a:solidFill>
              </a:rPr>
              <a:t>can’t</a:t>
            </a:r>
            <a:r>
              <a:rPr sz="1933" b="1" spc="-209" dirty="0">
                <a:solidFill>
                  <a:srgbClr val="FFFFFF"/>
                </a:solidFill>
              </a:rPr>
              <a:t> </a:t>
            </a:r>
            <a:r>
              <a:rPr sz="1933" b="1" spc="-20" dirty="0">
                <a:solidFill>
                  <a:srgbClr val="FFFFFF"/>
                </a:solidFill>
              </a:rPr>
              <a:t>learn</a:t>
            </a:r>
            <a:endParaRPr sz="1933"/>
          </a:p>
        </p:txBody>
      </p:sp>
      <p:sp>
        <p:nvSpPr>
          <p:cNvPr id="10" name="object 10"/>
          <p:cNvSpPr/>
          <p:nvPr/>
        </p:nvSpPr>
        <p:spPr>
          <a:xfrm>
            <a:off x="5541767" y="2814743"/>
            <a:ext cx="845024" cy="0"/>
          </a:xfrm>
          <a:custGeom>
            <a:avLst/>
            <a:gdLst/>
            <a:ahLst/>
            <a:cxnLst/>
            <a:rect l="l" t="t" r="r" b="b"/>
            <a:pathLst>
              <a:path w="1858009">
                <a:moveTo>
                  <a:pt x="0" y="0"/>
                </a:moveTo>
                <a:lnTo>
                  <a:pt x="1857543" y="0"/>
                </a:lnTo>
              </a:path>
            </a:pathLst>
          </a:custGeom>
          <a:ln w="56190">
            <a:solidFill>
              <a:srgbClr val="FEFEFE"/>
            </a:solidFill>
          </a:ln>
        </p:spPr>
        <p:txBody>
          <a:bodyPr wrap="square" lIns="0" tIns="0" rIns="0" bIns="0" rtlCol="0"/>
          <a:lstStyle/>
          <a:p>
            <a:endParaRPr sz="637"/>
          </a:p>
        </p:txBody>
      </p:sp>
      <p:sp>
        <p:nvSpPr>
          <p:cNvPr id="11" name="object 11"/>
          <p:cNvSpPr txBox="1"/>
          <p:nvPr/>
        </p:nvSpPr>
        <p:spPr>
          <a:xfrm>
            <a:off x="6380803" y="2535963"/>
            <a:ext cx="121295" cy="303578"/>
          </a:xfrm>
          <a:prstGeom prst="rect">
            <a:avLst/>
          </a:prstGeom>
        </p:spPr>
        <p:txBody>
          <a:bodyPr vert="horz" wrap="square" lIns="0" tIns="6065" rIns="0" bIns="0" rtlCol="0">
            <a:spAutoFit/>
          </a:bodyPr>
          <a:lstStyle/>
          <a:p>
            <a:pPr marL="5776">
              <a:spcBef>
                <a:spcPts val="48"/>
              </a:spcBef>
            </a:pPr>
            <a:r>
              <a:rPr sz="1933" b="1" spc="-107" dirty="0">
                <a:solidFill>
                  <a:srgbClr val="FFFFFF"/>
                </a:solidFill>
              </a:rPr>
              <a:t>”</a:t>
            </a:r>
            <a:endParaRPr sz="1933"/>
          </a:p>
        </p:txBody>
      </p:sp>
      <p:sp>
        <p:nvSpPr>
          <p:cNvPr id="12" name="object 12"/>
          <p:cNvSpPr/>
          <p:nvPr/>
        </p:nvSpPr>
        <p:spPr>
          <a:xfrm>
            <a:off x="5537765" y="2442995"/>
            <a:ext cx="599257" cy="38121"/>
          </a:xfrm>
          <a:custGeom>
            <a:avLst/>
            <a:gdLst/>
            <a:ahLst/>
            <a:cxnLst/>
            <a:rect l="l" t="t" r="r" b="b"/>
            <a:pathLst>
              <a:path w="1317625" h="83820">
                <a:moveTo>
                  <a:pt x="1317421" y="0"/>
                </a:moveTo>
                <a:lnTo>
                  <a:pt x="0" y="0"/>
                </a:lnTo>
                <a:lnTo>
                  <a:pt x="0" y="20942"/>
                </a:lnTo>
                <a:lnTo>
                  <a:pt x="0" y="62826"/>
                </a:lnTo>
                <a:lnTo>
                  <a:pt x="0" y="83769"/>
                </a:lnTo>
                <a:lnTo>
                  <a:pt x="1317421" y="83769"/>
                </a:lnTo>
                <a:lnTo>
                  <a:pt x="1317421" y="62826"/>
                </a:lnTo>
                <a:lnTo>
                  <a:pt x="1317421" y="20942"/>
                </a:lnTo>
                <a:lnTo>
                  <a:pt x="1317421" y="0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 sz="637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93052" y="1863183"/>
            <a:ext cx="7960729" cy="1383288"/>
          </a:xfrm>
          <a:prstGeom prst="rect">
            <a:avLst/>
          </a:prstGeom>
        </p:spPr>
        <p:txBody>
          <a:bodyPr vert="horz" wrap="square" lIns="0" tIns="74510" rIns="0" bIns="0" rtlCol="0">
            <a:spAutoFit/>
          </a:bodyPr>
          <a:lstStyle/>
          <a:p>
            <a:pPr marL="5776" marR="4621" algn="ctr">
              <a:lnSpc>
                <a:spcPts val="3420"/>
              </a:lnSpc>
              <a:spcBef>
                <a:spcPts val="587"/>
              </a:spcBef>
            </a:pPr>
            <a:r>
              <a:rPr sz="3275" dirty="0">
                <a:solidFill>
                  <a:srgbClr val="FFFFFF"/>
                </a:solidFill>
              </a:rPr>
              <a:t>Machine</a:t>
            </a:r>
            <a:r>
              <a:rPr sz="3275" spc="-318" dirty="0">
                <a:solidFill>
                  <a:srgbClr val="FFFFFF"/>
                </a:solidFill>
              </a:rPr>
              <a:t> </a:t>
            </a:r>
            <a:r>
              <a:rPr sz="3275" spc="30" dirty="0">
                <a:solidFill>
                  <a:srgbClr val="FFFFFF"/>
                </a:solidFill>
              </a:rPr>
              <a:t>learning</a:t>
            </a:r>
            <a:r>
              <a:rPr sz="3275" spc="-318" dirty="0">
                <a:solidFill>
                  <a:srgbClr val="FFFFFF"/>
                </a:solidFill>
              </a:rPr>
              <a:t> </a:t>
            </a:r>
            <a:r>
              <a:rPr sz="3275" spc="-48" dirty="0">
                <a:solidFill>
                  <a:srgbClr val="FFFFFF"/>
                </a:solidFill>
              </a:rPr>
              <a:t>is</a:t>
            </a:r>
            <a:r>
              <a:rPr sz="3275" spc="-318" dirty="0">
                <a:solidFill>
                  <a:srgbClr val="FFFFFF"/>
                </a:solidFill>
              </a:rPr>
              <a:t> </a:t>
            </a:r>
            <a:r>
              <a:rPr sz="3275" spc="114" dirty="0">
                <a:solidFill>
                  <a:srgbClr val="FFFFFF"/>
                </a:solidFill>
              </a:rPr>
              <a:t>turning</a:t>
            </a:r>
            <a:r>
              <a:rPr sz="3275" spc="-316" dirty="0">
                <a:solidFill>
                  <a:srgbClr val="FFFFFF"/>
                </a:solidFill>
              </a:rPr>
              <a:t> </a:t>
            </a:r>
            <a:r>
              <a:rPr sz="3275" spc="89" dirty="0">
                <a:solidFill>
                  <a:srgbClr val="FFFFFF"/>
                </a:solidFill>
              </a:rPr>
              <a:t>things</a:t>
            </a:r>
            <a:r>
              <a:rPr sz="3275" spc="-318" dirty="0">
                <a:solidFill>
                  <a:srgbClr val="FFFFFF"/>
                </a:solidFill>
              </a:rPr>
              <a:t> </a:t>
            </a:r>
            <a:r>
              <a:rPr sz="3275" spc="23" dirty="0">
                <a:solidFill>
                  <a:srgbClr val="FFFFFF"/>
                </a:solidFill>
              </a:rPr>
              <a:t>(data) </a:t>
            </a:r>
            <a:r>
              <a:rPr sz="3275" spc="130" dirty="0">
                <a:solidFill>
                  <a:srgbClr val="FFFFFF"/>
                </a:solidFill>
              </a:rPr>
              <a:t>into</a:t>
            </a:r>
            <a:r>
              <a:rPr sz="3275" spc="-337" dirty="0">
                <a:solidFill>
                  <a:srgbClr val="FFFFFF"/>
                </a:solidFill>
              </a:rPr>
              <a:t> </a:t>
            </a:r>
            <a:r>
              <a:rPr sz="3275" spc="64" dirty="0">
                <a:solidFill>
                  <a:srgbClr val="FFFFFF"/>
                </a:solidFill>
              </a:rPr>
              <a:t>numbers</a:t>
            </a:r>
            <a:r>
              <a:rPr sz="3275" spc="-334" dirty="0">
                <a:solidFill>
                  <a:srgbClr val="FFFFFF"/>
                </a:solidFill>
              </a:rPr>
              <a:t> </a:t>
            </a:r>
            <a:r>
              <a:rPr sz="3275" spc="64" dirty="0">
                <a:solidFill>
                  <a:srgbClr val="FFFFFF"/>
                </a:solidFill>
              </a:rPr>
              <a:t>and</a:t>
            </a:r>
            <a:r>
              <a:rPr sz="3275" spc="-337" dirty="0">
                <a:solidFill>
                  <a:srgbClr val="FFFFFF"/>
                </a:solidFill>
              </a:rPr>
              <a:t> </a:t>
            </a:r>
            <a:r>
              <a:rPr sz="3275" spc="107" dirty="0">
                <a:solidFill>
                  <a:srgbClr val="18E7CF"/>
                </a:solidFill>
              </a:rPr>
              <a:t>finding</a:t>
            </a:r>
            <a:r>
              <a:rPr sz="3275" spc="-334" dirty="0">
                <a:solidFill>
                  <a:srgbClr val="18E7CF"/>
                </a:solidFill>
              </a:rPr>
              <a:t> </a:t>
            </a:r>
            <a:r>
              <a:rPr sz="3275" spc="109" dirty="0">
                <a:solidFill>
                  <a:srgbClr val="18E7CF"/>
                </a:solidFill>
              </a:rPr>
              <a:t>patterns</a:t>
            </a:r>
            <a:r>
              <a:rPr sz="3275" spc="-334" dirty="0">
                <a:solidFill>
                  <a:srgbClr val="18E7CF"/>
                </a:solidFill>
              </a:rPr>
              <a:t> </a:t>
            </a:r>
            <a:r>
              <a:rPr sz="3275" spc="43" dirty="0">
                <a:solidFill>
                  <a:srgbClr val="FFFFFF"/>
                </a:solidFill>
              </a:rPr>
              <a:t>in</a:t>
            </a:r>
            <a:r>
              <a:rPr sz="3275" spc="-337" dirty="0">
                <a:solidFill>
                  <a:srgbClr val="FFFFFF"/>
                </a:solidFill>
              </a:rPr>
              <a:t> </a:t>
            </a:r>
            <a:r>
              <a:rPr sz="3275" spc="73" dirty="0">
                <a:solidFill>
                  <a:srgbClr val="FFFFFF"/>
                </a:solidFill>
              </a:rPr>
              <a:t>those </a:t>
            </a:r>
            <a:r>
              <a:rPr sz="3275" spc="25" dirty="0">
                <a:solidFill>
                  <a:srgbClr val="FFFFFF"/>
                </a:solidFill>
              </a:rPr>
              <a:t>numbers.</a:t>
            </a:r>
            <a:endParaRPr sz="3275" dirty="0"/>
          </a:p>
        </p:txBody>
      </p:sp>
      <p:grpSp>
        <p:nvGrpSpPr>
          <p:cNvPr id="3" name="object 3"/>
          <p:cNvGrpSpPr/>
          <p:nvPr/>
        </p:nvGrpSpPr>
        <p:grpSpPr>
          <a:xfrm>
            <a:off x="6262369" y="2813742"/>
            <a:ext cx="1006174" cy="976716"/>
            <a:chOff x="13768775" y="6186758"/>
            <a:chExt cx="2212340" cy="2147570"/>
          </a:xfrm>
        </p:grpSpPr>
        <p:sp>
          <p:nvSpPr>
            <p:cNvPr id="4" name="object 4"/>
            <p:cNvSpPr/>
            <p:nvPr/>
          </p:nvSpPr>
          <p:spPr>
            <a:xfrm>
              <a:off x="13851567" y="6228850"/>
              <a:ext cx="2118995" cy="2094864"/>
            </a:xfrm>
            <a:custGeom>
              <a:avLst/>
              <a:gdLst/>
              <a:ahLst/>
              <a:cxnLst/>
              <a:rect l="l" t="t" r="r" b="b"/>
              <a:pathLst>
                <a:path w="2118994" h="2094865">
                  <a:moveTo>
                    <a:pt x="0" y="0"/>
                  </a:moveTo>
                  <a:lnTo>
                    <a:pt x="74177" y="32393"/>
                  </a:lnTo>
                  <a:lnTo>
                    <a:pt x="137724" y="60790"/>
                  </a:lnTo>
                  <a:lnTo>
                    <a:pt x="200269" y="89309"/>
                  </a:lnTo>
                  <a:lnTo>
                    <a:pt x="261809" y="117949"/>
                  </a:lnTo>
                  <a:lnTo>
                    <a:pt x="322347" y="146711"/>
                  </a:lnTo>
                  <a:lnTo>
                    <a:pt x="381881" y="175594"/>
                  </a:lnTo>
                  <a:lnTo>
                    <a:pt x="440413" y="204598"/>
                  </a:lnTo>
                  <a:lnTo>
                    <a:pt x="497940" y="233725"/>
                  </a:lnTo>
                  <a:lnTo>
                    <a:pt x="554465" y="262973"/>
                  </a:lnTo>
                  <a:lnTo>
                    <a:pt x="609986" y="292342"/>
                  </a:lnTo>
                  <a:lnTo>
                    <a:pt x="664505" y="321833"/>
                  </a:lnTo>
                  <a:lnTo>
                    <a:pt x="718020" y="351445"/>
                  </a:lnTo>
                  <a:lnTo>
                    <a:pt x="770531" y="381179"/>
                  </a:lnTo>
                  <a:lnTo>
                    <a:pt x="822040" y="411035"/>
                  </a:lnTo>
                  <a:lnTo>
                    <a:pt x="872545" y="441012"/>
                  </a:lnTo>
                  <a:lnTo>
                    <a:pt x="922047" y="471110"/>
                  </a:lnTo>
                  <a:lnTo>
                    <a:pt x="970546" y="501331"/>
                  </a:lnTo>
                  <a:lnTo>
                    <a:pt x="1018041" y="531672"/>
                  </a:lnTo>
                  <a:lnTo>
                    <a:pt x="1064534" y="562136"/>
                  </a:lnTo>
                  <a:lnTo>
                    <a:pt x="1110023" y="592720"/>
                  </a:lnTo>
                  <a:lnTo>
                    <a:pt x="1154508" y="623427"/>
                  </a:lnTo>
                  <a:lnTo>
                    <a:pt x="1197991" y="654255"/>
                  </a:lnTo>
                  <a:lnTo>
                    <a:pt x="1240470" y="685204"/>
                  </a:lnTo>
                  <a:lnTo>
                    <a:pt x="1281946" y="716275"/>
                  </a:lnTo>
                  <a:lnTo>
                    <a:pt x="1322419" y="747468"/>
                  </a:lnTo>
                  <a:lnTo>
                    <a:pt x="1361889" y="778782"/>
                  </a:lnTo>
                  <a:lnTo>
                    <a:pt x="1400355" y="810217"/>
                  </a:lnTo>
                  <a:lnTo>
                    <a:pt x="1437819" y="841774"/>
                  </a:lnTo>
                  <a:lnTo>
                    <a:pt x="1474279" y="873453"/>
                  </a:lnTo>
                  <a:lnTo>
                    <a:pt x="1509735" y="905253"/>
                  </a:lnTo>
                  <a:lnTo>
                    <a:pt x="1544189" y="937175"/>
                  </a:lnTo>
                  <a:lnTo>
                    <a:pt x="1577639" y="969219"/>
                  </a:lnTo>
                  <a:lnTo>
                    <a:pt x="1610086" y="1001383"/>
                  </a:lnTo>
                  <a:lnTo>
                    <a:pt x="1641530" y="1033670"/>
                  </a:lnTo>
                  <a:lnTo>
                    <a:pt x="1671971" y="1066078"/>
                  </a:lnTo>
                  <a:lnTo>
                    <a:pt x="1701408" y="1098607"/>
                  </a:lnTo>
                  <a:lnTo>
                    <a:pt x="1729842" y="1131259"/>
                  </a:lnTo>
                  <a:lnTo>
                    <a:pt x="1757273" y="1164031"/>
                  </a:lnTo>
                  <a:lnTo>
                    <a:pt x="1783701" y="1196925"/>
                  </a:lnTo>
                  <a:lnTo>
                    <a:pt x="1809125" y="1229941"/>
                  </a:lnTo>
                  <a:lnTo>
                    <a:pt x="1833547" y="1263078"/>
                  </a:lnTo>
                  <a:lnTo>
                    <a:pt x="1856965" y="1296337"/>
                  </a:lnTo>
                  <a:lnTo>
                    <a:pt x="1879380" y="1329718"/>
                  </a:lnTo>
                  <a:lnTo>
                    <a:pt x="1900791" y="1363220"/>
                  </a:lnTo>
                  <a:lnTo>
                    <a:pt x="1921200" y="1396843"/>
                  </a:lnTo>
                  <a:lnTo>
                    <a:pt x="1940605" y="1430588"/>
                  </a:lnTo>
                  <a:lnTo>
                    <a:pt x="1959007" y="1464455"/>
                  </a:lnTo>
                  <a:lnTo>
                    <a:pt x="1976406" y="1498443"/>
                  </a:lnTo>
                  <a:lnTo>
                    <a:pt x="2008193" y="1566784"/>
                  </a:lnTo>
                  <a:lnTo>
                    <a:pt x="2035968" y="1635611"/>
                  </a:lnTo>
                  <a:lnTo>
                    <a:pt x="2059731" y="1704925"/>
                  </a:lnTo>
                  <a:lnTo>
                    <a:pt x="2079480" y="1774724"/>
                  </a:lnTo>
                  <a:lnTo>
                    <a:pt x="2095216" y="1845010"/>
                  </a:lnTo>
                  <a:lnTo>
                    <a:pt x="2106940" y="1915782"/>
                  </a:lnTo>
                  <a:lnTo>
                    <a:pt x="2114651" y="1987041"/>
                  </a:lnTo>
                  <a:lnTo>
                    <a:pt x="2118349" y="2058785"/>
                  </a:lnTo>
                  <a:lnTo>
                    <a:pt x="2118693" y="209484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637"/>
            </a:p>
          </p:txBody>
        </p:sp>
        <p:sp>
          <p:nvSpPr>
            <p:cNvPr id="5" name="object 5"/>
            <p:cNvSpPr/>
            <p:nvPr/>
          </p:nvSpPr>
          <p:spPr>
            <a:xfrm>
              <a:off x="13768775" y="6186758"/>
              <a:ext cx="112395" cy="92710"/>
            </a:xfrm>
            <a:custGeom>
              <a:avLst/>
              <a:gdLst/>
              <a:ahLst/>
              <a:cxnLst/>
              <a:rect l="l" t="t" r="r" b="b"/>
              <a:pathLst>
                <a:path w="112394" h="92710">
                  <a:moveTo>
                    <a:pt x="112185" y="0"/>
                  </a:moveTo>
                  <a:lnTo>
                    <a:pt x="0" y="6675"/>
                  </a:lnTo>
                  <a:lnTo>
                    <a:pt x="72647" y="92420"/>
                  </a:lnTo>
                  <a:lnTo>
                    <a:pt x="11218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637"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6014756" y="3756608"/>
            <a:ext cx="3015633" cy="1019664"/>
          </a:xfrm>
          <a:prstGeom prst="rect">
            <a:avLst/>
          </a:prstGeom>
        </p:spPr>
        <p:txBody>
          <a:bodyPr vert="horz" wrap="square" lIns="0" tIns="5487" rIns="0" bIns="0" rtlCol="0">
            <a:spAutoFit/>
          </a:bodyPr>
          <a:lstStyle/>
          <a:p>
            <a:pPr marL="5776" marR="527345">
              <a:lnSpc>
                <a:spcPct val="114500"/>
              </a:lnSpc>
              <a:spcBef>
                <a:spcPts val="43"/>
              </a:spcBef>
            </a:pPr>
            <a:r>
              <a:rPr sz="1455" dirty="0">
                <a:solidFill>
                  <a:srgbClr val="FFFFFF"/>
                </a:solidFill>
              </a:rPr>
              <a:t>The</a:t>
            </a:r>
            <a:r>
              <a:rPr sz="1455" spc="-68" dirty="0">
                <a:solidFill>
                  <a:srgbClr val="FFFFFF"/>
                </a:solidFill>
              </a:rPr>
              <a:t> </a:t>
            </a:r>
            <a:r>
              <a:rPr sz="1455" spc="70" dirty="0">
                <a:solidFill>
                  <a:srgbClr val="FFFFFF"/>
                </a:solidFill>
              </a:rPr>
              <a:t>computer</a:t>
            </a:r>
            <a:r>
              <a:rPr sz="1455" spc="-66" dirty="0">
                <a:solidFill>
                  <a:srgbClr val="FFFFFF"/>
                </a:solidFill>
              </a:rPr>
              <a:t> </a:t>
            </a:r>
            <a:r>
              <a:rPr sz="1455" spc="34" dirty="0">
                <a:solidFill>
                  <a:srgbClr val="FFFFFF"/>
                </a:solidFill>
              </a:rPr>
              <a:t>does</a:t>
            </a:r>
            <a:r>
              <a:rPr sz="1455" spc="-66" dirty="0">
                <a:solidFill>
                  <a:srgbClr val="FFFFFF"/>
                </a:solidFill>
              </a:rPr>
              <a:t> </a:t>
            </a:r>
            <a:r>
              <a:rPr sz="1455" spc="39" dirty="0">
                <a:solidFill>
                  <a:srgbClr val="FFFFFF"/>
                </a:solidFill>
              </a:rPr>
              <a:t>this</a:t>
            </a:r>
            <a:r>
              <a:rPr sz="1455" spc="-66" dirty="0">
                <a:solidFill>
                  <a:srgbClr val="FFFFFF"/>
                </a:solidFill>
              </a:rPr>
              <a:t> </a:t>
            </a:r>
            <a:r>
              <a:rPr sz="1455" spc="52" dirty="0">
                <a:solidFill>
                  <a:srgbClr val="FFFFFF"/>
                </a:solidFill>
              </a:rPr>
              <a:t>part. </a:t>
            </a:r>
            <a:r>
              <a:rPr sz="1455" spc="-9" dirty="0">
                <a:solidFill>
                  <a:srgbClr val="FFFFFF"/>
                </a:solidFill>
              </a:rPr>
              <a:t>How?</a:t>
            </a:r>
            <a:endParaRPr sz="1455" dirty="0"/>
          </a:p>
          <a:p>
            <a:pPr marL="10686">
              <a:spcBef>
                <a:spcPts val="307"/>
              </a:spcBef>
            </a:pPr>
            <a:r>
              <a:rPr sz="1455" spc="43" dirty="0">
                <a:solidFill>
                  <a:srgbClr val="FFFFFF"/>
                </a:solidFill>
              </a:rPr>
              <a:t>Code</a:t>
            </a:r>
            <a:r>
              <a:rPr sz="1455" spc="-82" dirty="0">
                <a:solidFill>
                  <a:srgbClr val="FFFFFF"/>
                </a:solidFill>
              </a:rPr>
              <a:t> </a:t>
            </a:r>
            <a:r>
              <a:rPr sz="1455" spc="27" dirty="0">
                <a:solidFill>
                  <a:srgbClr val="FFFFFF"/>
                </a:solidFill>
              </a:rPr>
              <a:t>&amp;</a:t>
            </a:r>
            <a:r>
              <a:rPr sz="1455" spc="-82" dirty="0">
                <a:solidFill>
                  <a:srgbClr val="FFFFFF"/>
                </a:solidFill>
              </a:rPr>
              <a:t> </a:t>
            </a:r>
            <a:r>
              <a:rPr sz="1455" spc="34" dirty="0">
                <a:solidFill>
                  <a:srgbClr val="FFFFFF"/>
                </a:solidFill>
              </a:rPr>
              <a:t>math.</a:t>
            </a:r>
            <a:endParaRPr sz="1455" dirty="0"/>
          </a:p>
          <a:p>
            <a:pPr marL="10686">
              <a:spcBef>
                <a:spcPts val="143"/>
              </a:spcBef>
            </a:pPr>
            <a:r>
              <a:rPr sz="1455" dirty="0">
                <a:solidFill>
                  <a:srgbClr val="FFFFFF"/>
                </a:solidFill>
              </a:rPr>
              <a:t>We’re</a:t>
            </a:r>
            <a:r>
              <a:rPr sz="1455" spc="-66" dirty="0">
                <a:solidFill>
                  <a:srgbClr val="FFFFFF"/>
                </a:solidFill>
              </a:rPr>
              <a:t> </a:t>
            </a:r>
            <a:r>
              <a:rPr sz="1455" spc="48" dirty="0">
                <a:solidFill>
                  <a:srgbClr val="FFFFFF"/>
                </a:solidFill>
              </a:rPr>
              <a:t>going</a:t>
            </a:r>
            <a:r>
              <a:rPr sz="1455" spc="-66" dirty="0">
                <a:solidFill>
                  <a:srgbClr val="FFFFFF"/>
                </a:solidFill>
              </a:rPr>
              <a:t> </a:t>
            </a:r>
            <a:r>
              <a:rPr sz="1455" spc="118" dirty="0">
                <a:solidFill>
                  <a:srgbClr val="FFFFFF"/>
                </a:solidFill>
              </a:rPr>
              <a:t>to</a:t>
            </a:r>
            <a:r>
              <a:rPr sz="1455" spc="-66" dirty="0">
                <a:solidFill>
                  <a:srgbClr val="FFFFFF"/>
                </a:solidFill>
              </a:rPr>
              <a:t> </a:t>
            </a:r>
            <a:r>
              <a:rPr sz="1455" spc="64" dirty="0">
                <a:solidFill>
                  <a:srgbClr val="FFFFFF"/>
                </a:solidFill>
              </a:rPr>
              <a:t>be</a:t>
            </a:r>
            <a:r>
              <a:rPr sz="1455" spc="-66" dirty="0">
                <a:solidFill>
                  <a:srgbClr val="FFFFFF"/>
                </a:solidFill>
              </a:rPr>
              <a:t> </a:t>
            </a:r>
            <a:r>
              <a:rPr sz="1455" spc="66" dirty="0">
                <a:solidFill>
                  <a:srgbClr val="FFFFFF"/>
                </a:solidFill>
              </a:rPr>
              <a:t>writing</a:t>
            </a:r>
            <a:r>
              <a:rPr sz="1455" spc="-66" dirty="0">
                <a:solidFill>
                  <a:srgbClr val="FFFFFF"/>
                </a:solidFill>
              </a:rPr>
              <a:t> </a:t>
            </a:r>
            <a:r>
              <a:rPr sz="1455" spc="80" dirty="0">
                <a:solidFill>
                  <a:srgbClr val="FFFFFF"/>
                </a:solidFill>
              </a:rPr>
              <a:t>the</a:t>
            </a:r>
            <a:r>
              <a:rPr sz="1455" spc="-66" dirty="0">
                <a:solidFill>
                  <a:srgbClr val="FFFFFF"/>
                </a:solidFill>
              </a:rPr>
              <a:t> </a:t>
            </a:r>
            <a:r>
              <a:rPr sz="1455" spc="30" dirty="0">
                <a:solidFill>
                  <a:srgbClr val="FFFFFF"/>
                </a:solidFill>
              </a:rPr>
              <a:t>code.</a:t>
            </a:r>
            <a:endParaRPr sz="1455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6051" y="951077"/>
            <a:ext cx="2857299" cy="2002822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375709" y="2896003"/>
            <a:ext cx="2680049" cy="120957"/>
          </a:xfrm>
          <a:prstGeom prst="rect">
            <a:avLst/>
          </a:prstGeom>
        </p:spPr>
        <p:txBody>
          <a:bodyPr vert="horz" wrap="square" lIns="0" tIns="5487" rIns="0" bIns="0" rtlCol="0">
            <a:spAutoFit/>
          </a:bodyPr>
          <a:lstStyle/>
          <a:p>
            <a:pPr marL="5776">
              <a:spcBef>
                <a:spcPts val="43"/>
              </a:spcBef>
            </a:pPr>
            <a:r>
              <a:rPr sz="750" b="1" u="heavy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https://</a:t>
            </a:r>
            <a:r>
              <a:rPr sz="750" b="1" u="heavy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hlinkClick r:id="rId3"/>
              </a:rPr>
              <a:t>www.github.com/mrdbourke/pytorch-deep-</a:t>
            </a:r>
            <a:r>
              <a:rPr sz="750" b="1" u="heavy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hlinkClick r:id="rId3"/>
              </a:rPr>
              <a:t>learning</a:t>
            </a:r>
            <a:endParaRPr sz="750"/>
          </a:p>
        </p:txBody>
      </p:sp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148113" y="951077"/>
            <a:ext cx="2857299" cy="2002822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219246" y="2848381"/>
            <a:ext cx="2723369" cy="227348"/>
          </a:xfrm>
          <a:prstGeom prst="rect">
            <a:avLst/>
          </a:prstGeom>
        </p:spPr>
        <p:txBody>
          <a:bodyPr vert="horz" wrap="square" lIns="0" tIns="21949" rIns="0" bIns="0" rtlCol="0">
            <a:spAutoFit/>
          </a:bodyPr>
          <a:lstStyle/>
          <a:p>
            <a:pPr marL="1106385" marR="2310" indent="-1100898">
              <a:lnSpc>
                <a:spcPts val="778"/>
              </a:lnSpc>
              <a:spcBef>
                <a:spcPts val="173"/>
              </a:spcBef>
            </a:pPr>
            <a:r>
              <a:rPr sz="750" b="1" u="heavy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https://</a:t>
            </a:r>
            <a:r>
              <a:rPr sz="750" b="1" u="heavy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hlinkClick r:id="rId5"/>
              </a:rPr>
              <a:t>www.github.com/mrdbourke/pytorch-deep-</a:t>
            </a:r>
            <a:r>
              <a:rPr sz="750" b="1" u="heavy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hlinkClick r:id="rId5"/>
              </a:rPr>
              <a:t>learning/</a:t>
            </a:r>
            <a:r>
              <a:rPr sz="750" b="1" spc="-5" dirty="0">
                <a:solidFill>
                  <a:srgbClr val="FFFFFF"/>
                </a:solidFill>
              </a:rPr>
              <a:t> </a:t>
            </a:r>
            <a:r>
              <a:rPr sz="750" b="1" u="heavy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discussions</a:t>
            </a:r>
            <a:endParaRPr sz="750"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234615" y="-255308"/>
            <a:ext cx="2674851" cy="1404860"/>
          </a:xfrm>
          <a:prstGeom prst="rect">
            <a:avLst/>
          </a:prstGeom>
        </p:spPr>
        <p:txBody>
          <a:bodyPr spcFirstLastPara="1" vert="horz" wrap="square" lIns="0" tIns="215443" rIns="0" bIns="0" rtlCol="0" anchor="t" anchorCtr="0">
            <a:spAutoFit/>
          </a:bodyPr>
          <a:lstStyle/>
          <a:p>
            <a:pPr algn="ctr">
              <a:spcBef>
                <a:spcPts val="1696"/>
              </a:spcBef>
            </a:pPr>
            <a:r>
              <a:rPr sz="4298" spc="27" dirty="0"/>
              <a:t>Resources</a:t>
            </a:r>
            <a:endParaRPr sz="4298"/>
          </a:p>
          <a:p>
            <a:pPr marL="3754" algn="ctr">
              <a:spcBef>
                <a:spcPts val="573"/>
              </a:spcBef>
            </a:pPr>
            <a:r>
              <a:rPr sz="1501" b="1" spc="-39" dirty="0"/>
              <a:t>Course</a:t>
            </a:r>
            <a:r>
              <a:rPr sz="1501" b="1" spc="-141" dirty="0"/>
              <a:t> </a:t>
            </a:r>
            <a:r>
              <a:rPr sz="1501" b="1" spc="-11" dirty="0"/>
              <a:t>Q&amp;A</a:t>
            </a:r>
            <a:endParaRPr sz="1501"/>
          </a:p>
        </p:txBody>
      </p:sp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000650" y="951077"/>
            <a:ext cx="2857299" cy="2002822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6894046" y="2896003"/>
            <a:ext cx="1030722" cy="120957"/>
          </a:xfrm>
          <a:prstGeom prst="rect">
            <a:avLst/>
          </a:prstGeom>
        </p:spPr>
        <p:txBody>
          <a:bodyPr vert="horz" wrap="square" lIns="0" tIns="5487" rIns="0" bIns="0" rtlCol="0">
            <a:spAutoFit/>
          </a:bodyPr>
          <a:lstStyle/>
          <a:p>
            <a:pPr marL="5776">
              <a:spcBef>
                <a:spcPts val="43"/>
              </a:spcBef>
            </a:pPr>
            <a:r>
              <a:rPr sz="750" b="1" u="heavy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https://learnpytorch.io</a:t>
            </a:r>
            <a:endParaRPr sz="750"/>
          </a:p>
        </p:txBody>
      </p:sp>
      <p:sp>
        <p:nvSpPr>
          <p:cNvPr id="9" name="object 9"/>
          <p:cNvSpPr txBox="1"/>
          <p:nvPr/>
        </p:nvSpPr>
        <p:spPr>
          <a:xfrm>
            <a:off x="6587954" y="682262"/>
            <a:ext cx="1701889" cy="236501"/>
          </a:xfrm>
          <a:prstGeom prst="rect">
            <a:avLst/>
          </a:prstGeom>
        </p:spPr>
        <p:txBody>
          <a:bodyPr vert="horz" wrap="square" lIns="0" tIns="5487" rIns="0" bIns="0" rtlCol="0">
            <a:spAutoFit/>
          </a:bodyPr>
          <a:lstStyle/>
          <a:p>
            <a:pPr marL="5776">
              <a:spcBef>
                <a:spcPts val="43"/>
              </a:spcBef>
            </a:pPr>
            <a:r>
              <a:rPr sz="1501" b="1" spc="-39" dirty="0">
                <a:solidFill>
                  <a:srgbClr val="FFFFFF"/>
                </a:solidFill>
              </a:rPr>
              <a:t>Course</a:t>
            </a:r>
            <a:r>
              <a:rPr sz="1501" b="1" spc="-141" dirty="0">
                <a:solidFill>
                  <a:srgbClr val="FFFFFF"/>
                </a:solidFill>
              </a:rPr>
              <a:t> </a:t>
            </a:r>
            <a:r>
              <a:rPr sz="1501" b="1" spc="-45" dirty="0">
                <a:solidFill>
                  <a:srgbClr val="FFFFFF"/>
                </a:solidFill>
              </a:rPr>
              <a:t>online</a:t>
            </a:r>
            <a:r>
              <a:rPr sz="1501" b="1" spc="-141" dirty="0">
                <a:solidFill>
                  <a:srgbClr val="FFFFFF"/>
                </a:solidFill>
              </a:rPr>
              <a:t> </a:t>
            </a:r>
            <a:r>
              <a:rPr sz="1501" b="1" spc="-9" dirty="0">
                <a:solidFill>
                  <a:srgbClr val="FFFFFF"/>
                </a:solidFill>
              </a:rPr>
              <a:t>book</a:t>
            </a:r>
            <a:endParaRPr sz="1501"/>
          </a:p>
        </p:txBody>
      </p:sp>
      <p:pic>
        <p:nvPicPr>
          <p:cNvPr id="10" name="object 1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447070" y="3116503"/>
            <a:ext cx="5706079" cy="2002822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726109" y="3762147"/>
            <a:ext cx="1628823" cy="448279"/>
          </a:xfrm>
          <a:prstGeom prst="rect">
            <a:avLst/>
          </a:prstGeom>
        </p:spPr>
        <p:txBody>
          <a:bodyPr vert="horz" wrap="square" lIns="0" tIns="37544" rIns="0" bIns="0" rtlCol="0">
            <a:spAutoFit/>
          </a:bodyPr>
          <a:lstStyle/>
          <a:p>
            <a:pPr marL="498177" marR="2310" indent="-492689">
              <a:lnSpc>
                <a:spcPts val="1560"/>
              </a:lnSpc>
              <a:spcBef>
                <a:spcPts val="296"/>
              </a:spcBef>
            </a:pPr>
            <a:r>
              <a:rPr sz="1501" b="1" u="heavy" spc="-6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PyTorch</a:t>
            </a:r>
            <a:r>
              <a:rPr sz="1501" b="1" u="heavy" spc="-146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sz="1501" b="1" u="heavy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website</a:t>
            </a:r>
            <a:r>
              <a:rPr sz="1501" b="1" spc="-143" dirty="0">
                <a:solidFill>
                  <a:srgbClr val="FFFFFF"/>
                </a:solidFill>
              </a:rPr>
              <a:t> </a:t>
            </a:r>
            <a:r>
              <a:rPr sz="1501" b="1" spc="-23" dirty="0">
                <a:solidFill>
                  <a:srgbClr val="FFFFFF"/>
                </a:solidFill>
              </a:rPr>
              <a:t>&amp; </a:t>
            </a:r>
            <a:r>
              <a:rPr sz="1501" b="1" u="heavy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forums</a:t>
            </a:r>
            <a:endParaRPr sz="1501"/>
          </a:p>
        </p:txBody>
      </p:sp>
      <p:sp>
        <p:nvSpPr>
          <p:cNvPr id="12" name="object 12"/>
          <p:cNvSpPr/>
          <p:nvPr/>
        </p:nvSpPr>
        <p:spPr>
          <a:xfrm>
            <a:off x="172577" y="626716"/>
            <a:ext cx="8808641" cy="2494063"/>
          </a:xfrm>
          <a:custGeom>
            <a:avLst/>
            <a:gdLst/>
            <a:ahLst/>
            <a:cxnLst/>
            <a:rect l="l" t="t" r="r" b="b"/>
            <a:pathLst>
              <a:path w="19368135" h="5483859">
                <a:moveTo>
                  <a:pt x="1300744" y="0"/>
                </a:moveTo>
                <a:lnTo>
                  <a:pt x="18066790" y="0"/>
                </a:lnTo>
                <a:lnTo>
                  <a:pt x="18141118" y="18"/>
                </a:lnTo>
                <a:lnTo>
                  <a:pt x="18211510" y="151"/>
                </a:lnTo>
                <a:lnTo>
                  <a:pt x="18278102" y="509"/>
                </a:lnTo>
                <a:lnTo>
                  <a:pt x="18341029" y="1208"/>
                </a:lnTo>
                <a:lnTo>
                  <a:pt x="18400428" y="2360"/>
                </a:lnTo>
                <a:lnTo>
                  <a:pt x="18456434" y="4079"/>
                </a:lnTo>
                <a:lnTo>
                  <a:pt x="18509182" y="6478"/>
                </a:lnTo>
                <a:lnTo>
                  <a:pt x="18558809" y="9669"/>
                </a:lnTo>
                <a:lnTo>
                  <a:pt x="18605451" y="13768"/>
                </a:lnTo>
                <a:lnTo>
                  <a:pt x="18649242" y="18886"/>
                </a:lnTo>
                <a:lnTo>
                  <a:pt x="18690320" y="25138"/>
                </a:lnTo>
                <a:lnTo>
                  <a:pt x="18728818" y="32636"/>
                </a:lnTo>
                <a:lnTo>
                  <a:pt x="18798623" y="51824"/>
                </a:lnTo>
                <a:lnTo>
                  <a:pt x="18876633" y="82319"/>
                </a:lnTo>
                <a:lnTo>
                  <a:pt x="18921533" y="103650"/>
                </a:lnTo>
                <a:lnTo>
                  <a:pt x="18964800" y="127632"/>
                </a:lnTo>
                <a:lnTo>
                  <a:pt x="19006331" y="154165"/>
                </a:lnTo>
                <a:lnTo>
                  <a:pt x="19046025" y="183145"/>
                </a:lnTo>
                <a:lnTo>
                  <a:pt x="19083780" y="214472"/>
                </a:lnTo>
                <a:lnTo>
                  <a:pt x="19119495" y="248043"/>
                </a:lnTo>
                <a:lnTo>
                  <a:pt x="19153066" y="283758"/>
                </a:lnTo>
                <a:lnTo>
                  <a:pt x="19184393" y="321513"/>
                </a:lnTo>
                <a:lnTo>
                  <a:pt x="19213374" y="361207"/>
                </a:lnTo>
                <a:lnTo>
                  <a:pt x="19239907" y="402738"/>
                </a:lnTo>
                <a:lnTo>
                  <a:pt x="19263890" y="446005"/>
                </a:lnTo>
                <a:lnTo>
                  <a:pt x="19285221" y="490906"/>
                </a:lnTo>
                <a:lnTo>
                  <a:pt x="19303799" y="537339"/>
                </a:lnTo>
                <a:lnTo>
                  <a:pt x="19326045" y="602664"/>
                </a:lnTo>
                <a:lnTo>
                  <a:pt x="19342400" y="677218"/>
                </a:lnTo>
                <a:lnTo>
                  <a:pt x="19348651" y="718295"/>
                </a:lnTo>
                <a:lnTo>
                  <a:pt x="19353768" y="762086"/>
                </a:lnTo>
                <a:lnTo>
                  <a:pt x="19357866" y="808727"/>
                </a:lnTo>
                <a:lnTo>
                  <a:pt x="19361058" y="858354"/>
                </a:lnTo>
                <a:lnTo>
                  <a:pt x="19363456" y="911102"/>
                </a:lnTo>
                <a:lnTo>
                  <a:pt x="19365175" y="967108"/>
                </a:lnTo>
                <a:lnTo>
                  <a:pt x="19366327" y="1026507"/>
                </a:lnTo>
                <a:lnTo>
                  <a:pt x="19367026" y="1089434"/>
                </a:lnTo>
                <a:lnTo>
                  <a:pt x="19367384" y="1156025"/>
                </a:lnTo>
                <a:lnTo>
                  <a:pt x="19367517" y="1226417"/>
                </a:lnTo>
                <a:lnTo>
                  <a:pt x="19367535" y="1300744"/>
                </a:lnTo>
                <a:lnTo>
                  <a:pt x="19367535" y="4182562"/>
                </a:lnTo>
                <a:lnTo>
                  <a:pt x="19367517" y="4256890"/>
                </a:lnTo>
                <a:lnTo>
                  <a:pt x="19367384" y="4327282"/>
                </a:lnTo>
                <a:lnTo>
                  <a:pt x="19367026" y="4393873"/>
                </a:lnTo>
                <a:lnTo>
                  <a:pt x="19366327" y="4456801"/>
                </a:lnTo>
                <a:lnTo>
                  <a:pt x="19365175" y="4516199"/>
                </a:lnTo>
                <a:lnTo>
                  <a:pt x="19363456" y="4572205"/>
                </a:lnTo>
                <a:lnTo>
                  <a:pt x="19361058" y="4624953"/>
                </a:lnTo>
                <a:lnTo>
                  <a:pt x="19357866" y="4674580"/>
                </a:lnTo>
                <a:lnTo>
                  <a:pt x="19353768" y="4721222"/>
                </a:lnTo>
                <a:lnTo>
                  <a:pt x="19348651" y="4765013"/>
                </a:lnTo>
                <a:lnTo>
                  <a:pt x="19342400" y="4806090"/>
                </a:lnTo>
                <a:lnTo>
                  <a:pt x="19334902" y="4844588"/>
                </a:lnTo>
                <a:lnTo>
                  <a:pt x="19315715" y="4914392"/>
                </a:lnTo>
                <a:lnTo>
                  <a:pt x="19285221" y="4992401"/>
                </a:lnTo>
                <a:lnTo>
                  <a:pt x="19263890" y="5037302"/>
                </a:lnTo>
                <a:lnTo>
                  <a:pt x="19239907" y="5080569"/>
                </a:lnTo>
                <a:lnTo>
                  <a:pt x="19213374" y="5122100"/>
                </a:lnTo>
                <a:lnTo>
                  <a:pt x="19184393" y="5161794"/>
                </a:lnTo>
                <a:lnTo>
                  <a:pt x="19153066" y="5199550"/>
                </a:lnTo>
                <a:lnTo>
                  <a:pt x="19119495" y="5235264"/>
                </a:lnTo>
                <a:lnTo>
                  <a:pt x="19083780" y="5268835"/>
                </a:lnTo>
                <a:lnTo>
                  <a:pt x="19046025" y="5300162"/>
                </a:lnTo>
                <a:lnTo>
                  <a:pt x="19006331" y="5329142"/>
                </a:lnTo>
                <a:lnTo>
                  <a:pt x="18964800" y="5355675"/>
                </a:lnTo>
                <a:lnTo>
                  <a:pt x="18921533" y="5379657"/>
                </a:lnTo>
                <a:lnTo>
                  <a:pt x="18876633" y="5400988"/>
                </a:lnTo>
                <a:lnTo>
                  <a:pt x="18830201" y="5419565"/>
                </a:lnTo>
                <a:lnTo>
                  <a:pt x="18764874" y="5441814"/>
                </a:lnTo>
                <a:lnTo>
                  <a:pt x="18690320" y="5458170"/>
                </a:lnTo>
                <a:lnTo>
                  <a:pt x="18649242" y="5464421"/>
                </a:lnTo>
                <a:lnTo>
                  <a:pt x="18605451" y="5469540"/>
                </a:lnTo>
                <a:lnTo>
                  <a:pt x="18558809" y="5473638"/>
                </a:lnTo>
                <a:lnTo>
                  <a:pt x="18509182" y="5476830"/>
                </a:lnTo>
                <a:lnTo>
                  <a:pt x="18456434" y="5479228"/>
                </a:lnTo>
                <a:lnTo>
                  <a:pt x="18400428" y="5480947"/>
                </a:lnTo>
                <a:lnTo>
                  <a:pt x="18341029" y="5482099"/>
                </a:lnTo>
                <a:lnTo>
                  <a:pt x="18278102" y="5482798"/>
                </a:lnTo>
                <a:lnTo>
                  <a:pt x="18211510" y="5483157"/>
                </a:lnTo>
                <a:lnTo>
                  <a:pt x="18141118" y="5483289"/>
                </a:lnTo>
                <a:lnTo>
                  <a:pt x="18066790" y="5483308"/>
                </a:lnTo>
                <a:lnTo>
                  <a:pt x="1300744" y="5483308"/>
                </a:lnTo>
                <a:lnTo>
                  <a:pt x="1226417" y="5483289"/>
                </a:lnTo>
                <a:lnTo>
                  <a:pt x="1156025" y="5483157"/>
                </a:lnTo>
                <a:lnTo>
                  <a:pt x="1089434" y="5482798"/>
                </a:lnTo>
                <a:lnTo>
                  <a:pt x="1026507" y="5482099"/>
                </a:lnTo>
                <a:lnTo>
                  <a:pt x="967108" y="5480947"/>
                </a:lnTo>
                <a:lnTo>
                  <a:pt x="911102" y="5479228"/>
                </a:lnTo>
                <a:lnTo>
                  <a:pt x="858354" y="5476830"/>
                </a:lnTo>
                <a:lnTo>
                  <a:pt x="808727" y="5473638"/>
                </a:lnTo>
                <a:lnTo>
                  <a:pt x="762086" y="5469540"/>
                </a:lnTo>
                <a:lnTo>
                  <a:pt x="718295" y="5464421"/>
                </a:lnTo>
                <a:lnTo>
                  <a:pt x="677218" y="5458170"/>
                </a:lnTo>
                <a:lnTo>
                  <a:pt x="638719" y="5450672"/>
                </a:lnTo>
                <a:lnTo>
                  <a:pt x="568916" y="5431483"/>
                </a:lnTo>
                <a:lnTo>
                  <a:pt x="490906" y="5400988"/>
                </a:lnTo>
                <a:lnTo>
                  <a:pt x="446005" y="5379657"/>
                </a:lnTo>
                <a:lnTo>
                  <a:pt x="402738" y="5355675"/>
                </a:lnTo>
                <a:lnTo>
                  <a:pt x="361207" y="5329142"/>
                </a:lnTo>
                <a:lnTo>
                  <a:pt x="321513" y="5300162"/>
                </a:lnTo>
                <a:lnTo>
                  <a:pt x="283758" y="5268835"/>
                </a:lnTo>
                <a:lnTo>
                  <a:pt x="248043" y="5235264"/>
                </a:lnTo>
                <a:lnTo>
                  <a:pt x="214472" y="5199550"/>
                </a:lnTo>
                <a:lnTo>
                  <a:pt x="183145" y="5161794"/>
                </a:lnTo>
                <a:lnTo>
                  <a:pt x="154165" y="5122100"/>
                </a:lnTo>
                <a:lnTo>
                  <a:pt x="127632" y="5080569"/>
                </a:lnTo>
                <a:lnTo>
                  <a:pt x="103650" y="5037302"/>
                </a:lnTo>
                <a:lnTo>
                  <a:pt x="82319" y="4992401"/>
                </a:lnTo>
                <a:lnTo>
                  <a:pt x="63742" y="4945968"/>
                </a:lnTo>
                <a:lnTo>
                  <a:pt x="41493" y="4880643"/>
                </a:lnTo>
                <a:lnTo>
                  <a:pt x="25138" y="4806090"/>
                </a:lnTo>
                <a:lnTo>
                  <a:pt x="18886" y="4765013"/>
                </a:lnTo>
                <a:lnTo>
                  <a:pt x="13768" y="4721222"/>
                </a:lnTo>
                <a:lnTo>
                  <a:pt x="9669" y="4674580"/>
                </a:lnTo>
                <a:lnTo>
                  <a:pt x="6478" y="4624953"/>
                </a:lnTo>
                <a:lnTo>
                  <a:pt x="4079" y="4572205"/>
                </a:lnTo>
                <a:lnTo>
                  <a:pt x="2360" y="4516199"/>
                </a:lnTo>
                <a:lnTo>
                  <a:pt x="1208" y="4456801"/>
                </a:lnTo>
                <a:lnTo>
                  <a:pt x="509" y="4393873"/>
                </a:lnTo>
                <a:lnTo>
                  <a:pt x="151" y="4327282"/>
                </a:lnTo>
                <a:lnTo>
                  <a:pt x="18" y="4256890"/>
                </a:lnTo>
                <a:lnTo>
                  <a:pt x="0" y="4182562"/>
                </a:lnTo>
                <a:lnTo>
                  <a:pt x="0" y="1300744"/>
                </a:lnTo>
                <a:lnTo>
                  <a:pt x="18" y="1226417"/>
                </a:lnTo>
                <a:lnTo>
                  <a:pt x="151" y="1156025"/>
                </a:lnTo>
                <a:lnTo>
                  <a:pt x="509" y="1089434"/>
                </a:lnTo>
                <a:lnTo>
                  <a:pt x="1208" y="1026507"/>
                </a:lnTo>
                <a:lnTo>
                  <a:pt x="2360" y="967108"/>
                </a:lnTo>
                <a:lnTo>
                  <a:pt x="4079" y="911102"/>
                </a:lnTo>
                <a:lnTo>
                  <a:pt x="6478" y="858354"/>
                </a:lnTo>
                <a:lnTo>
                  <a:pt x="9669" y="808727"/>
                </a:lnTo>
                <a:lnTo>
                  <a:pt x="13768" y="762086"/>
                </a:lnTo>
                <a:lnTo>
                  <a:pt x="18886" y="718295"/>
                </a:lnTo>
                <a:lnTo>
                  <a:pt x="25138" y="677218"/>
                </a:lnTo>
                <a:lnTo>
                  <a:pt x="32636" y="638719"/>
                </a:lnTo>
                <a:lnTo>
                  <a:pt x="51824" y="568916"/>
                </a:lnTo>
                <a:lnTo>
                  <a:pt x="82319" y="490906"/>
                </a:lnTo>
                <a:lnTo>
                  <a:pt x="103650" y="446005"/>
                </a:lnTo>
                <a:lnTo>
                  <a:pt x="127632" y="402738"/>
                </a:lnTo>
                <a:lnTo>
                  <a:pt x="154165" y="361207"/>
                </a:lnTo>
                <a:lnTo>
                  <a:pt x="183145" y="321513"/>
                </a:lnTo>
                <a:lnTo>
                  <a:pt x="214472" y="283758"/>
                </a:lnTo>
                <a:lnTo>
                  <a:pt x="248043" y="248043"/>
                </a:lnTo>
                <a:lnTo>
                  <a:pt x="283758" y="214472"/>
                </a:lnTo>
                <a:lnTo>
                  <a:pt x="321513" y="183145"/>
                </a:lnTo>
                <a:lnTo>
                  <a:pt x="361207" y="154165"/>
                </a:lnTo>
                <a:lnTo>
                  <a:pt x="402738" y="127632"/>
                </a:lnTo>
                <a:lnTo>
                  <a:pt x="446005" y="103650"/>
                </a:lnTo>
                <a:lnTo>
                  <a:pt x="490906" y="82319"/>
                </a:lnTo>
                <a:lnTo>
                  <a:pt x="537339" y="63742"/>
                </a:lnTo>
                <a:lnTo>
                  <a:pt x="602664" y="41493"/>
                </a:lnTo>
                <a:lnTo>
                  <a:pt x="677218" y="25138"/>
                </a:lnTo>
                <a:lnTo>
                  <a:pt x="718295" y="18886"/>
                </a:lnTo>
                <a:lnTo>
                  <a:pt x="762086" y="13768"/>
                </a:lnTo>
                <a:lnTo>
                  <a:pt x="808727" y="9669"/>
                </a:lnTo>
                <a:lnTo>
                  <a:pt x="858354" y="6478"/>
                </a:lnTo>
                <a:lnTo>
                  <a:pt x="911102" y="4079"/>
                </a:lnTo>
                <a:lnTo>
                  <a:pt x="967108" y="2360"/>
                </a:lnTo>
                <a:lnTo>
                  <a:pt x="1026507" y="1208"/>
                </a:lnTo>
                <a:lnTo>
                  <a:pt x="1089434" y="509"/>
                </a:lnTo>
                <a:lnTo>
                  <a:pt x="1156025" y="151"/>
                </a:lnTo>
                <a:lnTo>
                  <a:pt x="1226417" y="18"/>
                </a:lnTo>
                <a:lnTo>
                  <a:pt x="1300744" y="0"/>
                </a:lnTo>
                <a:close/>
              </a:path>
            </a:pathLst>
          </a:custGeom>
          <a:ln w="41883">
            <a:solidFill>
              <a:srgbClr val="16E7CF"/>
            </a:solidFill>
            <a:prstDash val="sysDot"/>
          </a:ln>
        </p:spPr>
        <p:txBody>
          <a:bodyPr wrap="square" lIns="0" tIns="0" rIns="0" bIns="0" rtlCol="0"/>
          <a:lstStyle/>
          <a:p>
            <a:endParaRPr sz="637"/>
          </a:p>
        </p:txBody>
      </p:sp>
      <p:sp>
        <p:nvSpPr>
          <p:cNvPr id="13" name="object 13"/>
          <p:cNvSpPr txBox="1"/>
          <p:nvPr/>
        </p:nvSpPr>
        <p:spPr>
          <a:xfrm>
            <a:off x="311667" y="324019"/>
            <a:ext cx="2147216" cy="593079"/>
          </a:xfrm>
          <a:prstGeom prst="rect">
            <a:avLst/>
          </a:prstGeom>
        </p:spPr>
        <p:txBody>
          <a:bodyPr vert="horz" wrap="square" lIns="0" tIns="87217" rIns="0" bIns="0" rtlCol="0">
            <a:spAutoFit/>
          </a:bodyPr>
          <a:lstStyle/>
          <a:p>
            <a:pPr marL="5776">
              <a:spcBef>
                <a:spcPts val="687"/>
              </a:spcBef>
            </a:pPr>
            <a:r>
              <a:rPr sz="1114" spc="-5" dirty="0">
                <a:solidFill>
                  <a:srgbClr val="FFFFFF"/>
                </a:solidFill>
              </a:rPr>
              <a:t>This</a:t>
            </a:r>
            <a:r>
              <a:rPr sz="1114" spc="-104" dirty="0">
                <a:solidFill>
                  <a:srgbClr val="FFFFFF"/>
                </a:solidFill>
              </a:rPr>
              <a:t> </a:t>
            </a:r>
            <a:r>
              <a:rPr sz="1114" spc="-5" dirty="0">
                <a:solidFill>
                  <a:srgbClr val="FFFFFF"/>
                </a:solidFill>
              </a:rPr>
              <a:t>course</a:t>
            </a:r>
            <a:endParaRPr sz="1114"/>
          </a:p>
          <a:p>
            <a:pPr marL="664524">
              <a:spcBef>
                <a:spcPts val="841"/>
              </a:spcBef>
            </a:pPr>
            <a:r>
              <a:rPr sz="1501" b="1" spc="-39" dirty="0">
                <a:solidFill>
                  <a:srgbClr val="FFFFFF"/>
                </a:solidFill>
              </a:rPr>
              <a:t>Course</a:t>
            </a:r>
            <a:r>
              <a:rPr sz="1501" b="1" spc="-143" dirty="0">
                <a:solidFill>
                  <a:srgbClr val="FFFFFF"/>
                </a:solidFill>
              </a:rPr>
              <a:t> </a:t>
            </a:r>
            <a:r>
              <a:rPr sz="1501" b="1" spc="-20" dirty="0">
                <a:solidFill>
                  <a:srgbClr val="FFFFFF"/>
                </a:solidFill>
              </a:rPr>
              <a:t>materials</a:t>
            </a:r>
            <a:endParaRPr sz="1501"/>
          </a:p>
        </p:txBody>
      </p:sp>
      <p:sp>
        <p:nvSpPr>
          <p:cNvPr id="14" name="object 14"/>
          <p:cNvSpPr/>
          <p:nvPr/>
        </p:nvSpPr>
        <p:spPr>
          <a:xfrm>
            <a:off x="618286" y="3130573"/>
            <a:ext cx="7743841" cy="1922242"/>
          </a:xfrm>
          <a:custGeom>
            <a:avLst/>
            <a:gdLst/>
            <a:ahLst/>
            <a:cxnLst/>
            <a:rect l="l" t="t" r="r" b="b"/>
            <a:pathLst>
              <a:path w="17026890" h="4226559">
                <a:moveTo>
                  <a:pt x="1207893" y="0"/>
                </a:moveTo>
                <a:lnTo>
                  <a:pt x="15818418" y="0"/>
                </a:lnTo>
                <a:lnTo>
                  <a:pt x="15892230" y="21"/>
                </a:lnTo>
                <a:lnTo>
                  <a:pt x="15961856" y="172"/>
                </a:lnTo>
                <a:lnTo>
                  <a:pt x="16027452" y="582"/>
                </a:lnTo>
                <a:lnTo>
                  <a:pt x="16089172" y="1380"/>
                </a:lnTo>
                <a:lnTo>
                  <a:pt x="16147172" y="2696"/>
                </a:lnTo>
                <a:lnTo>
                  <a:pt x="16201606" y="4659"/>
                </a:lnTo>
                <a:lnTo>
                  <a:pt x="16252630" y="7399"/>
                </a:lnTo>
                <a:lnTo>
                  <a:pt x="16300399" y="11044"/>
                </a:lnTo>
                <a:lnTo>
                  <a:pt x="16345067" y="15725"/>
                </a:lnTo>
                <a:lnTo>
                  <a:pt x="16386790" y="21571"/>
                </a:lnTo>
                <a:lnTo>
                  <a:pt x="16425723" y="28711"/>
                </a:lnTo>
                <a:lnTo>
                  <a:pt x="16495837" y="47392"/>
                </a:lnTo>
                <a:lnTo>
                  <a:pt x="16573706" y="77877"/>
                </a:lnTo>
                <a:lnTo>
                  <a:pt x="16618426" y="99519"/>
                </a:lnTo>
                <a:lnTo>
                  <a:pt x="16661369" y="124001"/>
                </a:lnTo>
                <a:lnTo>
                  <a:pt x="16702417" y="151203"/>
                </a:lnTo>
                <a:lnTo>
                  <a:pt x="16741453" y="181008"/>
                </a:lnTo>
                <a:lnTo>
                  <a:pt x="16778358" y="213297"/>
                </a:lnTo>
                <a:lnTo>
                  <a:pt x="16813015" y="247954"/>
                </a:lnTo>
                <a:lnTo>
                  <a:pt x="16845304" y="284859"/>
                </a:lnTo>
                <a:lnTo>
                  <a:pt x="16875109" y="323895"/>
                </a:lnTo>
                <a:lnTo>
                  <a:pt x="16902311" y="364943"/>
                </a:lnTo>
                <a:lnTo>
                  <a:pt x="16926791" y="407885"/>
                </a:lnTo>
                <a:lnTo>
                  <a:pt x="16948433" y="452605"/>
                </a:lnTo>
                <a:lnTo>
                  <a:pt x="16967116" y="498982"/>
                </a:lnTo>
                <a:lnTo>
                  <a:pt x="16989037" y="564293"/>
                </a:lnTo>
                <a:lnTo>
                  <a:pt x="17004744" y="639524"/>
                </a:lnTo>
                <a:lnTo>
                  <a:pt x="17010590" y="681247"/>
                </a:lnTo>
                <a:lnTo>
                  <a:pt x="17015272" y="725916"/>
                </a:lnTo>
                <a:lnTo>
                  <a:pt x="17018918" y="773685"/>
                </a:lnTo>
                <a:lnTo>
                  <a:pt x="17021659" y="824709"/>
                </a:lnTo>
                <a:lnTo>
                  <a:pt x="17023622" y="879143"/>
                </a:lnTo>
                <a:lnTo>
                  <a:pt x="17024938" y="937142"/>
                </a:lnTo>
                <a:lnTo>
                  <a:pt x="17025736" y="998862"/>
                </a:lnTo>
                <a:lnTo>
                  <a:pt x="17026146" y="1064457"/>
                </a:lnTo>
                <a:lnTo>
                  <a:pt x="17026297" y="1134082"/>
                </a:lnTo>
                <a:lnTo>
                  <a:pt x="17026319" y="1207893"/>
                </a:lnTo>
                <a:lnTo>
                  <a:pt x="17026319" y="3018418"/>
                </a:lnTo>
                <a:lnTo>
                  <a:pt x="17026297" y="3092228"/>
                </a:lnTo>
                <a:lnTo>
                  <a:pt x="17026146" y="3161853"/>
                </a:lnTo>
                <a:lnTo>
                  <a:pt x="17025735" y="3227448"/>
                </a:lnTo>
                <a:lnTo>
                  <a:pt x="17024936" y="3289168"/>
                </a:lnTo>
                <a:lnTo>
                  <a:pt x="17023619" y="3347167"/>
                </a:lnTo>
                <a:lnTo>
                  <a:pt x="17021655" y="3401601"/>
                </a:lnTo>
                <a:lnTo>
                  <a:pt x="17018915" y="3452625"/>
                </a:lnTo>
                <a:lnTo>
                  <a:pt x="17015268" y="3500394"/>
                </a:lnTo>
                <a:lnTo>
                  <a:pt x="17010586" y="3545062"/>
                </a:lnTo>
                <a:lnTo>
                  <a:pt x="17004739" y="3586786"/>
                </a:lnTo>
                <a:lnTo>
                  <a:pt x="16997598" y="3625719"/>
                </a:lnTo>
                <a:lnTo>
                  <a:pt x="16978916" y="3695835"/>
                </a:lnTo>
                <a:lnTo>
                  <a:pt x="16948433" y="3773705"/>
                </a:lnTo>
                <a:lnTo>
                  <a:pt x="16926791" y="3818425"/>
                </a:lnTo>
                <a:lnTo>
                  <a:pt x="16902311" y="3861367"/>
                </a:lnTo>
                <a:lnTo>
                  <a:pt x="16875109" y="3902415"/>
                </a:lnTo>
                <a:lnTo>
                  <a:pt x="16845304" y="3941451"/>
                </a:lnTo>
                <a:lnTo>
                  <a:pt x="16813015" y="3978356"/>
                </a:lnTo>
                <a:lnTo>
                  <a:pt x="16778358" y="4013013"/>
                </a:lnTo>
                <a:lnTo>
                  <a:pt x="16741453" y="4045303"/>
                </a:lnTo>
                <a:lnTo>
                  <a:pt x="16702417" y="4075108"/>
                </a:lnTo>
                <a:lnTo>
                  <a:pt x="16661369" y="4102310"/>
                </a:lnTo>
                <a:lnTo>
                  <a:pt x="16618426" y="4126791"/>
                </a:lnTo>
                <a:lnTo>
                  <a:pt x="16573706" y="4148433"/>
                </a:lnTo>
                <a:lnTo>
                  <a:pt x="16527329" y="4167119"/>
                </a:lnTo>
                <a:lnTo>
                  <a:pt x="16462020" y="4189035"/>
                </a:lnTo>
                <a:lnTo>
                  <a:pt x="16386790" y="4204739"/>
                </a:lnTo>
                <a:lnTo>
                  <a:pt x="16345067" y="4210585"/>
                </a:lnTo>
                <a:lnTo>
                  <a:pt x="16300399" y="4215266"/>
                </a:lnTo>
                <a:lnTo>
                  <a:pt x="16252630" y="4218912"/>
                </a:lnTo>
                <a:lnTo>
                  <a:pt x="16201606" y="4221651"/>
                </a:lnTo>
                <a:lnTo>
                  <a:pt x="16147172" y="4223614"/>
                </a:lnTo>
                <a:lnTo>
                  <a:pt x="16089172" y="4224930"/>
                </a:lnTo>
                <a:lnTo>
                  <a:pt x="16027452" y="4225728"/>
                </a:lnTo>
                <a:lnTo>
                  <a:pt x="15961856" y="4226138"/>
                </a:lnTo>
                <a:lnTo>
                  <a:pt x="15892230" y="4226289"/>
                </a:lnTo>
                <a:lnTo>
                  <a:pt x="15818418" y="4226311"/>
                </a:lnTo>
                <a:lnTo>
                  <a:pt x="1207893" y="4226311"/>
                </a:lnTo>
                <a:lnTo>
                  <a:pt x="1134082" y="4226289"/>
                </a:lnTo>
                <a:lnTo>
                  <a:pt x="1064457" y="4226138"/>
                </a:lnTo>
                <a:lnTo>
                  <a:pt x="998862" y="4225728"/>
                </a:lnTo>
                <a:lnTo>
                  <a:pt x="937142" y="4224930"/>
                </a:lnTo>
                <a:lnTo>
                  <a:pt x="879143" y="4223614"/>
                </a:lnTo>
                <a:lnTo>
                  <a:pt x="824709" y="4221651"/>
                </a:lnTo>
                <a:lnTo>
                  <a:pt x="773685" y="4218912"/>
                </a:lnTo>
                <a:lnTo>
                  <a:pt x="725916" y="4215266"/>
                </a:lnTo>
                <a:lnTo>
                  <a:pt x="681247" y="4210585"/>
                </a:lnTo>
                <a:lnTo>
                  <a:pt x="639524" y="4204739"/>
                </a:lnTo>
                <a:lnTo>
                  <a:pt x="600591" y="4197599"/>
                </a:lnTo>
                <a:lnTo>
                  <a:pt x="530475" y="4178918"/>
                </a:lnTo>
                <a:lnTo>
                  <a:pt x="452605" y="4148433"/>
                </a:lnTo>
                <a:lnTo>
                  <a:pt x="407885" y="4126791"/>
                </a:lnTo>
                <a:lnTo>
                  <a:pt x="364943" y="4102310"/>
                </a:lnTo>
                <a:lnTo>
                  <a:pt x="323895" y="4075108"/>
                </a:lnTo>
                <a:lnTo>
                  <a:pt x="284859" y="4045303"/>
                </a:lnTo>
                <a:lnTo>
                  <a:pt x="247954" y="4013013"/>
                </a:lnTo>
                <a:lnTo>
                  <a:pt x="213297" y="3978356"/>
                </a:lnTo>
                <a:lnTo>
                  <a:pt x="181008" y="3941451"/>
                </a:lnTo>
                <a:lnTo>
                  <a:pt x="151203" y="3902415"/>
                </a:lnTo>
                <a:lnTo>
                  <a:pt x="124001" y="3861367"/>
                </a:lnTo>
                <a:lnTo>
                  <a:pt x="99519" y="3818425"/>
                </a:lnTo>
                <a:lnTo>
                  <a:pt x="77877" y="3773705"/>
                </a:lnTo>
                <a:lnTo>
                  <a:pt x="59192" y="3727328"/>
                </a:lnTo>
                <a:lnTo>
                  <a:pt x="37275" y="3662017"/>
                </a:lnTo>
                <a:lnTo>
                  <a:pt x="21571" y="3586786"/>
                </a:lnTo>
                <a:lnTo>
                  <a:pt x="15725" y="3545062"/>
                </a:lnTo>
                <a:lnTo>
                  <a:pt x="11044" y="3500394"/>
                </a:lnTo>
                <a:lnTo>
                  <a:pt x="7399" y="3452625"/>
                </a:lnTo>
                <a:lnTo>
                  <a:pt x="4659" y="3401601"/>
                </a:lnTo>
                <a:lnTo>
                  <a:pt x="2696" y="3347167"/>
                </a:lnTo>
                <a:lnTo>
                  <a:pt x="1380" y="3289168"/>
                </a:lnTo>
                <a:lnTo>
                  <a:pt x="582" y="3227448"/>
                </a:lnTo>
                <a:lnTo>
                  <a:pt x="172" y="3161853"/>
                </a:lnTo>
                <a:lnTo>
                  <a:pt x="21" y="3092228"/>
                </a:lnTo>
                <a:lnTo>
                  <a:pt x="0" y="3018418"/>
                </a:lnTo>
                <a:lnTo>
                  <a:pt x="0" y="1207893"/>
                </a:lnTo>
                <a:lnTo>
                  <a:pt x="21" y="1134082"/>
                </a:lnTo>
                <a:lnTo>
                  <a:pt x="172" y="1064457"/>
                </a:lnTo>
                <a:lnTo>
                  <a:pt x="582" y="998862"/>
                </a:lnTo>
                <a:lnTo>
                  <a:pt x="1380" y="937142"/>
                </a:lnTo>
                <a:lnTo>
                  <a:pt x="2696" y="879143"/>
                </a:lnTo>
                <a:lnTo>
                  <a:pt x="4659" y="824709"/>
                </a:lnTo>
                <a:lnTo>
                  <a:pt x="7399" y="773685"/>
                </a:lnTo>
                <a:lnTo>
                  <a:pt x="11044" y="725916"/>
                </a:lnTo>
                <a:lnTo>
                  <a:pt x="15725" y="681247"/>
                </a:lnTo>
                <a:lnTo>
                  <a:pt x="21571" y="639524"/>
                </a:lnTo>
                <a:lnTo>
                  <a:pt x="28711" y="600591"/>
                </a:lnTo>
                <a:lnTo>
                  <a:pt x="47392" y="530475"/>
                </a:lnTo>
                <a:lnTo>
                  <a:pt x="77877" y="452605"/>
                </a:lnTo>
                <a:lnTo>
                  <a:pt x="99519" y="407885"/>
                </a:lnTo>
                <a:lnTo>
                  <a:pt x="124001" y="364943"/>
                </a:lnTo>
                <a:lnTo>
                  <a:pt x="151203" y="323895"/>
                </a:lnTo>
                <a:lnTo>
                  <a:pt x="181008" y="284859"/>
                </a:lnTo>
                <a:lnTo>
                  <a:pt x="213297" y="247954"/>
                </a:lnTo>
                <a:lnTo>
                  <a:pt x="247954" y="213297"/>
                </a:lnTo>
                <a:lnTo>
                  <a:pt x="284859" y="181008"/>
                </a:lnTo>
                <a:lnTo>
                  <a:pt x="323895" y="151203"/>
                </a:lnTo>
                <a:lnTo>
                  <a:pt x="364943" y="124001"/>
                </a:lnTo>
                <a:lnTo>
                  <a:pt x="407885" y="99519"/>
                </a:lnTo>
                <a:lnTo>
                  <a:pt x="452605" y="77877"/>
                </a:lnTo>
                <a:lnTo>
                  <a:pt x="498982" y="59192"/>
                </a:lnTo>
                <a:lnTo>
                  <a:pt x="564293" y="37275"/>
                </a:lnTo>
                <a:lnTo>
                  <a:pt x="639524" y="21571"/>
                </a:lnTo>
                <a:lnTo>
                  <a:pt x="681247" y="15725"/>
                </a:lnTo>
                <a:lnTo>
                  <a:pt x="725916" y="11044"/>
                </a:lnTo>
                <a:lnTo>
                  <a:pt x="773685" y="7399"/>
                </a:lnTo>
                <a:lnTo>
                  <a:pt x="824709" y="4659"/>
                </a:lnTo>
                <a:lnTo>
                  <a:pt x="879143" y="2696"/>
                </a:lnTo>
                <a:lnTo>
                  <a:pt x="937142" y="1380"/>
                </a:lnTo>
                <a:lnTo>
                  <a:pt x="998862" y="582"/>
                </a:lnTo>
                <a:lnTo>
                  <a:pt x="1064457" y="172"/>
                </a:lnTo>
                <a:lnTo>
                  <a:pt x="1134082" y="21"/>
                </a:lnTo>
                <a:lnTo>
                  <a:pt x="1207893" y="0"/>
                </a:lnTo>
                <a:close/>
              </a:path>
            </a:pathLst>
          </a:custGeom>
          <a:ln w="41883">
            <a:solidFill>
              <a:srgbClr val="FF644E"/>
            </a:solidFill>
            <a:prstDash val="sysDot"/>
          </a:ln>
        </p:spPr>
        <p:txBody>
          <a:bodyPr wrap="square" lIns="0" tIns="0" rIns="0" bIns="0" rtlCol="0"/>
          <a:lstStyle/>
          <a:p>
            <a:endParaRPr sz="637"/>
          </a:p>
        </p:txBody>
      </p:sp>
      <p:sp>
        <p:nvSpPr>
          <p:cNvPr id="15" name="object 15"/>
          <p:cNvSpPr txBox="1"/>
          <p:nvPr/>
        </p:nvSpPr>
        <p:spPr>
          <a:xfrm>
            <a:off x="894532" y="4851941"/>
            <a:ext cx="1159526" cy="178456"/>
          </a:xfrm>
          <a:prstGeom prst="rect">
            <a:avLst/>
          </a:prstGeom>
        </p:spPr>
        <p:txBody>
          <a:bodyPr vert="horz" wrap="square" lIns="0" tIns="6931" rIns="0" bIns="0" rtlCol="0">
            <a:spAutoFit/>
          </a:bodyPr>
          <a:lstStyle/>
          <a:p>
            <a:pPr marL="5776">
              <a:spcBef>
                <a:spcPts val="55"/>
              </a:spcBef>
            </a:pPr>
            <a:r>
              <a:rPr sz="1114" spc="25" dirty="0">
                <a:solidFill>
                  <a:srgbClr val="FFFFFF"/>
                </a:solidFill>
              </a:rPr>
              <a:t>All</a:t>
            </a:r>
            <a:r>
              <a:rPr sz="1114" spc="-111" dirty="0">
                <a:solidFill>
                  <a:srgbClr val="FFFFFF"/>
                </a:solidFill>
              </a:rPr>
              <a:t> </a:t>
            </a:r>
            <a:r>
              <a:rPr sz="1114" spc="34" dirty="0">
                <a:solidFill>
                  <a:srgbClr val="FFFFFF"/>
                </a:solidFill>
              </a:rPr>
              <a:t>things</a:t>
            </a:r>
            <a:r>
              <a:rPr sz="1114" spc="-109" dirty="0">
                <a:solidFill>
                  <a:srgbClr val="FFFFFF"/>
                </a:solidFill>
              </a:rPr>
              <a:t> </a:t>
            </a:r>
            <a:r>
              <a:rPr sz="1114" spc="-5" dirty="0">
                <a:solidFill>
                  <a:srgbClr val="FFFFFF"/>
                </a:solidFill>
              </a:rPr>
              <a:t>PyTorch</a:t>
            </a:r>
            <a:endParaRPr sz="1114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45349" y="2220853"/>
            <a:ext cx="2190825" cy="236501"/>
          </a:xfrm>
          <a:prstGeom prst="rect">
            <a:avLst/>
          </a:prstGeom>
        </p:spPr>
        <p:txBody>
          <a:bodyPr vert="horz" wrap="square" lIns="0" tIns="5487" rIns="0" bIns="0" rtlCol="0">
            <a:spAutoFit/>
          </a:bodyPr>
          <a:lstStyle/>
          <a:p>
            <a:pPr marL="5776">
              <a:spcBef>
                <a:spcPts val="43"/>
              </a:spcBef>
            </a:pPr>
            <a:r>
              <a:rPr sz="1501" dirty="0">
                <a:solidFill>
                  <a:srgbClr val="FFFFFF"/>
                </a:solidFill>
                <a:latin typeface="Menlo"/>
                <a:cs typeface="Menlo"/>
              </a:rPr>
              <a:t>tensor([[[1,</a:t>
            </a:r>
            <a:r>
              <a:rPr sz="1501" spc="-66" dirty="0">
                <a:solidFill>
                  <a:srgbClr val="FFFFFF"/>
                </a:solidFill>
                <a:latin typeface="Menlo"/>
                <a:cs typeface="Menlo"/>
              </a:rPr>
              <a:t> </a:t>
            </a:r>
            <a:r>
              <a:rPr sz="1501" dirty="0">
                <a:solidFill>
                  <a:srgbClr val="FFFFFF"/>
                </a:solidFill>
                <a:latin typeface="Menlo"/>
                <a:cs typeface="Menlo"/>
              </a:rPr>
              <a:t>2,</a:t>
            </a:r>
            <a:r>
              <a:rPr sz="1501" spc="-66" dirty="0">
                <a:solidFill>
                  <a:srgbClr val="FFFFFF"/>
                </a:solidFill>
                <a:latin typeface="Menlo"/>
                <a:cs typeface="Menlo"/>
              </a:rPr>
              <a:t> </a:t>
            </a:r>
            <a:r>
              <a:rPr sz="1501" spc="-11" dirty="0">
                <a:solidFill>
                  <a:srgbClr val="FFFFFF"/>
                </a:solidFill>
                <a:latin typeface="Menlo"/>
                <a:cs typeface="Menlo"/>
              </a:rPr>
              <a:t>3],</a:t>
            </a:r>
            <a:endParaRPr sz="1501">
              <a:latin typeface="Menlo"/>
              <a:cs typeface="Menl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060485" y="2439912"/>
            <a:ext cx="1158659" cy="236501"/>
          </a:xfrm>
          <a:prstGeom prst="rect">
            <a:avLst/>
          </a:prstGeom>
        </p:spPr>
        <p:txBody>
          <a:bodyPr vert="horz" wrap="square" lIns="0" tIns="5487" rIns="0" bIns="0" rtlCol="0">
            <a:spAutoFit/>
          </a:bodyPr>
          <a:lstStyle/>
          <a:p>
            <a:pPr marL="5776">
              <a:spcBef>
                <a:spcPts val="43"/>
              </a:spcBef>
            </a:pPr>
            <a:r>
              <a:rPr sz="1501" dirty="0">
                <a:solidFill>
                  <a:srgbClr val="FFFFFF"/>
                </a:solidFill>
                <a:latin typeface="Menlo"/>
                <a:cs typeface="Menlo"/>
              </a:rPr>
              <a:t>[3,</a:t>
            </a:r>
            <a:r>
              <a:rPr sz="1501" spc="-25" dirty="0">
                <a:solidFill>
                  <a:srgbClr val="FFFFFF"/>
                </a:solidFill>
                <a:latin typeface="Menlo"/>
                <a:cs typeface="Menlo"/>
              </a:rPr>
              <a:t> </a:t>
            </a:r>
            <a:r>
              <a:rPr sz="1501" dirty="0">
                <a:solidFill>
                  <a:srgbClr val="FFFFFF"/>
                </a:solidFill>
                <a:latin typeface="Menlo"/>
                <a:cs typeface="Menlo"/>
              </a:rPr>
              <a:t>6,</a:t>
            </a:r>
            <a:r>
              <a:rPr sz="1501" spc="-25" dirty="0">
                <a:solidFill>
                  <a:srgbClr val="FFFFFF"/>
                </a:solidFill>
                <a:latin typeface="Menlo"/>
                <a:cs typeface="Menlo"/>
              </a:rPr>
              <a:t> </a:t>
            </a:r>
            <a:r>
              <a:rPr sz="1501" spc="-11" dirty="0">
                <a:solidFill>
                  <a:srgbClr val="FFFFFF"/>
                </a:solidFill>
                <a:latin typeface="Menlo"/>
                <a:cs typeface="Menlo"/>
              </a:rPr>
              <a:t>9],</a:t>
            </a:r>
            <a:endParaRPr sz="1501">
              <a:latin typeface="Menlo"/>
              <a:cs typeface="Menl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060485" y="2658972"/>
            <a:ext cx="1387965" cy="236501"/>
          </a:xfrm>
          <a:prstGeom prst="rect">
            <a:avLst/>
          </a:prstGeom>
        </p:spPr>
        <p:txBody>
          <a:bodyPr vert="horz" wrap="square" lIns="0" tIns="5487" rIns="0" bIns="0" rtlCol="0">
            <a:spAutoFit/>
          </a:bodyPr>
          <a:lstStyle/>
          <a:p>
            <a:pPr marL="5776">
              <a:spcBef>
                <a:spcPts val="43"/>
              </a:spcBef>
            </a:pPr>
            <a:r>
              <a:rPr sz="1501" dirty="0">
                <a:solidFill>
                  <a:srgbClr val="FFFFFF"/>
                </a:solidFill>
                <a:latin typeface="Menlo"/>
                <a:cs typeface="Menlo"/>
              </a:rPr>
              <a:t>[2,</a:t>
            </a:r>
            <a:r>
              <a:rPr sz="1501" spc="-25" dirty="0">
                <a:solidFill>
                  <a:srgbClr val="FFFFFF"/>
                </a:solidFill>
                <a:latin typeface="Menlo"/>
                <a:cs typeface="Menlo"/>
              </a:rPr>
              <a:t> </a:t>
            </a:r>
            <a:r>
              <a:rPr sz="1501" dirty="0">
                <a:solidFill>
                  <a:srgbClr val="FFFFFF"/>
                </a:solidFill>
                <a:latin typeface="Menlo"/>
                <a:cs typeface="Menlo"/>
              </a:rPr>
              <a:t>4,</a:t>
            </a:r>
            <a:r>
              <a:rPr sz="1501" spc="-25" dirty="0">
                <a:solidFill>
                  <a:srgbClr val="FFFFFF"/>
                </a:solidFill>
                <a:latin typeface="Menlo"/>
                <a:cs typeface="Menlo"/>
              </a:rPr>
              <a:t> </a:t>
            </a:r>
            <a:r>
              <a:rPr sz="1501" spc="-5" dirty="0">
                <a:solidFill>
                  <a:srgbClr val="FFFFFF"/>
                </a:solidFill>
                <a:latin typeface="Menlo"/>
                <a:cs typeface="Menlo"/>
              </a:rPr>
              <a:t>5]]])</a:t>
            </a:r>
            <a:endParaRPr sz="1501">
              <a:latin typeface="Menlo"/>
              <a:cs typeface="Menlo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215221" y="1582468"/>
            <a:ext cx="87795" cy="259341"/>
          </a:xfrm>
          <a:custGeom>
            <a:avLst/>
            <a:gdLst/>
            <a:ahLst/>
            <a:cxnLst/>
            <a:rect l="l" t="t" r="r" b="b"/>
            <a:pathLst>
              <a:path w="193040" h="570229">
                <a:moveTo>
                  <a:pt x="96257" y="0"/>
                </a:moveTo>
                <a:lnTo>
                  <a:pt x="57829" y="5557"/>
                </a:lnTo>
                <a:lnTo>
                  <a:pt x="13966" y="40715"/>
                </a:lnTo>
                <a:lnTo>
                  <a:pt x="607" y="87962"/>
                </a:lnTo>
                <a:lnTo>
                  <a:pt x="0" y="109164"/>
                </a:lnTo>
                <a:lnTo>
                  <a:pt x="0" y="460844"/>
                </a:lnTo>
                <a:lnTo>
                  <a:pt x="2257" y="498887"/>
                </a:lnTo>
                <a:lnTo>
                  <a:pt x="25846" y="544076"/>
                </a:lnTo>
                <a:lnTo>
                  <a:pt x="66130" y="566952"/>
                </a:lnTo>
                <a:lnTo>
                  <a:pt x="96257" y="570008"/>
                </a:lnTo>
                <a:lnTo>
                  <a:pt x="105922" y="569684"/>
                </a:lnTo>
                <a:lnTo>
                  <a:pt x="151888" y="555956"/>
                </a:lnTo>
                <a:lnTo>
                  <a:pt x="187045" y="512093"/>
                </a:lnTo>
                <a:lnTo>
                  <a:pt x="192515" y="460844"/>
                </a:lnTo>
                <a:lnTo>
                  <a:pt x="192515" y="109164"/>
                </a:lnTo>
                <a:lnTo>
                  <a:pt x="190258" y="71122"/>
                </a:lnTo>
                <a:lnTo>
                  <a:pt x="166669" y="25933"/>
                </a:lnTo>
                <a:lnTo>
                  <a:pt x="126385" y="3057"/>
                </a:lnTo>
                <a:lnTo>
                  <a:pt x="96257" y="0"/>
                </a:lnTo>
                <a:close/>
              </a:path>
            </a:pathLst>
          </a:custGeom>
          <a:solidFill>
            <a:srgbClr val="00A2FF">
              <a:alpha val="59999"/>
            </a:srgbClr>
          </a:solidFill>
        </p:spPr>
        <p:txBody>
          <a:bodyPr wrap="square" lIns="0" tIns="0" rIns="0" bIns="0" rtlCol="0"/>
          <a:lstStyle/>
          <a:p>
            <a:endParaRPr sz="637"/>
          </a:p>
        </p:txBody>
      </p:sp>
      <p:sp>
        <p:nvSpPr>
          <p:cNvPr id="6" name="object 6"/>
          <p:cNvSpPr/>
          <p:nvPr/>
        </p:nvSpPr>
        <p:spPr>
          <a:xfrm>
            <a:off x="1979993" y="1148706"/>
            <a:ext cx="87795" cy="259341"/>
          </a:xfrm>
          <a:custGeom>
            <a:avLst/>
            <a:gdLst/>
            <a:ahLst/>
            <a:cxnLst/>
            <a:rect l="l" t="t" r="r" b="b"/>
            <a:pathLst>
              <a:path w="193039" h="570230">
                <a:moveTo>
                  <a:pt x="96257" y="0"/>
                </a:moveTo>
                <a:lnTo>
                  <a:pt x="86592" y="324"/>
                </a:lnTo>
                <a:lnTo>
                  <a:pt x="76134" y="1327"/>
                </a:lnTo>
                <a:lnTo>
                  <a:pt x="25846" y="25932"/>
                </a:lnTo>
                <a:lnTo>
                  <a:pt x="2257" y="71121"/>
                </a:lnTo>
                <a:lnTo>
                  <a:pt x="0" y="109164"/>
                </a:lnTo>
                <a:lnTo>
                  <a:pt x="0" y="460844"/>
                </a:lnTo>
                <a:lnTo>
                  <a:pt x="2257" y="498887"/>
                </a:lnTo>
                <a:lnTo>
                  <a:pt x="25846" y="544075"/>
                </a:lnTo>
                <a:lnTo>
                  <a:pt x="66130" y="566951"/>
                </a:lnTo>
                <a:lnTo>
                  <a:pt x="96257" y="570008"/>
                </a:lnTo>
                <a:lnTo>
                  <a:pt x="105922" y="569684"/>
                </a:lnTo>
                <a:lnTo>
                  <a:pt x="151888" y="555955"/>
                </a:lnTo>
                <a:lnTo>
                  <a:pt x="187045" y="512093"/>
                </a:lnTo>
                <a:lnTo>
                  <a:pt x="192515" y="460844"/>
                </a:lnTo>
                <a:lnTo>
                  <a:pt x="192515" y="109164"/>
                </a:lnTo>
                <a:lnTo>
                  <a:pt x="190258" y="71121"/>
                </a:lnTo>
                <a:lnTo>
                  <a:pt x="166669" y="25932"/>
                </a:lnTo>
                <a:lnTo>
                  <a:pt x="126385" y="3056"/>
                </a:lnTo>
                <a:lnTo>
                  <a:pt x="105922" y="324"/>
                </a:lnTo>
                <a:lnTo>
                  <a:pt x="96257" y="0"/>
                </a:lnTo>
                <a:close/>
              </a:path>
            </a:pathLst>
          </a:custGeom>
          <a:solidFill>
            <a:srgbClr val="00A2FF">
              <a:alpha val="57269"/>
            </a:srgbClr>
          </a:solidFill>
        </p:spPr>
        <p:txBody>
          <a:bodyPr wrap="square" lIns="0" tIns="0" rIns="0" bIns="0" rtlCol="0"/>
          <a:lstStyle/>
          <a:p>
            <a:endParaRPr sz="637"/>
          </a:p>
        </p:txBody>
      </p:sp>
      <p:sp>
        <p:nvSpPr>
          <p:cNvPr id="7" name="object 7"/>
          <p:cNvSpPr/>
          <p:nvPr/>
        </p:nvSpPr>
        <p:spPr>
          <a:xfrm>
            <a:off x="2094266" y="2222889"/>
            <a:ext cx="87795" cy="259341"/>
          </a:xfrm>
          <a:custGeom>
            <a:avLst/>
            <a:gdLst/>
            <a:ahLst/>
            <a:cxnLst/>
            <a:rect l="l" t="t" r="r" b="b"/>
            <a:pathLst>
              <a:path w="193039" h="570229">
                <a:moveTo>
                  <a:pt x="96257" y="0"/>
                </a:moveTo>
                <a:lnTo>
                  <a:pt x="57829" y="5557"/>
                </a:lnTo>
                <a:lnTo>
                  <a:pt x="13966" y="40715"/>
                </a:lnTo>
                <a:lnTo>
                  <a:pt x="607" y="87962"/>
                </a:lnTo>
                <a:lnTo>
                  <a:pt x="0" y="109164"/>
                </a:lnTo>
                <a:lnTo>
                  <a:pt x="0" y="460845"/>
                </a:lnTo>
                <a:lnTo>
                  <a:pt x="2257" y="498887"/>
                </a:lnTo>
                <a:lnTo>
                  <a:pt x="25846" y="544076"/>
                </a:lnTo>
                <a:lnTo>
                  <a:pt x="66130" y="566952"/>
                </a:lnTo>
                <a:lnTo>
                  <a:pt x="96257" y="570009"/>
                </a:lnTo>
                <a:lnTo>
                  <a:pt x="105922" y="569685"/>
                </a:lnTo>
                <a:lnTo>
                  <a:pt x="151888" y="555956"/>
                </a:lnTo>
                <a:lnTo>
                  <a:pt x="187045" y="512093"/>
                </a:lnTo>
                <a:lnTo>
                  <a:pt x="192515" y="460845"/>
                </a:lnTo>
                <a:lnTo>
                  <a:pt x="192515" y="109164"/>
                </a:lnTo>
                <a:lnTo>
                  <a:pt x="190258" y="71122"/>
                </a:lnTo>
                <a:lnTo>
                  <a:pt x="166669" y="25933"/>
                </a:lnTo>
                <a:lnTo>
                  <a:pt x="126386" y="3057"/>
                </a:lnTo>
                <a:lnTo>
                  <a:pt x="105922" y="324"/>
                </a:lnTo>
                <a:lnTo>
                  <a:pt x="96257" y="0"/>
                </a:lnTo>
                <a:close/>
              </a:path>
            </a:pathLst>
          </a:custGeom>
          <a:solidFill>
            <a:srgbClr val="18E7CF">
              <a:alpha val="57269"/>
            </a:srgbClr>
          </a:solidFill>
        </p:spPr>
        <p:txBody>
          <a:bodyPr wrap="square" lIns="0" tIns="0" rIns="0" bIns="0" rtlCol="0"/>
          <a:lstStyle/>
          <a:p>
            <a:endParaRPr sz="637"/>
          </a:p>
        </p:txBody>
      </p:sp>
      <p:sp>
        <p:nvSpPr>
          <p:cNvPr id="8" name="object 8"/>
          <p:cNvSpPr/>
          <p:nvPr/>
        </p:nvSpPr>
        <p:spPr>
          <a:xfrm>
            <a:off x="3111363" y="2663449"/>
            <a:ext cx="87795" cy="259341"/>
          </a:xfrm>
          <a:custGeom>
            <a:avLst/>
            <a:gdLst/>
            <a:ahLst/>
            <a:cxnLst/>
            <a:rect l="l" t="t" r="r" b="b"/>
            <a:pathLst>
              <a:path w="193040" h="570229">
                <a:moveTo>
                  <a:pt x="96257" y="0"/>
                </a:moveTo>
                <a:lnTo>
                  <a:pt x="57828" y="5557"/>
                </a:lnTo>
                <a:lnTo>
                  <a:pt x="13965" y="40714"/>
                </a:lnTo>
                <a:lnTo>
                  <a:pt x="607" y="87962"/>
                </a:lnTo>
                <a:lnTo>
                  <a:pt x="0" y="109164"/>
                </a:lnTo>
                <a:lnTo>
                  <a:pt x="0" y="460844"/>
                </a:lnTo>
                <a:lnTo>
                  <a:pt x="2257" y="498887"/>
                </a:lnTo>
                <a:lnTo>
                  <a:pt x="25845" y="544075"/>
                </a:lnTo>
                <a:lnTo>
                  <a:pt x="66130" y="566951"/>
                </a:lnTo>
                <a:lnTo>
                  <a:pt x="96257" y="570008"/>
                </a:lnTo>
                <a:lnTo>
                  <a:pt x="105922" y="569684"/>
                </a:lnTo>
                <a:lnTo>
                  <a:pt x="151888" y="555955"/>
                </a:lnTo>
                <a:lnTo>
                  <a:pt x="187044" y="512093"/>
                </a:lnTo>
                <a:lnTo>
                  <a:pt x="192515" y="460844"/>
                </a:lnTo>
                <a:lnTo>
                  <a:pt x="192515" y="109164"/>
                </a:lnTo>
                <a:lnTo>
                  <a:pt x="190257" y="71121"/>
                </a:lnTo>
                <a:lnTo>
                  <a:pt x="166669" y="25932"/>
                </a:lnTo>
                <a:lnTo>
                  <a:pt x="126385" y="3056"/>
                </a:lnTo>
                <a:lnTo>
                  <a:pt x="96257" y="0"/>
                </a:lnTo>
                <a:close/>
              </a:path>
            </a:pathLst>
          </a:custGeom>
          <a:solidFill>
            <a:srgbClr val="18E7CF">
              <a:alpha val="57269"/>
            </a:srgbClr>
          </a:solidFill>
        </p:spPr>
        <p:txBody>
          <a:bodyPr wrap="square" lIns="0" tIns="0" rIns="0" bIns="0" rtlCol="0"/>
          <a:lstStyle/>
          <a:p>
            <a:endParaRPr sz="637"/>
          </a:p>
        </p:txBody>
      </p:sp>
      <p:grpSp>
        <p:nvGrpSpPr>
          <p:cNvPr id="9" name="object 9"/>
          <p:cNvGrpSpPr/>
          <p:nvPr/>
        </p:nvGrpSpPr>
        <p:grpSpPr>
          <a:xfrm>
            <a:off x="3306460" y="1728669"/>
            <a:ext cx="3876830" cy="1226816"/>
            <a:chOff x="7269425" y="3800938"/>
            <a:chExt cx="8524240" cy="2697480"/>
          </a:xfrm>
        </p:grpSpPr>
        <p:sp>
          <p:nvSpPr>
            <p:cNvPr id="10" name="object 10"/>
            <p:cNvSpPr/>
            <p:nvPr/>
          </p:nvSpPr>
          <p:spPr>
            <a:xfrm>
              <a:off x="14834127" y="5369273"/>
              <a:ext cx="193040" cy="570230"/>
            </a:xfrm>
            <a:custGeom>
              <a:avLst/>
              <a:gdLst/>
              <a:ahLst/>
              <a:cxnLst/>
              <a:rect l="l" t="t" r="r" b="b"/>
              <a:pathLst>
                <a:path w="193040" h="570229">
                  <a:moveTo>
                    <a:pt x="96255" y="0"/>
                  </a:moveTo>
                  <a:lnTo>
                    <a:pt x="57827" y="5557"/>
                  </a:lnTo>
                  <a:lnTo>
                    <a:pt x="13968" y="40715"/>
                  </a:lnTo>
                  <a:lnTo>
                    <a:pt x="608" y="87962"/>
                  </a:lnTo>
                  <a:lnTo>
                    <a:pt x="0" y="109164"/>
                  </a:lnTo>
                  <a:lnTo>
                    <a:pt x="0" y="460845"/>
                  </a:lnTo>
                  <a:lnTo>
                    <a:pt x="2258" y="498887"/>
                  </a:lnTo>
                  <a:lnTo>
                    <a:pt x="25846" y="544076"/>
                  </a:lnTo>
                  <a:lnTo>
                    <a:pt x="66130" y="566952"/>
                  </a:lnTo>
                  <a:lnTo>
                    <a:pt x="96255" y="570009"/>
                  </a:lnTo>
                  <a:lnTo>
                    <a:pt x="105925" y="569685"/>
                  </a:lnTo>
                  <a:lnTo>
                    <a:pt x="151886" y="555956"/>
                  </a:lnTo>
                  <a:lnTo>
                    <a:pt x="187048" y="512093"/>
                  </a:lnTo>
                  <a:lnTo>
                    <a:pt x="192521" y="460845"/>
                  </a:lnTo>
                  <a:lnTo>
                    <a:pt x="192521" y="109164"/>
                  </a:lnTo>
                  <a:lnTo>
                    <a:pt x="190263" y="71122"/>
                  </a:lnTo>
                  <a:lnTo>
                    <a:pt x="166669" y="25933"/>
                  </a:lnTo>
                  <a:lnTo>
                    <a:pt x="126386" y="3057"/>
                  </a:lnTo>
                  <a:lnTo>
                    <a:pt x="105925" y="324"/>
                  </a:lnTo>
                  <a:lnTo>
                    <a:pt x="96255" y="0"/>
                  </a:lnTo>
                  <a:close/>
                </a:path>
              </a:pathLst>
            </a:custGeom>
            <a:solidFill>
              <a:srgbClr val="00A2FF">
                <a:alpha val="57269"/>
              </a:srgbClr>
            </a:solidFill>
          </p:spPr>
          <p:txBody>
            <a:bodyPr wrap="square" lIns="0" tIns="0" rIns="0" bIns="0" rtlCol="0"/>
            <a:lstStyle/>
            <a:p>
              <a:endParaRPr sz="637"/>
            </a:p>
          </p:txBody>
        </p:sp>
        <p:sp>
          <p:nvSpPr>
            <p:cNvPr id="11" name="object 11"/>
            <p:cNvSpPr/>
            <p:nvPr/>
          </p:nvSpPr>
          <p:spPr>
            <a:xfrm>
              <a:off x="7574878" y="3811416"/>
              <a:ext cx="7194550" cy="1476375"/>
            </a:xfrm>
            <a:custGeom>
              <a:avLst/>
              <a:gdLst/>
              <a:ahLst/>
              <a:cxnLst/>
              <a:rect l="l" t="t" r="r" b="b"/>
              <a:pathLst>
                <a:path w="7194550" h="1476375">
                  <a:moveTo>
                    <a:pt x="0" y="0"/>
                  </a:moveTo>
                  <a:lnTo>
                    <a:pt x="7184112" y="1474113"/>
                  </a:lnTo>
                  <a:lnTo>
                    <a:pt x="7194369" y="1476217"/>
                  </a:lnTo>
                </a:path>
              </a:pathLst>
            </a:custGeom>
            <a:ln w="20941">
              <a:solidFill>
                <a:srgbClr val="00A2FF"/>
              </a:solidFill>
            </a:ln>
          </p:spPr>
          <p:txBody>
            <a:bodyPr wrap="square" lIns="0" tIns="0" rIns="0" bIns="0" rtlCol="0"/>
            <a:lstStyle/>
            <a:p>
              <a:endParaRPr sz="637"/>
            </a:p>
          </p:txBody>
        </p:sp>
        <p:sp>
          <p:nvSpPr>
            <p:cNvPr id="12" name="object 12"/>
            <p:cNvSpPr/>
            <p:nvPr/>
          </p:nvSpPr>
          <p:spPr>
            <a:xfrm>
              <a:off x="14748891" y="5236294"/>
              <a:ext cx="108585" cy="99060"/>
            </a:xfrm>
            <a:custGeom>
              <a:avLst/>
              <a:gdLst/>
              <a:ahLst/>
              <a:cxnLst/>
              <a:rect l="l" t="t" r="r" b="b"/>
              <a:pathLst>
                <a:path w="108584" h="99060">
                  <a:moveTo>
                    <a:pt x="20198" y="0"/>
                  </a:moveTo>
                  <a:lnTo>
                    <a:pt x="0" y="98469"/>
                  </a:lnTo>
                  <a:lnTo>
                    <a:pt x="108572" y="69439"/>
                  </a:lnTo>
                  <a:lnTo>
                    <a:pt x="20198" y="0"/>
                  </a:lnTo>
                  <a:close/>
                </a:path>
              </a:pathLst>
            </a:custGeom>
            <a:solidFill>
              <a:srgbClr val="00A2FF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 sz="637"/>
            </a:p>
          </p:txBody>
        </p:sp>
        <p:sp>
          <p:nvSpPr>
            <p:cNvPr id="13" name="object 13"/>
            <p:cNvSpPr/>
            <p:nvPr/>
          </p:nvSpPr>
          <p:spPr>
            <a:xfrm>
              <a:off x="7279902" y="5977557"/>
              <a:ext cx="8242300" cy="509905"/>
            </a:xfrm>
            <a:custGeom>
              <a:avLst/>
              <a:gdLst/>
              <a:ahLst/>
              <a:cxnLst/>
              <a:rect l="l" t="t" r="r" b="b"/>
              <a:pathLst>
                <a:path w="8242300" h="509904">
                  <a:moveTo>
                    <a:pt x="0" y="509867"/>
                  </a:moveTo>
                  <a:lnTo>
                    <a:pt x="8231275" y="646"/>
                  </a:lnTo>
                  <a:lnTo>
                    <a:pt x="8241726" y="0"/>
                  </a:lnTo>
                </a:path>
              </a:pathLst>
            </a:custGeom>
            <a:ln w="20941">
              <a:solidFill>
                <a:srgbClr val="18E7CF"/>
              </a:solidFill>
            </a:ln>
          </p:spPr>
          <p:txBody>
            <a:bodyPr wrap="square" lIns="0" tIns="0" rIns="0" bIns="0" rtlCol="0"/>
            <a:lstStyle/>
            <a:p>
              <a:endParaRPr sz="637"/>
            </a:p>
          </p:txBody>
        </p:sp>
        <p:sp>
          <p:nvSpPr>
            <p:cNvPr id="14" name="object 14"/>
            <p:cNvSpPr/>
            <p:nvPr/>
          </p:nvSpPr>
          <p:spPr>
            <a:xfrm>
              <a:off x="15508072" y="5928038"/>
              <a:ext cx="103505" cy="100330"/>
            </a:xfrm>
            <a:custGeom>
              <a:avLst/>
              <a:gdLst/>
              <a:ahLst/>
              <a:cxnLst/>
              <a:rect l="l" t="t" r="r" b="b"/>
              <a:pathLst>
                <a:path w="103505" h="100329">
                  <a:moveTo>
                    <a:pt x="0" y="0"/>
                  </a:moveTo>
                  <a:lnTo>
                    <a:pt x="6209" y="100328"/>
                  </a:lnTo>
                  <a:lnTo>
                    <a:pt x="103431" y="439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8E7CF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 sz="637"/>
            </a:p>
          </p:txBody>
        </p:sp>
        <p:sp>
          <p:nvSpPr>
            <p:cNvPr id="15" name="object 15"/>
            <p:cNvSpPr/>
            <p:nvPr/>
          </p:nvSpPr>
          <p:spPr>
            <a:xfrm>
              <a:off x="15601150" y="5369273"/>
              <a:ext cx="193040" cy="570230"/>
            </a:xfrm>
            <a:custGeom>
              <a:avLst/>
              <a:gdLst/>
              <a:ahLst/>
              <a:cxnLst/>
              <a:rect l="l" t="t" r="r" b="b"/>
              <a:pathLst>
                <a:path w="193040" h="570229">
                  <a:moveTo>
                    <a:pt x="96255" y="0"/>
                  </a:moveTo>
                  <a:lnTo>
                    <a:pt x="57827" y="5557"/>
                  </a:lnTo>
                  <a:lnTo>
                    <a:pt x="13964" y="40715"/>
                  </a:lnTo>
                  <a:lnTo>
                    <a:pt x="608" y="87962"/>
                  </a:lnTo>
                  <a:lnTo>
                    <a:pt x="0" y="109164"/>
                  </a:lnTo>
                  <a:lnTo>
                    <a:pt x="0" y="460845"/>
                  </a:lnTo>
                  <a:lnTo>
                    <a:pt x="2258" y="498887"/>
                  </a:lnTo>
                  <a:lnTo>
                    <a:pt x="25842" y="544076"/>
                  </a:lnTo>
                  <a:lnTo>
                    <a:pt x="66130" y="566952"/>
                  </a:lnTo>
                  <a:lnTo>
                    <a:pt x="96255" y="570009"/>
                  </a:lnTo>
                  <a:lnTo>
                    <a:pt x="105919" y="569685"/>
                  </a:lnTo>
                  <a:lnTo>
                    <a:pt x="151886" y="555956"/>
                  </a:lnTo>
                  <a:lnTo>
                    <a:pt x="187038" y="512093"/>
                  </a:lnTo>
                  <a:lnTo>
                    <a:pt x="192511" y="460845"/>
                  </a:lnTo>
                  <a:lnTo>
                    <a:pt x="192511" y="109164"/>
                  </a:lnTo>
                  <a:lnTo>
                    <a:pt x="190252" y="71122"/>
                  </a:lnTo>
                  <a:lnTo>
                    <a:pt x="166668" y="25933"/>
                  </a:lnTo>
                  <a:lnTo>
                    <a:pt x="126380" y="3057"/>
                  </a:lnTo>
                  <a:lnTo>
                    <a:pt x="105919" y="324"/>
                  </a:lnTo>
                  <a:lnTo>
                    <a:pt x="96255" y="0"/>
                  </a:lnTo>
                  <a:close/>
                </a:path>
              </a:pathLst>
            </a:custGeom>
            <a:solidFill>
              <a:srgbClr val="18E7CF">
                <a:alpha val="57269"/>
              </a:srgbClr>
            </a:solidFill>
          </p:spPr>
          <p:txBody>
            <a:bodyPr wrap="square" lIns="0" tIns="0" rIns="0" bIns="0" rtlCol="0"/>
            <a:lstStyle/>
            <a:p>
              <a:endParaRPr sz="637"/>
            </a:p>
          </p:txBody>
        </p:sp>
        <p:sp>
          <p:nvSpPr>
            <p:cNvPr id="16" name="object 16"/>
            <p:cNvSpPr/>
            <p:nvPr/>
          </p:nvSpPr>
          <p:spPr>
            <a:xfrm>
              <a:off x="7424916" y="5172617"/>
              <a:ext cx="302895" cy="0"/>
            </a:xfrm>
            <a:custGeom>
              <a:avLst/>
              <a:gdLst/>
              <a:ahLst/>
              <a:cxnLst/>
              <a:rect l="l" t="t" r="r" b="b"/>
              <a:pathLst>
                <a:path w="302895">
                  <a:moveTo>
                    <a:pt x="302775" y="0"/>
                  </a:moveTo>
                  <a:lnTo>
                    <a:pt x="10470" y="0"/>
                  </a:lnTo>
                  <a:lnTo>
                    <a:pt x="0" y="0"/>
                  </a:lnTo>
                </a:path>
              </a:pathLst>
            </a:custGeom>
            <a:ln w="20941">
              <a:solidFill>
                <a:srgbClr val="18E7CF"/>
              </a:solidFill>
            </a:ln>
          </p:spPr>
          <p:txBody>
            <a:bodyPr wrap="square" lIns="0" tIns="0" rIns="0" bIns="0" rtlCol="0"/>
            <a:lstStyle/>
            <a:p>
              <a:endParaRPr sz="637"/>
            </a:p>
          </p:txBody>
        </p:sp>
        <p:sp>
          <p:nvSpPr>
            <p:cNvPr id="17" name="object 17"/>
            <p:cNvSpPr/>
            <p:nvPr/>
          </p:nvSpPr>
          <p:spPr>
            <a:xfrm>
              <a:off x="7334867" y="5122357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5" h="100964">
                  <a:moveTo>
                    <a:pt x="100520" y="0"/>
                  </a:moveTo>
                  <a:lnTo>
                    <a:pt x="0" y="50260"/>
                  </a:lnTo>
                  <a:lnTo>
                    <a:pt x="100520" y="100520"/>
                  </a:lnTo>
                  <a:lnTo>
                    <a:pt x="100520" y="0"/>
                  </a:lnTo>
                  <a:close/>
                </a:path>
              </a:pathLst>
            </a:custGeom>
            <a:solidFill>
              <a:srgbClr val="18E7CF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 sz="637"/>
            </a:p>
          </p:txBody>
        </p:sp>
        <p:sp>
          <p:nvSpPr>
            <p:cNvPr id="18" name="object 18"/>
            <p:cNvSpPr/>
            <p:nvPr/>
          </p:nvSpPr>
          <p:spPr>
            <a:xfrm>
              <a:off x="7424916" y="5654278"/>
              <a:ext cx="302895" cy="0"/>
            </a:xfrm>
            <a:custGeom>
              <a:avLst/>
              <a:gdLst/>
              <a:ahLst/>
              <a:cxnLst/>
              <a:rect l="l" t="t" r="r" b="b"/>
              <a:pathLst>
                <a:path w="302895">
                  <a:moveTo>
                    <a:pt x="302775" y="0"/>
                  </a:moveTo>
                  <a:lnTo>
                    <a:pt x="10470" y="0"/>
                  </a:lnTo>
                  <a:lnTo>
                    <a:pt x="0" y="0"/>
                  </a:lnTo>
                </a:path>
              </a:pathLst>
            </a:custGeom>
            <a:ln w="20941">
              <a:solidFill>
                <a:srgbClr val="18E7CF"/>
              </a:solidFill>
            </a:ln>
          </p:spPr>
          <p:txBody>
            <a:bodyPr wrap="square" lIns="0" tIns="0" rIns="0" bIns="0" rtlCol="0"/>
            <a:lstStyle/>
            <a:p>
              <a:endParaRPr sz="637"/>
            </a:p>
          </p:txBody>
        </p:sp>
        <p:sp>
          <p:nvSpPr>
            <p:cNvPr id="19" name="object 19"/>
            <p:cNvSpPr/>
            <p:nvPr/>
          </p:nvSpPr>
          <p:spPr>
            <a:xfrm>
              <a:off x="7334867" y="5604018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5" h="100964">
                  <a:moveTo>
                    <a:pt x="100520" y="0"/>
                  </a:moveTo>
                  <a:lnTo>
                    <a:pt x="0" y="50260"/>
                  </a:lnTo>
                  <a:lnTo>
                    <a:pt x="100520" y="100520"/>
                  </a:lnTo>
                  <a:lnTo>
                    <a:pt x="100520" y="0"/>
                  </a:lnTo>
                  <a:close/>
                </a:path>
              </a:pathLst>
            </a:custGeom>
            <a:solidFill>
              <a:srgbClr val="18E7CF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 sz="637"/>
            </a:p>
          </p:txBody>
        </p:sp>
        <p:sp>
          <p:nvSpPr>
            <p:cNvPr id="20" name="object 20"/>
            <p:cNvSpPr/>
            <p:nvPr/>
          </p:nvSpPr>
          <p:spPr>
            <a:xfrm>
              <a:off x="7702822" y="6135939"/>
              <a:ext cx="302895" cy="0"/>
            </a:xfrm>
            <a:custGeom>
              <a:avLst/>
              <a:gdLst/>
              <a:ahLst/>
              <a:cxnLst/>
              <a:rect l="l" t="t" r="r" b="b"/>
              <a:pathLst>
                <a:path w="302895">
                  <a:moveTo>
                    <a:pt x="302775" y="0"/>
                  </a:moveTo>
                  <a:lnTo>
                    <a:pt x="10470" y="0"/>
                  </a:lnTo>
                  <a:lnTo>
                    <a:pt x="0" y="0"/>
                  </a:lnTo>
                </a:path>
              </a:pathLst>
            </a:custGeom>
            <a:ln w="20941">
              <a:solidFill>
                <a:srgbClr val="18E7CF"/>
              </a:solidFill>
            </a:ln>
          </p:spPr>
          <p:txBody>
            <a:bodyPr wrap="square" lIns="0" tIns="0" rIns="0" bIns="0" rtlCol="0"/>
            <a:lstStyle/>
            <a:p>
              <a:endParaRPr sz="637"/>
            </a:p>
          </p:txBody>
        </p:sp>
        <p:sp>
          <p:nvSpPr>
            <p:cNvPr id="21" name="object 21"/>
            <p:cNvSpPr/>
            <p:nvPr/>
          </p:nvSpPr>
          <p:spPr>
            <a:xfrm>
              <a:off x="7612772" y="6085678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5" h="100964">
                  <a:moveTo>
                    <a:pt x="100520" y="0"/>
                  </a:moveTo>
                  <a:lnTo>
                    <a:pt x="0" y="50260"/>
                  </a:lnTo>
                  <a:lnTo>
                    <a:pt x="100520" y="100520"/>
                  </a:lnTo>
                  <a:lnTo>
                    <a:pt x="100520" y="0"/>
                  </a:lnTo>
                  <a:close/>
                </a:path>
              </a:pathLst>
            </a:custGeom>
            <a:solidFill>
              <a:srgbClr val="18E7CF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 sz="637"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3547684" y="2201784"/>
            <a:ext cx="97613" cy="453701"/>
          </a:xfrm>
          <a:prstGeom prst="rect">
            <a:avLst/>
          </a:prstGeom>
        </p:spPr>
        <p:txBody>
          <a:bodyPr vert="horz" wrap="square" lIns="0" tIns="58915" rIns="0" bIns="0" rtlCol="0">
            <a:spAutoFit/>
          </a:bodyPr>
          <a:lstStyle/>
          <a:p>
            <a:pPr marL="5776">
              <a:spcBef>
                <a:spcPts val="464"/>
              </a:spcBef>
            </a:pPr>
            <a:r>
              <a:rPr sz="1114" spc="5" dirty="0">
                <a:solidFill>
                  <a:srgbClr val="18E7CF"/>
                </a:solidFill>
                <a:latin typeface="Menlo"/>
                <a:cs typeface="Menlo"/>
              </a:rPr>
              <a:t>0</a:t>
            </a:r>
            <a:endParaRPr sz="1114">
              <a:latin typeface="Menlo"/>
              <a:cs typeface="Menlo"/>
            </a:endParaRPr>
          </a:p>
          <a:p>
            <a:pPr marL="5776">
              <a:spcBef>
                <a:spcPts val="418"/>
              </a:spcBef>
            </a:pPr>
            <a:r>
              <a:rPr sz="1114" spc="5" dirty="0">
                <a:solidFill>
                  <a:srgbClr val="18E7CF"/>
                </a:solidFill>
                <a:latin typeface="Menlo"/>
                <a:cs typeface="Menlo"/>
              </a:rPr>
              <a:t>1</a:t>
            </a:r>
            <a:endParaRPr sz="1114">
              <a:latin typeface="Menlo"/>
              <a:cs typeface="Menlo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674076" y="2691632"/>
            <a:ext cx="97613" cy="178456"/>
          </a:xfrm>
          <a:prstGeom prst="rect">
            <a:avLst/>
          </a:prstGeom>
        </p:spPr>
        <p:txBody>
          <a:bodyPr vert="horz" wrap="square" lIns="0" tIns="6931" rIns="0" bIns="0" rtlCol="0">
            <a:spAutoFit/>
          </a:bodyPr>
          <a:lstStyle/>
          <a:p>
            <a:pPr marL="5776">
              <a:spcBef>
                <a:spcPts val="55"/>
              </a:spcBef>
            </a:pPr>
            <a:r>
              <a:rPr sz="1114" spc="5" dirty="0">
                <a:solidFill>
                  <a:srgbClr val="18E7CF"/>
                </a:solidFill>
                <a:latin typeface="Menlo"/>
                <a:cs typeface="Menlo"/>
              </a:rPr>
              <a:t>2</a:t>
            </a:r>
            <a:endParaRPr sz="1114">
              <a:latin typeface="Menlo"/>
              <a:cs typeface="Menlo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6767810" y="2116720"/>
            <a:ext cx="394787" cy="183676"/>
            <a:chOff x="14880122" y="4654172"/>
            <a:chExt cx="868044" cy="403860"/>
          </a:xfrm>
        </p:grpSpPr>
        <p:sp>
          <p:nvSpPr>
            <p:cNvPr id="25" name="object 25"/>
            <p:cNvSpPr/>
            <p:nvPr/>
          </p:nvSpPr>
          <p:spPr>
            <a:xfrm>
              <a:off x="14930383" y="4664650"/>
              <a:ext cx="0" cy="302895"/>
            </a:xfrm>
            <a:custGeom>
              <a:avLst/>
              <a:gdLst/>
              <a:ahLst/>
              <a:cxnLst/>
              <a:rect l="l" t="t" r="r" b="b"/>
              <a:pathLst>
                <a:path h="302895">
                  <a:moveTo>
                    <a:pt x="0" y="302775"/>
                  </a:moveTo>
                  <a:lnTo>
                    <a:pt x="0" y="292305"/>
                  </a:lnTo>
                  <a:lnTo>
                    <a:pt x="0" y="0"/>
                  </a:lnTo>
                </a:path>
              </a:pathLst>
            </a:custGeom>
            <a:ln w="20941">
              <a:solidFill>
                <a:srgbClr val="FAE232"/>
              </a:solidFill>
            </a:ln>
          </p:spPr>
          <p:txBody>
            <a:bodyPr wrap="square" lIns="0" tIns="0" rIns="0" bIns="0" rtlCol="0"/>
            <a:lstStyle/>
            <a:p>
              <a:endParaRPr sz="637"/>
            </a:p>
          </p:txBody>
        </p:sp>
        <p:sp>
          <p:nvSpPr>
            <p:cNvPr id="26" name="object 26"/>
            <p:cNvSpPr/>
            <p:nvPr/>
          </p:nvSpPr>
          <p:spPr>
            <a:xfrm>
              <a:off x="14880122" y="4956955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5" h="100964">
                  <a:moveTo>
                    <a:pt x="100520" y="0"/>
                  </a:moveTo>
                  <a:lnTo>
                    <a:pt x="0" y="0"/>
                  </a:lnTo>
                  <a:lnTo>
                    <a:pt x="50260" y="100520"/>
                  </a:lnTo>
                  <a:lnTo>
                    <a:pt x="100520" y="0"/>
                  </a:lnTo>
                  <a:close/>
                </a:path>
              </a:pathLst>
            </a:custGeom>
            <a:solidFill>
              <a:srgbClr val="FAE232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 sz="637"/>
            </a:p>
          </p:txBody>
        </p:sp>
        <p:sp>
          <p:nvSpPr>
            <p:cNvPr id="27" name="object 27"/>
            <p:cNvSpPr/>
            <p:nvPr/>
          </p:nvSpPr>
          <p:spPr>
            <a:xfrm>
              <a:off x="15697406" y="4664650"/>
              <a:ext cx="0" cy="302895"/>
            </a:xfrm>
            <a:custGeom>
              <a:avLst/>
              <a:gdLst/>
              <a:ahLst/>
              <a:cxnLst/>
              <a:rect l="l" t="t" r="r" b="b"/>
              <a:pathLst>
                <a:path h="302895">
                  <a:moveTo>
                    <a:pt x="0" y="302775"/>
                  </a:moveTo>
                  <a:lnTo>
                    <a:pt x="0" y="292305"/>
                  </a:lnTo>
                  <a:lnTo>
                    <a:pt x="0" y="0"/>
                  </a:lnTo>
                </a:path>
              </a:pathLst>
            </a:custGeom>
            <a:ln w="20941">
              <a:solidFill>
                <a:srgbClr val="FAE232"/>
              </a:solidFill>
            </a:ln>
          </p:spPr>
          <p:txBody>
            <a:bodyPr wrap="square" lIns="0" tIns="0" rIns="0" bIns="0" rtlCol="0"/>
            <a:lstStyle/>
            <a:p>
              <a:endParaRPr sz="637"/>
            </a:p>
          </p:txBody>
        </p:sp>
        <p:sp>
          <p:nvSpPr>
            <p:cNvPr id="28" name="object 28"/>
            <p:cNvSpPr/>
            <p:nvPr/>
          </p:nvSpPr>
          <p:spPr>
            <a:xfrm>
              <a:off x="15647146" y="4956955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5" h="100964">
                  <a:moveTo>
                    <a:pt x="100520" y="0"/>
                  </a:moveTo>
                  <a:lnTo>
                    <a:pt x="0" y="0"/>
                  </a:lnTo>
                  <a:lnTo>
                    <a:pt x="50260" y="100520"/>
                  </a:lnTo>
                  <a:lnTo>
                    <a:pt x="100520" y="0"/>
                  </a:lnTo>
                  <a:close/>
                </a:path>
              </a:pathLst>
            </a:custGeom>
            <a:solidFill>
              <a:srgbClr val="FAE232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 sz="637"/>
            </a:p>
          </p:txBody>
        </p:sp>
      </p:grpSp>
      <p:grpSp>
        <p:nvGrpSpPr>
          <p:cNvPr id="29" name="object 29"/>
          <p:cNvGrpSpPr/>
          <p:nvPr/>
        </p:nvGrpSpPr>
        <p:grpSpPr>
          <a:xfrm>
            <a:off x="7465492" y="2121486"/>
            <a:ext cx="45919" cy="178766"/>
            <a:chOff x="16414159" y="4664649"/>
            <a:chExt cx="100965" cy="393065"/>
          </a:xfrm>
        </p:grpSpPr>
        <p:sp>
          <p:nvSpPr>
            <p:cNvPr id="30" name="object 30"/>
            <p:cNvSpPr/>
            <p:nvPr/>
          </p:nvSpPr>
          <p:spPr>
            <a:xfrm>
              <a:off x="16464419" y="4664649"/>
              <a:ext cx="0" cy="302895"/>
            </a:xfrm>
            <a:custGeom>
              <a:avLst/>
              <a:gdLst/>
              <a:ahLst/>
              <a:cxnLst/>
              <a:rect l="l" t="t" r="r" b="b"/>
              <a:pathLst>
                <a:path h="302895">
                  <a:moveTo>
                    <a:pt x="0" y="302775"/>
                  </a:moveTo>
                  <a:lnTo>
                    <a:pt x="0" y="292305"/>
                  </a:lnTo>
                  <a:lnTo>
                    <a:pt x="0" y="0"/>
                  </a:lnTo>
                </a:path>
              </a:pathLst>
            </a:custGeom>
            <a:ln w="20941">
              <a:solidFill>
                <a:srgbClr val="FAE232"/>
              </a:solidFill>
            </a:ln>
          </p:spPr>
          <p:txBody>
            <a:bodyPr wrap="square" lIns="0" tIns="0" rIns="0" bIns="0" rtlCol="0"/>
            <a:lstStyle/>
            <a:p>
              <a:endParaRPr sz="637"/>
            </a:p>
          </p:txBody>
        </p:sp>
        <p:sp>
          <p:nvSpPr>
            <p:cNvPr id="31" name="object 31"/>
            <p:cNvSpPr/>
            <p:nvPr/>
          </p:nvSpPr>
          <p:spPr>
            <a:xfrm>
              <a:off x="16414159" y="4956954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5" h="100964">
                  <a:moveTo>
                    <a:pt x="100520" y="0"/>
                  </a:moveTo>
                  <a:lnTo>
                    <a:pt x="0" y="0"/>
                  </a:lnTo>
                  <a:lnTo>
                    <a:pt x="50260" y="100520"/>
                  </a:lnTo>
                  <a:lnTo>
                    <a:pt x="100520" y="0"/>
                  </a:lnTo>
                  <a:close/>
                </a:path>
              </a:pathLst>
            </a:custGeom>
            <a:solidFill>
              <a:srgbClr val="FAE232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 sz="637"/>
            </a:p>
          </p:txBody>
        </p:sp>
      </p:grpSp>
      <p:sp>
        <p:nvSpPr>
          <p:cNvPr id="32" name="object 32"/>
          <p:cNvSpPr/>
          <p:nvPr/>
        </p:nvSpPr>
        <p:spPr>
          <a:xfrm>
            <a:off x="2208539" y="3301430"/>
            <a:ext cx="87795" cy="259341"/>
          </a:xfrm>
          <a:custGeom>
            <a:avLst/>
            <a:gdLst/>
            <a:ahLst/>
            <a:cxnLst/>
            <a:rect l="l" t="t" r="r" b="b"/>
            <a:pathLst>
              <a:path w="193039" h="570229">
                <a:moveTo>
                  <a:pt x="96257" y="0"/>
                </a:moveTo>
                <a:lnTo>
                  <a:pt x="57828" y="5556"/>
                </a:lnTo>
                <a:lnTo>
                  <a:pt x="13965" y="40714"/>
                </a:lnTo>
                <a:lnTo>
                  <a:pt x="607" y="87962"/>
                </a:lnTo>
                <a:lnTo>
                  <a:pt x="0" y="109164"/>
                </a:lnTo>
                <a:lnTo>
                  <a:pt x="0" y="460844"/>
                </a:lnTo>
                <a:lnTo>
                  <a:pt x="2257" y="498887"/>
                </a:lnTo>
                <a:lnTo>
                  <a:pt x="25845" y="544075"/>
                </a:lnTo>
                <a:lnTo>
                  <a:pt x="66130" y="566951"/>
                </a:lnTo>
                <a:lnTo>
                  <a:pt x="96257" y="570008"/>
                </a:lnTo>
                <a:lnTo>
                  <a:pt x="105922" y="569684"/>
                </a:lnTo>
                <a:lnTo>
                  <a:pt x="151887" y="555955"/>
                </a:lnTo>
                <a:lnTo>
                  <a:pt x="187044" y="512093"/>
                </a:lnTo>
                <a:lnTo>
                  <a:pt x="192515" y="460844"/>
                </a:lnTo>
                <a:lnTo>
                  <a:pt x="192515" y="109164"/>
                </a:lnTo>
                <a:lnTo>
                  <a:pt x="190257" y="71121"/>
                </a:lnTo>
                <a:lnTo>
                  <a:pt x="166669" y="25932"/>
                </a:lnTo>
                <a:lnTo>
                  <a:pt x="126385" y="3056"/>
                </a:lnTo>
                <a:lnTo>
                  <a:pt x="96257" y="0"/>
                </a:lnTo>
                <a:close/>
              </a:path>
            </a:pathLst>
          </a:custGeom>
          <a:solidFill>
            <a:srgbClr val="61D835">
              <a:alpha val="57269"/>
            </a:srgbClr>
          </a:solidFill>
        </p:spPr>
        <p:txBody>
          <a:bodyPr wrap="square" lIns="0" tIns="0" rIns="0" bIns="0" rtlCol="0"/>
          <a:lstStyle/>
          <a:p>
            <a:endParaRPr sz="637"/>
          </a:p>
        </p:txBody>
      </p:sp>
      <p:sp>
        <p:nvSpPr>
          <p:cNvPr id="33" name="object 33"/>
          <p:cNvSpPr/>
          <p:nvPr/>
        </p:nvSpPr>
        <p:spPr>
          <a:xfrm>
            <a:off x="3111363" y="3301430"/>
            <a:ext cx="87795" cy="259341"/>
          </a:xfrm>
          <a:custGeom>
            <a:avLst/>
            <a:gdLst/>
            <a:ahLst/>
            <a:cxnLst/>
            <a:rect l="l" t="t" r="r" b="b"/>
            <a:pathLst>
              <a:path w="193040" h="570229">
                <a:moveTo>
                  <a:pt x="96257" y="0"/>
                </a:moveTo>
                <a:lnTo>
                  <a:pt x="57828" y="5556"/>
                </a:lnTo>
                <a:lnTo>
                  <a:pt x="13965" y="40714"/>
                </a:lnTo>
                <a:lnTo>
                  <a:pt x="607" y="87962"/>
                </a:lnTo>
                <a:lnTo>
                  <a:pt x="0" y="109164"/>
                </a:lnTo>
                <a:lnTo>
                  <a:pt x="0" y="460844"/>
                </a:lnTo>
                <a:lnTo>
                  <a:pt x="2257" y="498887"/>
                </a:lnTo>
                <a:lnTo>
                  <a:pt x="25845" y="544075"/>
                </a:lnTo>
                <a:lnTo>
                  <a:pt x="66130" y="566951"/>
                </a:lnTo>
                <a:lnTo>
                  <a:pt x="96257" y="570008"/>
                </a:lnTo>
                <a:lnTo>
                  <a:pt x="105922" y="569684"/>
                </a:lnTo>
                <a:lnTo>
                  <a:pt x="151888" y="555955"/>
                </a:lnTo>
                <a:lnTo>
                  <a:pt x="187044" y="512093"/>
                </a:lnTo>
                <a:lnTo>
                  <a:pt x="192515" y="460844"/>
                </a:lnTo>
                <a:lnTo>
                  <a:pt x="192515" y="109164"/>
                </a:lnTo>
                <a:lnTo>
                  <a:pt x="190257" y="71121"/>
                </a:lnTo>
                <a:lnTo>
                  <a:pt x="166669" y="25932"/>
                </a:lnTo>
                <a:lnTo>
                  <a:pt x="126385" y="3056"/>
                </a:lnTo>
                <a:lnTo>
                  <a:pt x="96257" y="0"/>
                </a:lnTo>
                <a:close/>
              </a:path>
            </a:pathLst>
          </a:custGeom>
          <a:solidFill>
            <a:srgbClr val="61D835">
              <a:alpha val="57269"/>
            </a:srgbClr>
          </a:solidFill>
        </p:spPr>
        <p:txBody>
          <a:bodyPr wrap="square" lIns="0" tIns="0" rIns="0" bIns="0" rtlCol="0"/>
          <a:lstStyle/>
          <a:p>
            <a:endParaRPr sz="637"/>
          </a:p>
        </p:txBody>
      </p:sp>
      <p:sp>
        <p:nvSpPr>
          <p:cNvPr id="34" name="object 34"/>
          <p:cNvSpPr/>
          <p:nvPr/>
        </p:nvSpPr>
        <p:spPr>
          <a:xfrm>
            <a:off x="2080443" y="3520490"/>
            <a:ext cx="99924" cy="474207"/>
          </a:xfrm>
          <a:custGeom>
            <a:avLst/>
            <a:gdLst/>
            <a:ahLst/>
            <a:cxnLst/>
            <a:rect l="l" t="t" r="r" b="b"/>
            <a:pathLst>
              <a:path w="219710" h="1042670">
                <a:moveTo>
                  <a:pt x="219151" y="109169"/>
                </a:moveTo>
                <a:lnTo>
                  <a:pt x="216903" y="71132"/>
                </a:lnTo>
                <a:lnTo>
                  <a:pt x="193306" y="25933"/>
                </a:lnTo>
                <a:lnTo>
                  <a:pt x="153022" y="3060"/>
                </a:lnTo>
                <a:lnTo>
                  <a:pt x="122897" y="0"/>
                </a:lnTo>
                <a:lnTo>
                  <a:pt x="113233" y="330"/>
                </a:lnTo>
                <a:lnTo>
                  <a:pt x="67271" y="14058"/>
                </a:lnTo>
                <a:lnTo>
                  <a:pt x="32105" y="57924"/>
                </a:lnTo>
                <a:lnTo>
                  <a:pt x="26644" y="109169"/>
                </a:lnTo>
                <a:lnTo>
                  <a:pt x="26644" y="460844"/>
                </a:lnTo>
                <a:lnTo>
                  <a:pt x="27254" y="482053"/>
                </a:lnTo>
                <a:lnTo>
                  <a:pt x="28587" y="495820"/>
                </a:lnTo>
                <a:lnTo>
                  <a:pt x="25844" y="498017"/>
                </a:lnTo>
                <a:lnTo>
                  <a:pt x="2247" y="543204"/>
                </a:lnTo>
                <a:lnTo>
                  <a:pt x="0" y="581253"/>
                </a:lnTo>
                <a:lnTo>
                  <a:pt x="0" y="932929"/>
                </a:lnTo>
                <a:lnTo>
                  <a:pt x="2247" y="970965"/>
                </a:lnTo>
                <a:lnTo>
                  <a:pt x="25844" y="1016165"/>
                </a:lnTo>
                <a:lnTo>
                  <a:pt x="66128" y="1039037"/>
                </a:lnTo>
                <a:lnTo>
                  <a:pt x="96253" y="1042098"/>
                </a:lnTo>
                <a:lnTo>
                  <a:pt x="105918" y="1041768"/>
                </a:lnTo>
                <a:lnTo>
                  <a:pt x="151879" y="1028039"/>
                </a:lnTo>
                <a:lnTo>
                  <a:pt x="187045" y="984173"/>
                </a:lnTo>
                <a:lnTo>
                  <a:pt x="192506" y="932929"/>
                </a:lnTo>
                <a:lnTo>
                  <a:pt x="192506" y="581253"/>
                </a:lnTo>
                <a:lnTo>
                  <a:pt x="191909" y="560044"/>
                </a:lnTo>
                <a:lnTo>
                  <a:pt x="190550" y="546290"/>
                </a:lnTo>
                <a:lnTo>
                  <a:pt x="193306" y="544080"/>
                </a:lnTo>
                <a:lnTo>
                  <a:pt x="216903" y="498894"/>
                </a:lnTo>
                <a:lnTo>
                  <a:pt x="219151" y="460844"/>
                </a:lnTo>
                <a:lnTo>
                  <a:pt x="219151" y="109169"/>
                </a:lnTo>
                <a:close/>
              </a:path>
            </a:pathLst>
          </a:custGeom>
          <a:solidFill>
            <a:srgbClr val="61D835">
              <a:alpha val="57269"/>
            </a:srgbClr>
          </a:solidFill>
        </p:spPr>
        <p:txBody>
          <a:bodyPr wrap="square" lIns="0" tIns="0" rIns="0" bIns="0" rtlCol="0"/>
          <a:lstStyle/>
          <a:p>
            <a:endParaRPr sz="637"/>
          </a:p>
        </p:txBody>
      </p:sp>
      <p:sp>
        <p:nvSpPr>
          <p:cNvPr id="35" name="object 35"/>
          <p:cNvSpPr/>
          <p:nvPr/>
        </p:nvSpPr>
        <p:spPr>
          <a:xfrm>
            <a:off x="2983262" y="3520490"/>
            <a:ext cx="99924" cy="474207"/>
          </a:xfrm>
          <a:custGeom>
            <a:avLst/>
            <a:gdLst/>
            <a:ahLst/>
            <a:cxnLst/>
            <a:rect l="l" t="t" r="r" b="b"/>
            <a:pathLst>
              <a:path w="219709" h="1042670">
                <a:moveTo>
                  <a:pt x="219163" y="109169"/>
                </a:moveTo>
                <a:lnTo>
                  <a:pt x="216903" y="71132"/>
                </a:lnTo>
                <a:lnTo>
                  <a:pt x="193319" y="25933"/>
                </a:lnTo>
                <a:lnTo>
                  <a:pt x="153035" y="3060"/>
                </a:lnTo>
                <a:lnTo>
                  <a:pt x="122910" y="0"/>
                </a:lnTo>
                <a:lnTo>
                  <a:pt x="113245" y="330"/>
                </a:lnTo>
                <a:lnTo>
                  <a:pt x="67284" y="14058"/>
                </a:lnTo>
                <a:lnTo>
                  <a:pt x="32118" y="57924"/>
                </a:lnTo>
                <a:lnTo>
                  <a:pt x="26657" y="109169"/>
                </a:lnTo>
                <a:lnTo>
                  <a:pt x="26657" y="460844"/>
                </a:lnTo>
                <a:lnTo>
                  <a:pt x="27254" y="482053"/>
                </a:lnTo>
                <a:lnTo>
                  <a:pt x="28600" y="495820"/>
                </a:lnTo>
                <a:lnTo>
                  <a:pt x="25857" y="498017"/>
                </a:lnTo>
                <a:lnTo>
                  <a:pt x="2260" y="543204"/>
                </a:lnTo>
                <a:lnTo>
                  <a:pt x="0" y="581253"/>
                </a:lnTo>
                <a:lnTo>
                  <a:pt x="0" y="932929"/>
                </a:lnTo>
                <a:lnTo>
                  <a:pt x="2260" y="970965"/>
                </a:lnTo>
                <a:lnTo>
                  <a:pt x="25857" y="1016165"/>
                </a:lnTo>
                <a:lnTo>
                  <a:pt x="66141" y="1039037"/>
                </a:lnTo>
                <a:lnTo>
                  <a:pt x="96266" y="1042098"/>
                </a:lnTo>
                <a:lnTo>
                  <a:pt x="105930" y="1041768"/>
                </a:lnTo>
                <a:lnTo>
                  <a:pt x="151892" y="1028039"/>
                </a:lnTo>
                <a:lnTo>
                  <a:pt x="187045" y="984173"/>
                </a:lnTo>
                <a:lnTo>
                  <a:pt x="192519" y="932929"/>
                </a:lnTo>
                <a:lnTo>
                  <a:pt x="192519" y="581253"/>
                </a:lnTo>
                <a:lnTo>
                  <a:pt x="191909" y="560044"/>
                </a:lnTo>
                <a:lnTo>
                  <a:pt x="190550" y="546303"/>
                </a:lnTo>
                <a:lnTo>
                  <a:pt x="193319" y="544080"/>
                </a:lnTo>
                <a:lnTo>
                  <a:pt x="216903" y="498894"/>
                </a:lnTo>
                <a:lnTo>
                  <a:pt x="219163" y="460844"/>
                </a:lnTo>
                <a:lnTo>
                  <a:pt x="219163" y="109169"/>
                </a:lnTo>
                <a:close/>
              </a:path>
            </a:pathLst>
          </a:custGeom>
          <a:solidFill>
            <a:srgbClr val="61D835">
              <a:alpha val="57269"/>
            </a:srgbClr>
          </a:solidFill>
        </p:spPr>
        <p:txBody>
          <a:bodyPr wrap="square" lIns="0" tIns="0" rIns="0" bIns="0" rtlCol="0"/>
          <a:lstStyle/>
          <a:p>
            <a:endParaRPr sz="637"/>
          </a:p>
        </p:txBody>
      </p:sp>
      <p:grpSp>
        <p:nvGrpSpPr>
          <p:cNvPr id="36" name="object 36"/>
          <p:cNvGrpSpPr/>
          <p:nvPr/>
        </p:nvGrpSpPr>
        <p:grpSpPr>
          <a:xfrm>
            <a:off x="2198311" y="4023228"/>
            <a:ext cx="45919" cy="178766"/>
            <a:chOff x="4832865" y="8846133"/>
            <a:chExt cx="100965" cy="393065"/>
          </a:xfrm>
        </p:grpSpPr>
        <p:sp>
          <p:nvSpPr>
            <p:cNvPr id="37" name="object 37"/>
            <p:cNvSpPr/>
            <p:nvPr/>
          </p:nvSpPr>
          <p:spPr>
            <a:xfrm>
              <a:off x="4883125" y="8936183"/>
              <a:ext cx="0" cy="302895"/>
            </a:xfrm>
            <a:custGeom>
              <a:avLst/>
              <a:gdLst/>
              <a:ahLst/>
              <a:cxnLst/>
              <a:rect l="l" t="t" r="r" b="b"/>
              <a:pathLst>
                <a:path h="302895">
                  <a:moveTo>
                    <a:pt x="0" y="302775"/>
                  </a:moveTo>
                  <a:lnTo>
                    <a:pt x="0" y="10470"/>
                  </a:lnTo>
                  <a:lnTo>
                    <a:pt x="0" y="0"/>
                  </a:lnTo>
                </a:path>
              </a:pathLst>
            </a:custGeom>
            <a:ln w="20941">
              <a:solidFill>
                <a:srgbClr val="61D835"/>
              </a:solidFill>
            </a:ln>
          </p:spPr>
          <p:txBody>
            <a:bodyPr wrap="square" lIns="0" tIns="0" rIns="0" bIns="0" rtlCol="0"/>
            <a:lstStyle/>
            <a:p>
              <a:endParaRPr sz="637"/>
            </a:p>
          </p:txBody>
        </p:sp>
        <p:sp>
          <p:nvSpPr>
            <p:cNvPr id="38" name="object 38"/>
            <p:cNvSpPr/>
            <p:nvPr/>
          </p:nvSpPr>
          <p:spPr>
            <a:xfrm>
              <a:off x="4832865" y="8846133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4" h="100965">
                  <a:moveTo>
                    <a:pt x="50260" y="0"/>
                  </a:moveTo>
                  <a:lnTo>
                    <a:pt x="0" y="100520"/>
                  </a:lnTo>
                  <a:lnTo>
                    <a:pt x="100520" y="100520"/>
                  </a:lnTo>
                  <a:lnTo>
                    <a:pt x="50260" y="0"/>
                  </a:lnTo>
                  <a:close/>
                </a:path>
              </a:pathLst>
            </a:custGeom>
            <a:solidFill>
              <a:srgbClr val="61D835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 sz="637"/>
            </a:p>
          </p:txBody>
        </p:sp>
      </p:grpSp>
      <p:grpSp>
        <p:nvGrpSpPr>
          <p:cNvPr id="39" name="object 39"/>
          <p:cNvGrpSpPr/>
          <p:nvPr/>
        </p:nvGrpSpPr>
        <p:grpSpPr>
          <a:xfrm>
            <a:off x="2547152" y="4023228"/>
            <a:ext cx="45919" cy="178766"/>
            <a:chOff x="5599884" y="8846133"/>
            <a:chExt cx="100965" cy="393065"/>
          </a:xfrm>
        </p:grpSpPr>
        <p:sp>
          <p:nvSpPr>
            <p:cNvPr id="40" name="object 40"/>
            <p:cNvSpPr/>
            <p:nvPr/>
          </p:nvSpPr>
          <p:spPr>
            <a:xfrm>
              <a:off x="5650145" y="8936183"/>
              <a:ext cx="0" cy="302895"/>
            </a:xfrm>
            <a:custGeom>
              <a:avLst/>
              <a:gdLst/>
              <a:ahLst/>
              <a:cxnLst/>
              <a:rect l="l" t="t" r="r" b="b"/>
              <a:pathLst>
                <a:path h="302895">
                  <a:moveTo>
                    <a:pt x="0" y="302775"/>
                  </a:moveTo>
                  <a:lnTo>
                    <a:pt x="0" y="10470"/>
                  </a:lnTo>
                  <a:lnTo>
                    <a:pt x="0" y="0"/>
                  </a:lnTo>
                </a:path>
              </a:pathLst>
            </a:custGeom>
            <a:ln w="20941">
              <a:solidFill>
                <a:srgbClr val="61D835"/>
              </a:solidFill>
            </a:ln>
          </p:spPr>
          <p:txBody>
            <a:bodyPr wrap="square" lIns="0" tIns="0" rIns="0" bIns="0" rtlCol="0"/>
            <a:lstStyle/>
            <a:p>
              <a:endParaRPr sz="637"/>
            </a:p>
          </p:txBody>
        </p:sp>
        <p:sp>
          <p:nvSpPr>
            <p:cNvPr id="41" name="object 41"/>
            <p:cNvSpPr/>
            <p:nvPr/>
          </p:nvSpPr>
          <p:spPr>
            <a:xfrm>
              <a:off x="5599884" y="8846133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4" h="100965">
                  <a:moveTo>
                    <a:pt x="50260" y="0"/>
                  </a:moveTo>
                  <a:lnTo>
                    <a:pt x="0" y="100520"/>
                  </a:lnTo>
                  <a:lnTo>
                    <a:pt x="100520" y="100520"/>
                  </a:lnTo>
                  <a:lnTo>
                    <a:pt x="50260" y="0"/>
                  </a:lnTo>
                  <a:close/>
                </a:path>
              </a:pathLst>
            </a:custGeom>
            <a:solidFill>
              <a:srgbClr val="61D835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 sz="637"/>
            </a:p>
          </p:txBody>
        </p:sp>
      </p:grpSp>
      <p:grpSp>
        <p:nvGrpSpPr>
          <p:cNvPr id="42" name="object 42"/>
          <p:cNvGrpSpPr/>
          <p:nvPr/>
        </p:nvGrpSpPr>
        <p:grpSpPr>
          <a:xfrm>
            <a:off x="2895992" y="4023228"/>
            <a:ext cx="45919" cy="178766"/>
            <a:chOff x="6366902" y="8846133"/>
            <a:chExt cx="100965" cy="393065"/>
          </a:xfrm>
        </p:grpSpPr>
        <p:sp>
          <p:nvSpPr>
            <p:cNvPr id="43" name="object 43"/>
            <p:cNvSpPr/>
            <p:nvPr/>
          </p:nvSpPr>
          <p:spPr>
            <a:xfrm>
              <a:off x="6417162" y="8936183"/>
              <a:ext cx="0" cy="302895"/>
            </a:xfrm>
            <a:custGeom>
              <a:avLst/>
              <a:gdLst/>
              <a:ahLst/>
              <a:cxnLst/>
              <a:rect l="l" t="t" r="r" b="b"/>
              <a:pathLst>
                <a:path h="302895">
                  <a:moveTo>
                    <a:pt x="0" y="302775"/>
                  </a:moveTo>
                  <a:lnTo>
                    <a:pt x="0" y="10470"/>
                  </a:lnTo>
                  <a:lnTo>
                    <a:pt x="0" y="0"/>
                  </a:lnTo>
                </a:path>
              </a:pathLst>
            </a:custGeom>
            <a:ln w="20941">
              <a:solidFill>
                <a:srgbClr val="61D835"/>
              </a:solidFill>
            </a:ln>
          </p:spPr>
          <p:txBody>
            <a:bodyPr wrap="square" lIns="0" tIns="0" rIns="0" bIns="0" rtlCol="0"/>
            <a:lstStyle/>
            <a:p>
              <a:endParaRPr sz="637"/>
            </a:p>
          </p:txBody>
        </p:sp>
        <p:sp>
          <p:nvSpPr>
            <p:cNvPr id="44" name="object 44"/>
            <p:cNvSpPr/>
            <p:nvPr/>
          </p:nvSpPr>
          <p:spPr>
            <a:xfrm>
              <a:off x="6366902" y="8846133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4" h="100965">
                  <a:moveTo>
                    <a:pt x="50260" y="0"/>
                  </a:moveTo>
                  <a:lnTo>
                    <a:pt x="0" y="100520"/>
                  </a:lnTo>
                  <a:lnTo>
                    <a:pt x="100520" y="100520"/>
                  </a:lnTo>
                  <a:lnTo>
                    <a:pt x="50260" y="0"/>
                  </a:lnTo>
                  <a:close/>
                </a:path>
              </a:pathLst>
            </a:custGeom>
            <a:solidFill>
              <a:srgbClr val="61D835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 sz="637"/>
            </a:p>
          </p:txBody>
        </p:sp>
      </p:grpSp>
      <p:sp>
        <p:nvSpPr>
          <p:cNvPr id="45" name="object 45"/>
          <p:cNvSpPr txBox="1"/>
          <p:nvPr/>
        </p:nvSpPr>
        <p:spPr>
          <a:xfrm>
            <a:off x="1145349" y="1142312"/>
            <a:ext cx="2190825" cy="467205"/>
          </a:xfrm>
          <a:prstGeom prst="rect">
            <a:avLst/>
          </a:prstGeom>
        </p:spPr>
        <p:txBody>
          <a:bodyPr vert="horz" wrap="square" lIns="0" tIns="5487" rIns="0" bIns="0" rtlCol="0">
            <a:spAutoFit/>
          </a:bodyPr>
          <a:lstStyle/>
          <a:p>
            <a:pPr marL="5776">
              <a:lnSpc>
                <a:spcPts val="1762"/>
              </a:lnSpc>
              <a:spcBef>
                <a:spcPts val="43"/>
              </a:spcBef>
            </a:pPr>
            <a:r>
              <a:rPr sz="1501" dirty="0">
                <a:solidFill>
                  <a:srgbClr val="FFFFFF"/>
                </a:solidFill>
                <a:latin typeface="Menlo"/>
                <a:cs typeface="Menlo"/>
              </a:rPr>
              <a:t>tensor([[[1,</a:t>
            </a:r>
            <a:r>
              <a:rPr sz="1501" spc="-66" dirty="0">
                <a:solidFill>
                  <a:srgbClr val="FFFFFF"/>
                </a:solidFill>
                <a:latin typeface="Menlo"/>
                <a:cs typeface="Menlo"/>
              </a:rPr>
              <a:t> </a:t>
            </a:r>
            <a:r>
              <a:rPr sz="1501" dirty="0">
                <a:solidFill>
                  <a:srgbClr val="FFFFFF"/>
                </a:solidFill>
                <a:latin typeface="Menlo"/>
                <a:cs typeface="Menlo"/>
              </a:rPr>
              <a:t>2,</a:t>
            </a:r>
            <a:r>
              <a:rPr sz="1501" spc="-66" dirty="0">
                <a:solidFill>
                  <a:srgbClr val="FFFFFF"/>
                </a:solidFill>
                <a:latin typeface="Menlo"/>
                <a:cs typeface="Menlo"/>
              </a:rPr>
              <a:t> </a:t>
            </a:r>
            <a:r>
              <a:rPr sz="1501" spc="-11" dirty="0">
                <a:solidFill>
                  <a:srgbClr val="FFFFFF"/>
                </a:solidFill>
                <a:latin typeface="Menlo"/>
                <a:cs typeface="Menlo"/>
              </a:rPr>
              <a:t>3],</a:t>
            </a:r>
            <a:endParaRPr sz="1501">
              <a:latin typeface="Menlo"/>
              <a:cs typeface="Menlo"/>
            </a:endParaRPr>
          </a:p>
          <a:p>
            <a:pPr marL="920688">
              <a:lnSpc>
                <a:spcPts val="1762"/>
              </a:lnSpc>
            </a:pPr>
            <a:r>
              <a:rPr sz="1501" dirty="0">
                <a:solidFill>
                  <a:srgbClr val="FFFFFF"/>
                </a:solidFill>
                <a:latin typeface="Menlo"/>
                <a:cs typeface="Menlo"/>
              </a:rPr>
              <a:t>[3,</a:t>
            </a:r>
            <a:r>
              <a:rPr sz="1501" spc="-25" dirty="0">
                <a:solidFill>
                  <a:srgbClr val="FFFFFF"/>
                </a:solidFill>
                <a:latin typeface="Menlo"/>
                <a:cs typeface="Menlo"/>
              </a:rPr>
              <a:t> </a:t>
            </a:r>
            <a:r>
              <a:rPr sz="1501" dirty="0">
                <a:solidFill>
                  <a:srgbClr val="FFFFFF"/>
                </a:solidFill>
                <a:latin typeface="Menlo"/>
                <a:cs typeface="Menlo"/>
              </a:rPr>
              <a:t>6,</a:t>
            </a:r>
            <a:r>
              <a:rPr sz="1501" spc="-25" dirty="0">
                <a:solidFill>
                  <a:srgbClr val="FFFFFF"/>
                </a:solidFill>
                <a:latin typeface="Menlo"/>
                <a:cs typeface="Menlo"/>
              </a:rPr>
              <a:t> </a:t>
            </a:r>
            <a:r>
              <a:rPr sz="1501" spc="-11" dirty="0">
                <a:solidFill>
                  <a:srgbClr val="FFFFFF"/>
                </a:solidFill>
                <a:latin typeface="Menlo"/>
                <a:cs typeface="Menlo"/>
              </a:rPr>
              <a:t>9],</a:t>
            </a:r>
            <a:endParaRPr sz="1501">
              <a:latin typeface="Menlo"/>
              <a:cs typeface="Menlo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2060485" y="1580431"/>
            <a:ext cx="1387965" cy="236501"/>
          </a:xfrm>
          <a:prstGeom prst="rect">
            <a:avLst/>
          </a:prstGeom>
        </p:spPr>
        <p:txBody>
          <a:bodyPr vert="horz" wrap="square" lIns="0" tIns="5487" rIns="0" bIns="0" rtlCol="0">
            <a:spAutoFit/>
          </a:bodyPr>
          <a:lstStyle/>
          <a:p>
            <a:pPr marL="5776">
              <a:spcBef>
                <a:spcPts val="43"/>
              </a:spcBef>
            </a:pPr>
            <a:r>
              <a:rPr sz="1501" dirty="0">
                <a:solidFill>
                  <a:srgbClr val="FFFFFF"/>
                </a:solidFill>
                <a:latin typeface="Menlo"/>
                <a:cs typeface="Menlo"/>
              </a:rPr>
              <a:t>[2,</a:t>
            </a:r>
            <a:r>
              <a:rPr sz="1501" spc="-25" dirty="0">
                <a:solidFill>
                  <a:srgbClr val="FFFFFF"/>
                </a:solidFill>
                <a:latin typeface="Menlo"/>
                <a:cs typeface="Menlo"/>
              </a:rPr>
              <a:t> </a:t>
            </a:r>
            <a:r>
              <a:rPr sz="1501" dirty="0">
                <a:solidFill>
                  <a:srgbClr val="FFFFFF"/>
                </a:solidFill>
                <a:latin typeface="Menlo"/>
                <a:cs typeface="Menlo"/>
              </a:rPr>
              <a:t>4,</a:t>
            </a:r>
            <a:r>
              <a:rPr sz="1501" spc="-25" dirty="0">
                <a:solidFill>
                  <a:srgbClr val="FFFFFF"/>
                </a:solidFill>
                <a:latin typeface="Menlo"/>
                <a:cs typeface="Menlo"/>
              </a:rPr>
              <a:t> </a:t>
            </a:r>
            <a:r>
              <a:rPr sz="1501" spc="-5" dirty="0">
                <a:solidFill>
                  <a:srgbClr val="FFFFFF"/>
                </a:solidFill>
                <a:latin typeface="Menlo"/>
                <a:cs typeface="Menlo"/>
              </a:rPr>
              <a:t>5]]])</a:t>
            </a:r>
            <a:endParaRPr sz="1501">
              <a:latin typeface="Menlo"/>
              <a:cs typeface="Menlo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1145349" y="3299394"/>
            <a:ext cx="2190825" cy="467205"/>
          </a:xfrm>
          <a:prstGeom prst="rect">
            <a:avLst/>
          </a:prstGeom>
        </p:spPr>
        <p:txBody>
          <a:bodyPr vert="horz" wrap="square" lIns="0" tIns="5487" rIns="0" bIns="0" rtlCol="0">
            <a:spAutoFit/>
          </a:bodyPr>
          <a:lstStyle/>
          <a:p>
            <a:pPr marL="5776">
              <a:lnSpc>
                <a:spcPts val="1762"/>
              </a:lnSpc>
              <a:spcBef>
                <a:spcPts val="43"/>
              </a:spcBef>
            </a:pPr>
            <a:r>
              <a:rPr sz="1501" dirty="0">
                <a:solidFill>
                  <a:srgbClr val="FFFFFF"/>
                </a:solidFill>
                <a:latin typeface="Menlo"/>
                <a:cs typeface="Menlo"/>
              </a:rPr>
              <a:t>tensor([[[1,</a:t>
            </a:r>
            <a:r>
              <a:rPr sz="1501" spc="-66" dirty="0">
                <a:solidFill>
                  <a:srgbClr val="FFFFFF"/>
                </a:solidFill>
                <a:latin typeface="Menlo"/>
                <a:cs typeface="Menlo"/>
              </a:rPr>
              <a:t> </a:t>
            </a:r>
            <a:r>
              <a:rPr sz="1501" dirty="0">
                <a:solidFill>
                  <a:srgbClr val="FFFFFF"/>
                </a:solidFill>
                <a:latin typeface="Menlo"/>
                <a:cs typeface="Menlo"/>
              </a:rPr>
              <a:t>2,</a:t>
            </a:r>
            <a:r>
              <a:rPr sz="1501" spc="-66" dirty="0">
                <a:solidFill>
                  <a:srgbClr val="FFFFFF"/>
                </a:solidFill>
                <a:latin typeface="Menlo"/>
                <a:cs typeface="Menlo"/>
              </a:rPr>
              <a:t> </a:t>
            </a:r>
            <a:r>
              <a:rPr sz="1501" spc="-11" dirty="0">
                <a:solidFill>
                  <a:srgbClr val="FFFFFF"/>
                </a:solidFill>
                <a:latin typeface="Menlo"/>
                <a:cs typeface="Menlo"/>
              </a:rPr>
              <a:t>3],</a:t>
            </a:r>
            <a:endParaRPr sz="1501">
              <a:latin typeface="Menlo"/>
              <a:cs typeface="Menlo"/>
            </a:endParaRPr>
          </a:p>
          <a:p>
            <a:pPr marL="920688">
              <a:lnSpc>
                <a:spcPts val="1762"/>
              </a:lnSpc>
            </a:pPr>
            <a:r>
              <a:rPr sz="1501" dirty="0">
                <a:solidFill>
                  <a:srgbClr val="FFFFFF"/>
                </a:solidFill>
                <a:latin typeface="Menlo"/>
                <a:cs typeface="Menlo"/>
              </a:rPr>
              <a:t>[3,</a:t>
            </a:r>
            <a:r>
              <a:rPr sz="1501" spc="-25" dirty="0">
                <a:solidFill>
                  <a:srgbClr val="FFFFFF"/>
                </a:solidFill>
                <a:latin typeface="Menlo"/>
                <a:cs typeface="Menlo"/>
              </a:rPr>
              <a:t> </a:t>
            </a:r>
            <a:r>
              <a:rPr sz="1501" dirty="0">
                <a:solidFill>
                  <a:srgbClr val="FFFFFF"/>
                </a:solidFill>
                <a:latin typeface="Menlo"/>
                <a:cs typeface="Menlo"/>
              </a:rPr>
              <a:t>6,</a:t>
            </a:r>
            <a:r>
              <a:rPr sz="1501" spc="-25" dirty="0">
                <a:solidFill>
                  <a:srgbClr val="FFFFFF"/>
                </a:solidFill>
                <a:latin typeface="Menlo"/>
                <a:cs typeface="Menlo"/>
              </a:rPr>
              <a:t> </a:t>
            </a:r>
            <a:r>
              <a:rPr sz="1501" spc="-11" dirty="0">
                <a:solidFill>
                  <a:srgbClr val="FFFFFF"/>
                </a:solidFill>
                <a:latin typeface="Menlo"/>
                <a:cs typeface="Menlo"/>
              </a:rPr>
              <a:t>9],</a:t>
            </a:r>
            <a:endParaRPr sz="1501">
              <a:latin typeface="Menlo"/>
              <a:cs typeface="Menlo"/>
            </a:endParaRPr>
          </a:p>
        </p:txBody>
      </p:sp>
      <p:graphicFrame>
        <p:nvGraphicFramePr>
          <p:cNvPr id="48" name="object 48"/>
          <p:cNvGraphicFramePr>
            <a:graphicFrameLocks noGrp="1"/>
          </p:cNvGraphicFramePr>
          <p:nvPr/>
        </p:nvGraphicFramePr>
        <p:xfrm>
          <a:off x="2051821" y="3756961"/>
          <a:ext cx="1405004" cy="130067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5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39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51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56955">
                <a:tc>
                  <a:txBody>
                    <a:bodyPr/>
                    <a:lstStyle/>
                    <a:p>
                      <a:pPr marR="86360" algn="ctr">
                        <a:lnSpc>
                          <a:spcPts val="3720"/>
                        </a:lnSpc>
                      </a:pPr>
                      <a:r>
                        <a:rPr sz="1500" spc="-25" dirty="0">
                          <a:solidFill>
                            <a:srgbClr val="FFFFFF"/>
                          </a:solidFill>
                          <a:latin typeface="Menlo"/>
                          <a:cs typeface="Menlo"/>
                        </a:rPr>
                        <a:t>[2,</a:t>
                      </a:r>
                      <a:endParaRPr sz="1500">
                        <a:latin typeface="Menlo"/>
                        <a:cs typeface="Menlo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125730">
                        <a:lnSpc>
                          <a:spcPts val="3720"/>
                        </a:lnSpc>
                      </a:pPr>
                      <a:r>
                        <a:rPr sz="1500" spc="-25" dirty="0">
                          <a:solidFill>
                            <a:srgbClr val="FFFFFF"/>
                          </a:solidFill>
                          <a:latin typeface="Menlo"/>
                          <a:cs typeface="Menlo"/>
                        </a:rPr>
                        <a:t>4,</a:t>
                      </a:r>
                      <a:endParaRPr sz="1500">
                        <a:latin typeface="Menlo"/>
                        <a:cs typeface="Menlo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125730">
                        <a:lnSpc>
                          <a:spcPts val="3720"/>
                        </a:lnSpc>
                      </a:pPr>
                      <a:r>
                        <a:rPr sz="1500" spc="-10" dirty="0">
                          <a:solidFill>
                            <a:srgbClr val="FFFFFF"/>
                          </a:solidFill>
                          <a:latin typeface="Menlo"/>
                          <a:cs typeface="Menlo"/>
                        </a:rPr>
                        <a:t>5]]])</a:t>
                      </a:r>
                      <a:endParaRPr sz="1500">
                        <a:latin typeface="Menlo"/>
                        <a:cs typeface="Menlo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6018">
                <a:tc>
                  <a:txBody>
                    <a:bodyPr/>
                    <a:lstStyle/>
                    <a:p>
                      <a:pPr marR="161925" algn="ctr">
                        <a:lnSpc>
                          <a:spcPts val="2890"/>
                        </a:lnSpc>
                        <a:spcBef>
                          <a:spcPts val="2135"/>
                        </a:spcBef>
                      </a:pPr>
                      <a:r>
                        <a:rPr sz="1100" dirty="0">
                          <a:solidFill>
                            <a:srgbClr val="61D835"/>
                          </a:solidFill>
                          <a:latin typeface="Andale Mono"/>
                          <a:cs typeface="Andale Mono"/>
                        </a:rPr>
                        <a:t>0</a:t>
                      </a:r>
                      <a:endParaRPr sz="1100">
                        <a:latin typeface="Andale Mono"/>
                        <a:cs typeface="Andale Mono"/>
                      </a:endParaRPr>
                    </a:p>
                  </a:txBody>
                  <a:tcPr marL="0" marR="0" marT="123317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130175">
                        <a:lnSpc>
                          <a:spcPts val="2890"/>
                        </a:lnSpc>
                        <a:spcBef>
                          <a:spcPts val="2135"/>
                        </a:spcBef>
                      </a:pPr>
                      <a:r>
                        <a:rPr sz="1100" dirty="0">
                          <a:solidFill>
                            <a:srgbClr val="61D835"/>
                          </a:solidFill>
                          <a:latin typeface="Andale Mono"/>
                          <a:cs typeface="Andale Mono"/>
                        </a:rPr>
                        <a:t>1</a:t>
                      </a:r>
                      <a:endParaRPr sz="1100">
                        <a:latin typeface="Andale Mono"/>
                        <a:cs typeface="Andale Mono"/>
                      </a:endParaRPr>
                    </a:p>
                  </a:txBody>
                  <a:tcPr marL="0" marR="0" marT="123317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140970">
                        <a:lnSpc>
                          <a:spcPts val="2890"/>
                        </a:lnSpc>
                        <a:spcBef>
                          <a:spcPts val="2135"/>
                        </a:spcBef>
                      </a:pPr>
                      <a:r>
                        <a:rPr sz="1100" dirty="0">
                          <a:solidFill>
                            <a:srgbClr val="61D835"/>
                          </a:solidFill>
                          <a:latin typeface="Andale Mono"/>
                          <a:cs typeface="Andale Mono"/>
                        </a:rPr>
                        <a:t>2</a:t>
                      </a:r>
                      <a:endParaRPr sz="1100">
                        <a:latin typeface="Andale Mono"/>
                        <a:cs typeface="Andale Mono"/>
                      </a:endParaRPr>
                    </a:p>
                  </a:txBody>
                  <a:tcPr marL="0" marR="0" marT="123317" marB="0"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49" name="object 49"/>
          <p:cNvGrpSpPr/>
          <p:nvPr/>
        </p:nvGrpSpPr>
        <p:grpSpPr>
          <a:xfrm>
            <a:off x="3222833" y="2446056"/>
            <a:ext cx="4299920" cy="868994"/>
            <a:chOff x="7085547" y="5378304"/>
            <a:chExt cx="9454515" cy="1910714"/>
          </a:xfrm>
        </p:grpSpPr>
        <p:sp>
          <p:nvSpPr>
            <p:cNvPr id="50" name="object 50"/>
            <p:cNvSpPr/>
            <p:nvPr/>
          </p:nvSpPr>
          <p:spPr>
            <a:xfrm>
              <a:off x="7096018" y="6021157"/>
              <a:ext cx="9211310" cy="1257300"/>
            </a:xfrm>
            <a:custGeom>
              <a:avLst/>
              <a:gdLst/>
              <a:ahLst/>
              <a:cxnLst/>
              <a:rect l="l" t="t" r="r" b="b"/>
              <a:pathLst>
                <a:path w="9211310" h="1257300">
                  <a:moveTo>
                    <a:pt x="0" y="1257210"/>
                  </a:moveTo>
                  <a:lnTo>
                    <a:pt x="9200388" y="1416"/>
                  </a:lnTo>
                  <a:lnTo>
                    <a:pt x="9210763" y="0"/>
                  </a:lnTo>
                </a:path>
              </a:pathLst>
            </a:custGeom>
            <a:ln w="20941">
              <a:solidFill>
                <a:srgbClr val="61D835"/>
              </a:solidFill>
            </a:ln>
          </p:spPr>
          <p:txBody>
            <a:bodyPr wrap="square" lIns="0" tIns="0" rIns="0" bIns="0" rtlCol="0"/>
            <a:lstStyle/>
            <a:p>
              <a:endParaRPr sz="637"/>
            </a:p>
          </p:txBody>
        </p:sp>
        <p:sp>
          <p:nvSpPr>
            <p:cNvPr id="51" name="object 51"/>
            <p:cNvSpPr/>
            <p:nvPr/>
          </p:nvSpPr>
          <p:spPr>
            <a:xfrm>
              <a:off x="16289608" y="5972775"/>
              <a:ext cx="106680" cy="99695"/>
            </a:xfrm>
            <a:custGeom>
              <a:avLst/>
              <a:gdLst/>
              <a:ahLst/>
              <a:cxnLst/>
              <a:rect l="l" t="t" r="r" b="b"/>
              <a:pathLst>
                <a:path w="106680" h="99695">
                  <a:moveTo>
                    <a:pt x="0" y="0"/>
                  </a:moveTo>
                  <a:lnTo>
                    <a:pt x="13591" y="99596"/>
                  </a:lnTo>
                  <a:lnTo>
                    <a:pt x="106394" y="362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1D835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 sz="637"/>
            </a:p>
          </p:txBody>
        </p:sp>
        <p:sp>
          <p:nvSpPr>
            <p:cNvPr id="52" name="object 52"/>
            <p:cNvSpPr/>
            <p:nvPr/>
          </p:nvSpPr>
          <p:spPr>
            <a:xfrm>
              <a:off x="16347222" y="5378304"/>
              <a:ext cx="193040" cy="570230"/>
            </a:xfrm>
            <a:custGeom>
              <a:avLst/>
              <a:gdLst/>
              <a:ahLst/>
              <a:cxnLst/>
              <a:rect l="l" t="t" r="r" b="b"/>
              <a:pathLst>
                <a:path w="193040" h="570229">
                  <a:moveTo>
                    <a:pt x="96255" y="0"/>
                  </a:moveTo>
                  <a:lnTo>
                    <a:pt x="57827" y="5557"/>
                  </a:lnTo>
                  <a:lnTo>
                    <a:pt x="13968" y="40715"/>
                  </a:lnTo>
                  <a:lnTo>
                    <a:pt x="608" y="87962"/>
                  </a:lnTo>
                  <a:lnTo>
                    <a:pt x="0" y="109164"/>
                  </a:lnTo>
                  <a:lnTo>
                    <a:pt x="0" y="460844"/>
                  </a:lnTo>
                  <a:lnTo>
                    <a:pt x="2258" y="498887"/>
                  </a:lnTo>
                  <a:lnTo>
                    <a:pt x="25846" y="544076"/>
                  </a:lnTo>
                  <a:lnTo>
                    <a:pt x="66130" y="566952"/>
                  </a:lnTo>
                  <a:lnTo>
                    <a:pt x="96255" y="570008"/>
                  </a:lnTo>
                  <a:lnTo>
                    <a:pt x="105925" y="569684"/>
                  </a:lnTo>
                  <a:lnTo>
                    <a:pt x="151886" y="555956"/>
                  </a:lnTo>
                  <a:lnTo>
                    <a:pt x="187048" y="512093"/>
                  </a:lnTo>
                  <a:lnTo>
                    <a:pt x="192521" y="460844"/>
                  </a:lnTo>
                  <a:lnTo>
                    <a:pt x="192521" y="109164"/>
                  </a:lnTo>
                  <a:lnTo>
                    <a:pt x="190263" y="71122"/>
                  </a:lnTo>
                  <a:lnTo>
                    <a:pt x="166669" y="25933"/>
                  </a:lnTo>
                  <a:lnTo>
                    <a:pt x="126386" y="3057"/>
                  </a:lnTo>
                  <a:lnTo>
                    <a:pt x="96255" y="0"/>
                  </a:lnTo>
                  <a:close/>
                </a:path>
              </a:pathLst>
            </a:custGeom>
            <a:solidFill>
              <a:srgbClr val="61D835">
                <a:alpha val="57269"/>
              </a:srgbClr>
            </a:solidFill>
          </p:spPr>
          <p:txBody>
            <a:bodyPr wrap="square" lIns="0" tIns="0" rIns="0" bIns="0" rtlCol="0"/>
            <a:lstStyle/>
            <a:p>
              <a:endParaRPr sz="637"/>
            </a:p>
          </p:txBody>
        </p:sp>
      </p:grpSp>
      <p:sp>
        <p:nvSpPr>
          <p:cNvPr id="53" name="object 53"/>
          <p:cNvSpPr txBox="1"/>
          <p:nvPr/>
        </p:nvSpPr>
        <p:spPr>
          <a:xfrm>
            <a:off x="5356505" y="2439912"/>
            <a:ext cx="2420131" cy="236501"/>
          </a:xfrm>
          <a:prstGeom prst="rect">
            <a:avLst/>
          </a:prstGeom>
        </p:spPr>
        <p:txBody>
          <a:bodyPr vert="horz" wrap="square" lIns="0" tIns="5487" rIns="0" bIns="0" rtlCol="0">
            <a:spAutoFit/>
          </a:bodyPr>
          <a:lstStyle/>
          <a:p>
            <a:pPr marL="5776">
              <a:spcBef>
                <a:spcPts val="43"/>
              </a:spcBef>
            </a:pPr>
            <a:r>
              <a:rPr sz="1501" dirty="0">
                <a:solidFill>
                  <a:srgbClr val="FFFFFF"/>
                </a:solidFill>
                <a:latin typeface="Menlo"/>
                <a:cs typeface="Menlo"/>
              </a:rPr>
              <a:t>torch.Size([1,</a:t>
            </a:r>
            <a:r>
              <a:rPr sz="1501" spc="-75" dirty="0">
                <a:solidFill>
                  <a:srgbClr val="FFFFFF"/>
                </a:solidFill>
                <a:latin typeface="Menlo"/>
                <a:cs typeface="Menlo"/>
              </a:rPr>
              <a:t> </a:t>
            </a:r>
            <a:r>
              <a:rPr sz="1501" dirty="0">
                <a:solidFill>
                  <a:srgbClr val="FFFFFF"/>
                </a:solidFill>
                <a:latin typeface="Menlo"/>
                <a:cs typeface="Menlo"/>
              </a:rPr>
              <a:t>3,</a:t>
            </a:r>
            <a:r>
              <a:rPr sz="1501" spc="-75" dirty="0">
                <a:solidFill>
                  <a:srgbClr val="FFFFFF"/>
                </a:solidFill>
                <a:latin typeface="Menlo"/>
                <a:cs typeface="Menlo"/>
              </a:rPr>
              <a:t> </a:t>
            </a:r>
            <a:r>
              <a:rPr sz="1501" spc="-11" dirty="0">
                <a:solidFill>
                  <a:srgbClr val="FFFFFF"/>
                </a:solidFill>
                <a:latin typeface="Menlo"/>
                <a:cs typeface="Menlo"/>
              </a:rPr>
              <a:t>3])</a:t>
            </a:r>
            <a:endParaRPr sz="1501">
              <a:latin typeface="Menlo"/>
              <a:cs typeface="Menlo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6523189" y="1589389"/>
            <a:ext cx="1232880" cy="491572"/>
          </a:xfrm>
          <a:prstGeom prst="rect">
            <a:avLst/>
          </a:prstGeom>
        </p:spPr>
        <p:txBody>
          <a:bodyPr vert="horz" wrap="square" lIns="0" tIns="68734" rIns="0" bIns="0" rtlCol="0">
            <a:spAutoFit/>
          </a:bodyPr>
          <a:lstStyle/>
          <a:p>
            <a:pPr marL="5776">
              <a:spcBef>
                <a:spcPts val="541"/>
              </a:spcBef>
            </a:pPr>
            <a:r>
              <a:rPr sz="1296" dirty="0">
                <a:solidFill>
                  <a:srgbClr val="FFFFFF"/>
                </a:solidFill>
                <a:latin typeface="Helvetica Neue"/>
                <a:cs typeface="Helvetica Neue"/>
              </a:rPr>
              <a:t>Dimension</a:t>
            </a:r>
            <a:r>
              <a:rPr sz="1296" spc="59" dirty="0">
                <a:solidFill>
                  <a:srgbClr val="FFFFFF"/>
                </a:solidFill>
                <a:latin typeface="Helvetica Neue"/>
                <a:cs typeface="Helvetica Neue"/>
              </a:rPr>
              <a:t> </a:t>
            </a:r>
            <a:r>
              <a:rPr sz="1296" spc="-5" dirty="0">
                <a:solidFill>
                  <a:srgbClr val="FFFFFF"/>
                </a:solidFill>
                <a:latin typeface="Helvetica Neue"/>
                <a:cs typeface="Helvetica Neue"/>
              </a:rPr>
              <a:t>(</a:t>
            </a:r>
            <a:r>
              <a:rPr sz="1296" spc="-5" dirty="0">
                <a:solidFill>
                  <a:srgbClr val="FFFFFF"/>
                </a:solidFill>
                <a:latin typeface="Menlo"/>
                <a:cs typeface="Menlo"/>
              </a:rPr>
              <a:t>dim</a:t>
            </a:r>
            <a:r>
              <a:rPr sz="1296" spc="-5" dirty="0">
                <a:solidFill>
                  <a:srgbClr val="FFFFFF"/>
                </a:solidFill>
                <a:latin typeface="Helvetica Neue"/>
                <a:cs typeface="Helvetica Neue"/>
              </a:rPr>
              <a:t>)</a:t>
            </a:r>
            <a:endParaRPr sz="1296">
              <a:latin typeface="Helvetica Neue"/>
              <a:cs typeface="Helvetica Neue"/>
            </a:endParaRPr>
          </a:p>
          <a:p>
            <a:pPr marL="224396">
              <a:spcBef>
                <a:spcPts val="425"/>
              </a:spcBef>
              <a:tabLst>
                <a:tab pos="573264" algn="l"/>
                <a:tab pos="922132" algn="l"/>
              </a:tabLst>
            </a:pPr>
            <a:r>
              <a:rPr sz="1114" spc="-23" dirty="0">
                <a:solidFill>
                  <a:srgbClr val="FAE232"/>
                </a:solidFill>
                <a:latin typeface="Menlo"/>
                <a:cs typeface="Menlo"/>
              </a:rPr>
              <a:t>0</a:t>
            </a:r>
            <a:r>
              <a:rPr sz="1114" dirty="0">
                <a:solidFill>
                  <a:srgbClr val="FAE232"/>
                </a:solidFill>
                <a:latin typeface="Menlo"/>
                <a:cs typeface="Menlo"/>
              </a:rPr>
              <a:t>	</a:t>
            </a:r>
            <a:r>
              <a:rPr sz="1114" spc="-23" dirty="0">
                <a:solidFill>
                  <a:srgbClr val="FAE232"/>
                </a:solidFill>
                <a:latin typeface="Menlo"/>
                <a:cs typeface="Menlo"/>
              </a:rPr>
              <a:t>1</a:t>
            </a:r>
            <a:r>
              <a:rPr sz="1114" dirty="0">
                <a:solidFill>
                  <a:srgbClr val="FAE232"/>
                </a:solidFill>
                <a:latin typeface="Menlo"/>
                <a:cs typeface="Menlo"/>
              </a:rPr>
              <a:t>	</a:t>
            </a:r>
            <a:r>
              <a:rPr sz="1114" spc="-23" dirty="0">
                <a:solidFill>
                  <a:srgbClr val="FAE232"/>
                </a:solidFill>
                <a:latin typeface="Menlo"/>
                <a:cs typeface="Menlo"/>
              </a:rPr>
              <a:t>2</a:t>
            </a:r>
            <a:endParaRPr sz="1114">
              <a:latin typeface="Menlo"/>
              <a:cs typeface="Menlo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667336" y="1394032"/>
            <a:ext cx="441862" cy="178456"/>
          </a:xfrm>
          <a:prstGeom prst="rect">
            <a:avLst/>
          </a:prstGeom>
        </p:spPr>
        <p:txBody>
          <a:bodyPr vert="horz" wrap="square" lIns="0" tIns="6931" rIns="0" bIns="0" rtlCol="0">
            <a:spAutoFit/>
          </a:bodyPr>
          <a:lstStyle/>
          <a:p>
            <a:pPr marL="5776">
              <a:spcBef>
                <a:spcPts val="55"/>
              </a:spcBef>
            </a:pPr>
            <a:r>
              <a:rPr sz="1114" spc="-5" dirty="0">
                <a:solidFill>
                  <a:srgbClr val="FAE232"/>
                </a:solidFill>
                <a:latin typeface="Menlo"/>
                <a:cs typeface="Menlo"/>
              </a:rPr>
              <a:t>dim=0</a:t>
            </a:r>
            <a:endParaRPr sz="1114">
              <a:latin typeface="Menlo"/>
              <a:cs typeface="Menlo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668034" y="2472773"/>
            <a:ext cx="440418" cy="178456"/>
          </a:xfrm>
          <a:prstGeom prst="rect">
            <a:avLst/>
          </a:prstGeom>
        </p:spPr>
        <p:txBody>
          <a:bodyPr vert="horz" wrap="square" lIns="0" tIns="6931" rIns="0" bIns="0" rtlCol="0">
            <a:spAutoFit/>
          </a:bodyPr>
          <a:lstStyle/>
          <a:p>
            <a:pPr marL="5776">
              <a:spcBef>
                <a:spcPts val="55"/>
              </a:spcBef>
            </a:pPr>
            <a:r>
              <a:rPr sz="1114" spc="-5" dirty="0">
                <a:solidFill>
                  <a:srgbClr val="FAE232"/>
                </a:solidFill>
                <a:latin typeface="Andale Mono"/>
                <a:cs typeface="Andale Mono"/>
              </a:rPr>
              <a:t>dim=1</a:t>
            </a:r>
            <a:endParaRPr sz="1114">
              <a:latin typeface="Andale Mono"/>
              <a:cs typeface="Andale Mono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667336" y="3550817"/>
            <a:ext cx="441862" cy="178456"/>
          </a:xfrm>
          <a:prstGeom prst="rect">
            <a:avLst/>
          </a:prstGeom>
        </p:spPr>
        <p:txBody>
          <a:bodyPr vert="horz" wrap="square" lIns="0" tIns="6931" rIns="0" bIns="0" rtlCol="0">
            <a:spAutoFit/>
          </a:bodyPr>
          <a:lstStyle/>
          <a:p>
            <a:pPr marL="5776">
              <a:spcBef>
                <a:spcPts val="55"/>
              </a:spcBef>
            </a:pPr>
            <a:r>
              <a:rPr sz="1114" spc="-5" dirty="0">
                <a:solidFill>
                  <a:srgbClr val="FAE232"/>
                </a:solidFill>
                <a:latin typeface="Menlo"/>
                <a:cs typeface="Menlo"/>
              </a:rPr>
              <a:t>dim=2</a:t>
            </a:r>
            <a:endParaRPr sz="1114">
              <a:latin typeface="Menlo"/>
              <a:cs typeface="Menlo"/>
            </a:endParaRPr>
          </a:p>
        </p:txBody>
      </p:sp>
      <p:sp>
        <p:nvSpPr>
          <p:cNvPr id="58" name="object 58"/>
          <p:cNvSpPr txBox="1">
            <a:spLocks noGrp="1"/>
          </p:cNvSpPr>
          <p:nvPr>
            <p:ph type="title"/>
          </p:nvPr>
        </p:nvSpPr>
        <p:spPr>
          <a:xfrm>
            <a:off x="2171354" y="133686"/>
            <a:ext cx="4801563" cy="681806"/>
          </a:xfrm>
          <a:prstGeom prst="rect">
            <a:avLst/>
          </a:prstGeom>
        </p:spPr>
        <p:txBody>
          <a:bodyPr spcFirstLastPara="1" vert="horz" wrap="square" lIns="0" tIns="7509" rIns="0" bIns="0" rtlCol="0" anchor="t" anchorCtr="0">
            <a:spAutoFit/>
          </a:bodyPr>
          <a:lstStyle/>
          <a:p>
            <a:pPr marL="5776">
              <a:spcBef>
                <a:spcPts val="59"/>
              </a:spcBef>
            </a:pPr>
            <a:r>
              <a:rPr sz="4298" spc="-275" dirty="0"/>
              <a:t>T</a:t>
            </a:r>
            <a:r>
              <a:rPr sz="4298" spc="116" dirty="0"/>
              <a:t>ensor</a:t>
            </a:r>
            <a:r>
              <a:rPr sz="4298" spc="-287" dirty="0"/>
              <a:t> </a:t>
            </a:r>
            <a:r>
              <a:rPr sz="4298" spc="125" dirty="0"/>
              <a:t>dimensions</a:t>
            </a:r>
            <a:endParaRPr sz="4298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55289" y="2348249"/>
            <a:ext cx="111765" cy="161150"/>
          </a:xfrm>
          <a:custGeom>
            <a:avLst/>
            <a:gdLst/>
            <a:ahLst/>
            <a:cxnLst/>
            <a:rect l="l" t="t" r="r" b="b"/>
            <a:pathLst>
              <a:path w="245745" h="354329">
                <a:moveTo>
                  <a:pt x="245442" y="0"/>
                </a:moveTo>
                <a:lnTo>
                  <a:pt x="0" y="0"/>
                </a:lnTo>
                <a:lnTo>
                  <a:pt x="0" y="353801"/>
                </a:lnTo>
                <a:lnTo>
                  <a:pt x="245442" y="353801"/>
                </a:lnTo>
                <a:lnTo>
                  <a:pt x="245442" y="0"/>
                </a:lnTo>
                <a:close/>
              </a:path>
            </a:pathLst>
          </a:custGeom>
          <a:solidFill>
            <a:srgbClr val="FF644E"/>
          </a:solidFill>
        </p:spPr>
        <p:txBody>
          <a:bodyPr wrap="square" lIns="0" tIns="0" rIns="0" bIns="0" rtlCol="0"/>
          <a:lstStyle/>
          <a:p>
            <a:endParaRPr sz="637"/>
          </a:p>
        </p:txBody>
      </p:sp>
      <p:sp>
        <p:nvSpPr>
          <p:cNvPr id="3" name="object 3"/>
          <p:cNvSpPr/>
          <p:nvPr/>
        </p:nvSpPr>
        <p:spPr>
          <a:xfrm>
            <a:off x="1801340" y="2348249"/>
            <a:ext cx="111765" cy="161150"/>
          </a:xfrm>
          <a:custGeom>
            <a:avLst/>
            <a:gdLst/>
            <a:ahLst/>
            <a:cxnLst/>
            <a:rect l="l" t="t" r="r" b="b"/>
            <a:pathLst>
              <a:path w="245745" h="354329">
                <a:moveTo>
                  <a:pt x="245442" y="0"/>
                </a:moveTo>
                <a:lnTo>
                  <a:pt x="0" y="0"/>
                </a:lnTo>
                <a:lnTo>
                  <a:pt x="0" y="353801"/>
                </a:lnTo>
                <a:lnTo>
                  <a:pt x="245442" y="353801"/>
                </a:lnTo>
                <a:lnTo>
                  <a:pt x="245442" y="0"/>
                </a:lnTo>
                <a:close/>
              </a:path>
            </a:pathLst>
          </a:custGeom>
          <a:solidFill>
            <a:srgbClr val="56C1FF"/>
          </a:solidFill>
        </p:spPr>
        <p:txBody>
          <a:bodyPr wrap="square" lIns="0" tIns="0" rIns="0" bIns="0" rtlCol="0"/>
          <a:lstStyle/>
          <a:p>
            <a:endParaRPr sz="637"/>
          </a:p>
        </p:txBody>
      </p:sp>
      <p:sp>
        <p:nvSpPr>
          <p:cNvPr id="4" name="object 4"/>
          <p:cNvSpPr txBox="1"/>
          <p:nvPr/>
        </p:nvSpPr>
        <p:spPr>
          <a:xfrm>
            <a:off x="6123770" y="4346898"/>
            <a:ext cx="170969" cy="163566"/>
          </a:xfrm>
          <a:prstGeom prst="rect">
            <a:avLst/>
          </a:prstGeom>
          <a:solidFill>
            <a:srgbClr val="EF5FA7"/>
          </a:solidFill>
        </p:spPr>
        <p:txBody>
          <a:bodyPr vert="horz" wrap="square" lIns="0" tIns="2599" rIns="0" bIns="0" rtlCol="0">
            <a:spAutoFit/>
          </a:bodyPr>
          <a:lstStyle/>
          <a:p>
            <a:pPr marL="11840">
              <a:spcBef>
                <a:spcPts val="20"/>
              </a:spcBef>
            </a:pPr>
            <a:r>
              <a:rPr sz="1046" spc="-11" dirty="0">
                <a:solidFill>
                  <a:srgbClr val="FFFFFF"/>
                </a:solidFill>
                <a:latin typeface="Helvetica Neue"/>
                <a:cs typeface="Helvetica Neue"/>
              </a:rPr>
              <a:t>44</a:t>
            </a:r>
            <a:endParaRPr sz="1046">
              <a:latin typeface="Helvetica Neue"/>
              <a:cs typeface="Helvetica Neue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5060122" y="1069106"/>
          <a:ext cx="2480201" cy="114450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40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40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503">
                <a:tc>
                  <a:txBody>
                    <a:bodyPr/>
                    <a:lstStyle/>
                    <a:p>
                      <a:pPr marL="358140">
                        <a:lnSpc>
                          <a:spcPct val="100000"/>
                        </a:lnSpc>
                        <a:spcBef>
                          <a:spcPts val="1845"/>
                        </a:spcBef>
                      </a:pPr>
                      <a:r>
                        <a:rPr sz="1000" spc="-9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A*J</a:t>
                      </a:r>
                      <a:r>
                        <a:rPr sz="1000" spc="-1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+</a:t>
                      </a:r>
                      <a:r>
                        <a:rPr sz="1000" spc="-114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7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B*L</a:t>
                      </a:r>
                      <a:r>
                        <a:rPr sz="1000" spc="-114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+</a:t>
                      </a:r>
                      <a:r>
                        <a:rPr sz="1000" spc="-114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C*N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106567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F5FA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845"/>
                        </a:spcBef>
                      </a:pPr>
                      <a:r>
                        <a:rPr sz="1000" spc="-5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A*K</a:t>
                      </a:r>
                      <a:r>
                        <a:rPr sz="1000" spc="-114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+</a:t>
                      </a:r>
                      <a:r>
                        <a:rPr sz="1000" spc="-114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4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B*M</a:t>
                      </a:r>
                      <a:r>
                        <a:rPr sz="1000" spc="-114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+</a:t>
                      </a:r>
                      <a:r>
                        <a:rPr sz="1000" spc="-114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C*O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106567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503">
                <a:tc>
                  <a:txBody>
                    <a:bodyPr/>
                    <a:lstStyle/>
                    <a:p>
                      <a:pPr marL="375285">
                        <a:lnSpc>
                          <a:spcPct val="100000"/>
                        </a:lnSpc>
                        <a:spcBef>
                          <a:spcPts val="1845"/>
                        </a:spcBef>
                      </a:pPr>
                      <a:r>
                        <a:rPr sz="1000" spc="-5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D*J</a:t>
                      </a:r>
                      <a:r>
                        <a:rPr sz="1000" spc="-114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+</a:t>
                      </a:r>
                      <a:r>
                        <a:rPr sz="1000" spc="-114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1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E*L</a:t>
                      </a:r>
                      <a:r>
                        <a:rPr sz="1000" spc="-1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+</a:t>
                      </a:r>
                      <a:r>
                        <a:rPr sz="1000" spc="-114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F*N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106567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845"/>
                        </a:spcBef>
                      </a:pPr>
                      <a:r>
                        <a:rPr sz="10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D*K</a:t>
                      </a:r>
                      <a:r>
                        <a:rPr sz="1000" spc="-1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+</a:t>
                      </a:r>
                      <a:r>
                        <a:rPr sz="1000" spc="-114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9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E*M</a:t>
                      </a:r>
                      <a:r>
                        <a:rPr sz="1000" spc="-114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+</a:t>
                      </a:r>
                      <a:r>
                        <a:rPr sz="1000" spc="-114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F*O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106567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503">
                <a:tc>
                  <a:txBody>
                    <a:bodyPr/>
                    <a:lstStyle/>
                    <a:p>
                      <a:pPr marL="389255">
                        <a:lnSpc>
                          <a:spcPct val="100000"/>
                        </a:lnSpc>
                        <a:spcBef>
                          <a:spcPts val="1845"/>
                        </a:spcBef>
                      </a:pPr>
                      <a:r>
                        <a:rPr sz="1000" spc="-6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G*J</a:t>
                      </a:r>
                      <a:r>
                        <a:rPr sz="1000" spc="-1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+</a:t>
                      </a:r>
                      <a:r>
                        <a:rPr sz="1000" spc="-1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3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H*L</a:t>
                      </a:r>
                      <a:r>
                        <a:rPr sz="1000" spc="-10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+</a:t>
                      </a:r>
                      <a:r>
                        <a:rPr sz="1000" spc="-1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I*N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106567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845"/>
                        </a:spcBef>
                      </a:pPr>
                      <a:r>
                        <a:rPr sz="1000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G*K</a:t>
                      </a:r>
                      <a:r>
                        <a:rPr sz="1000" spc="-1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+</a:t>
                      </a:r>
                      <a:r>
                        <a:rPr sz="1000" spc="-1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H*M</a:t>
                      </a:r>
                      <a:r>
                        <a:rPr sz="1000" spc="-1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+</a:t>
                      </a:r>
                      <a:r>
                        <a:rPr sz="1000" spc="-1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I*O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106567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7012610" y="2978735"/>
          <a:ext cx="763005" cy="114450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15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15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50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845"/>
                        </a:spcBef>
                      </a:pPr>
                      <a:r>
                        <a:rPr sz="1000" spc="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44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106567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F5FA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845"/>
                        </a:spcBef>
                      </a:pPr>
                      <a:r>
                        <a:rPr sz="1000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38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106567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50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845"/>
                        </a:spcBef>
                      </a:pPr>
                      <a:r>
                        <a:rPr sz="1000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126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106567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845"/>
                        </a:spcBef>
                      </a:pPr>
                      <a:r>
                        <a:rPr sz="1000" spc="3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86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106567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503"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1845"/>
                        </a:spcBef>
                      </a:pPr>
                      <a:r>
                        <a:rPr sz="1000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58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106567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845"/>
                        </a:spcBef>
                      </a:pPr>
                      <a:r>
                        <a:rPr sz="1000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63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106567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4874398" y="3593054"/>
          <a:ext cx="1143641" cy="38150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5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75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12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12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150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R="44450" algn="ctr">
                        <a:lnSpc>
                          <a:spcPct val="100000"/>
                        </a:lnSpc>
                        <a:spcBef>
                          <a:spcPts val="1845"/>
                        </a:spcBef>
                      </a:pPr>
                      <a:r>
                        <a:rPr sz="10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4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106567" marB="0"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61D83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845"/>
                        </a:spcBef>
                      </a:pPr>
                      <a:r>
                        <a:rPr sz="10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6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106567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61D83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845"/>
                        </a:spcBef>
                      </a:pPr>
                      <a:r>
                        <a:rPr sz="10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8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106567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61D8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4874397" y="3016832"/>
          <a:ext cx="1143642" cy="37110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12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12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12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110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845"/>
                        </a:spcBef>
                      </a:pPr>
                      <a:r>
                        <a:rPr sz="10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5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106567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16E7C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845"/>
                        </a:spcBef>
                      </a:pPr>
                      <a:r>
                        <a:rPr sz="10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106567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16E7C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845"/>
                        </a:spcBef>
                      </a:pPr>
                      <a:r>
                        <a:rPr sz="10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3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106567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16E7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9" name="object 9"/>
          <p:cNvSpPr/>
          <p:nvPr/>
        </p:nvSpPr>
        <p:spPr>
          <a:xfrm>
            <a:off x="6174226" y="2352970"/>
            <a:ext cx="111765" cy="161150"/>
          </a:xfrm>
          <a:custGeom>
            <a:avLst/>
            <a:gdLst/>
            <a:ahLst/>
            <a:cxnLst/>
            <a:rect l="l" t="t" r="r" b="b"/>
            <a:pathLst>
              <a:path w="245744" h="354329">
                <a:moveTo>
                  <a:pt x="245442" y="0"/>
                </a:moveTo>
                <a:lnTo>
                  <a:pt x="0" y="0"/>
                </a:lnTo>
                <a:lnTo>
                  <a:pt x="0" y="353801"/>
                </a:lnTo>
                <a:lnTo>
                  <a:pt x="245442" y="353801"/>
                </a:lnTo>
                <a:lnTo>
                  <a:pt x="245442" y="0"/>
                </a:lnTo>
                <a:close/>
              </a:path>
            </a:pathLst>
          </a:custGeom>
          <a:solidFill>
            <a:srgbClr val="56C1FF"/>
          </a:solidFill>
        </p:spPr>
        <p:txBody>
          <a:bodyPr wrap="square" lIns="0" tIns="0" rIns="0" bIns="0" rtlCol="0"/>
          <a:lstStyle/>
          <a:p>
            <a:endParaRPr sz="637"/>
          </a:p>
        </p:txBody>
      </p:sp>
      <p:sp>
        <p:nvSpPr>
          <p:cNvPr id="10" name="object 10"/>
          <p:cNvSpPr/>
          <p:nvPr/>
        </p:nvSpPr>
        <p:spPr>
          <a:xfrm>
            <a:off x="6317853" y="2353053"/>
            <a:ext cx="111765" cy="161150"/>
          </a:xfrm>
          <a:custGeom>
            <a:avLst/>
            <a:gdLst/>
            <a:ahLst/>
            <a:cxnLst/>
            <a:rect l="l" t="t" r="r" b="b"/>
            <a:pathLst>
              <a:path w="245744" h="354329">
                <a:moveTo>
                  <a:pt x="245442" y="0"/>
                </a:moveTo>
                <a:lnTo>
                  <a:pt x="0" y="0"/>
                </a:lnTo>
                <a:lnTo>
                  <a:pt x="0" y="353801"/>
                </a:lnTo>
                <a:lnTo>
                  <a:pt x="245442" y="353801"/>
                </a:lnTo>
                <a:lnTo>
                  <a:pt x="245442" y="0"/>
                </a:lnTo>
                <a:close/>
              </a:path>
            </a:pathLst>
          </a:custGeom>
          <a:solidFill>
            <a:srgbClr val="56C1FF"/>
          </a:solidFill>
        </p:spPr>
        <p:txBody>
          <a:bodyPr wrap="square" lIns="0" tIns="0" rIns="0" bIns="0" rtlCol="0"/>
          <a:lstStyle/>
          <a:p>
            <a:endParaRPr sz="637"/>
          </a:p>
        </p:txBody>
      </p:sp>
      <p:sp>
        <p:nvSpPr>
          <p:cNvPr id="11" name="object 11"/>
          <p:cNvSpPr txBox="1"/>
          <p:nvPr/>
        </p:nvSpPr>
        <p:spPr>
          <a:xfrm>
            <a:off x="6173784" y="2320203"/>
            <a:ext cx="256164" cy="178456"/>
          </a:xfrm>
          <a:prstGeom prst="rect">
            <a:avLst/>
          </a:prstGeom>
        </p:spPr>
        <p:txBody>
          <a:bodyPr vert="horz" wrap="square" lIns="0" tIns="6931" rIns="0" bIns="0" rtlCol="0">
            <a:spAutoFit/>
          </a:bodyPr>
          <a:lstStyle/>
          <a:p>
            <a:pPr marL="5776">
              <a:spcBef>
                <a:spcPts val="55"/>
              </a:spcBef>
            </a:pPr>
            <a:r>
              <a:rPr sz="1114" b="1" spc="-11" dirty="0">
                <a:solidFill>
                  <a:srgbClr val="FFFFFF"/>
                </a:solidFill>
              </a:rPr>
              <a:t>3x2</a:t>
            </a:r>
            <a:endParaRPr sz="1114"/>
          </a:p>
        </p:txBody>
      </p:sp>
      <p:sp>
        <p:nvSpPr>
          <p:cNvPr id="12" name="object 12"/>
          <p:cNvSpPr/>
          <p:nvPr/>
        </p:nvSpPr>
        <p:spPr>
          <a:xfrm>
            <a:off x="3205388" y="2338725"/>
            <a:ext cx="111765" cy="161150"/>
          </a:xfrm>
          <a:custGeom>
            <a:avLst/>
            <a:gdLst/>
            <a:ahLst/>
            <a:cxnLst/>
            <a:rect l="l" t="t" r="r" b="b"/>
            <a:pathLst>
              <a:path w="245745" h="354329">
                <a:moveTo>
                  <a:pt x="245442" y="0"/>
                </a:moveTo>
                <a:lnTo>
                  <a:pt x="0" y="0"/>
                </a:lnTo>
                <a:lnTo>
                  <a:pt x="0" y="353801"/>
                </a:lnTo>
                <a:lnTo>
                  <a:pt x="245442" y="353801"/>
                </a:lnTo>
                <a:lnTo>
                  <a:pt x="245442" y="0"/>
                </a:lnTo>
                <a:close/>
              </a:path>
            </a:pathLst>
          </a:custGeom>
          <a:solidFill>
            <a:srgbClr val="FF644E"/>
          </a:solidFill>
        </p:spPr>
        <p:txBody>
          <a:bodyPr wrap="square" lIns="0" tIns="0" rIns="0" bIns="0" rtlCol="0"/>
          <a:lstStyle/>
          <a:p>
            <a:endParaRPr sz="637"/>
          </a:p>
        </p:txBody>
      </p:sp>
      <p:sp>
        <p:nvSpPr>
          <p:cNvPr id="13" name="object 13"/>
          <p:cNvSpPr/>
          <p:nvPr/>
        </p:nvSpPr>
        <p:spPr>
          <a:xfrm>
            <a:off x="3349016" y="2338809"/>
            <a:ext cx="111765" cy="161150"/>
          </a:xfrm>
          <a:custGeom>
            <a:avLst/>
            <a:gdLst/>
            <a:ahLst/>
            <a:cxnLst/>
            <a:rect l="l" t="t" r="r" b="b"/>
            <a:pathLst>
              <a:path w="245745" h="354329">
                <a:moveTo>
                  <a:pt x="245442" y="0"/>
                </a:moveTo>
                <a:lnTo>
                  <a:pt x="0" y="0"/>
                </a:lnTo>
                <a:lnTo>
                  <a:pt x="0" y="353801"/>
                </a:lnTo>
                <a:lnTo>
                  <a:pt x="245442" y="353801"/>
                </a:lnTo>
                <a:lnTo>
                  <a:pt x="245442" y="0"/>
                </a:lnTo>
                <a:close/>
              </a:path>
            </a:pathLst>
          </a:custGeom>
          <a:solidFill>
            <a:srgbClr val="56C1FF"/>
          </a:solidFill>
        </p:spPr>
        <p:txBody>
          <a:bodyPr wrap="square" lIns="0" tIns="0" rIns="0" bIns="0" rtlCol="0"/>
          <a:lstStyle/>
          <a:p>
            <a:endParaRPr sz="637"/>
          </a:p>
        </p:txBody>
      </p:sp>
      <p:sp>
        <p:nvSpPr>
          <p:cNvPr id="14" name="object 14"/>
          <p:cNvSpPr/>
          <p:nvPr/>
        </p:nvSpPr>
        <p:spPr>
          <a:xfrm>
            <a:off x="2965055" y="2999021"/>
            <a:ext cx="348291" cy="1111008"/>
          </a:xfrm>
          <a:custGeom>
            <a:avLst/>
            <a:gdLst/>
            <a:ahLst/>
            <a:cxnLst/>
            <a:rect l="l" t="t" r="r" b="b"/>
            <a:pathLst>
              <a:path w="765809" h="2442845">
                <a:moveTo>
                  <a:pt x="765483" y="0"/>
                </a:moveTo>
                <a:lnTo>
                  <a:pt x="0" y="0"/>
                </a:lnTo>
                <a:lnTo>
                  <a:pt x="0" y="2442759"/>
                </a:lnTo>
                <a:lnTo>
                  <a:pt x="765483" y="2442759"/>
                </a:lnTo>
                <a:lnTo>
                  <a:pt x="765483" y="0"/>
                </a:lnTo>
                <a:close/>
              </a:path>
            </a:pathLst>
          </a:custGeom>
          <a:solidFill>
            <a:srgbClr val="61D836"/>
          </a:solidFill>
        </p:spPr>
        <p:txBody>
          <a:bodyPr wrap="square" lIns="0" tIns="0" rIns="0" bIns="0" rtlCol="0"/>
          <a:lstStyle/>
          <a:p>
            <a:endParaRPr sz="637"/>
          </a:p>
        </p:txBody>
      </p:sp>
      <p:sp>
        <p:nvSpPr>
          <p:cNvPr id="15" name="object 15"/>
          <p:cNvSpPr txBox="1"/>
          <p:nvPr/>
        </p:nvSpPr>
        <p:spPr>
          <a:xfrm>
            <a:off x="2948102" y="2981116"/>
            <a:ext cx="381791" cy="268549"/>
          </a:xfrm>
          <a:prstGeom prst="rect">
            <a:avLst/>
          </a:prstGeom>
          <a:solidFill>
            <a:srgbClr val="61D836"/>
          </a:solidFill>
          <a:ln w="10470">
            <a:solidFill>
              <a:srgbClr val="FFFFFF"/>
            </a:solidFill>
          </a:ln>
        </p:spPr>
        <p:txBody>
          <a:bodyPr vert="horz" wrap="square" lIns="0" tIns="106567" rIns="0" bIns="0" rtlCol="0">
            <a:spAutoFit/>
          </a:bodyPr>
          <a:lstStyle/>
          <a:p>
            <a:pPr algn="ctr">
              <a:spcBef>
                <a:spcPts val="839"/>
              </a:spcBef>
            </a:pPr>
            <a:r>
              <a:rPr sz="1046" spc="25" dirty="0">
                <a:solidFill>
                  <a:srgbClr val="FFFFFF"/>
                </a:solidFill>
              </a:rPr>
              <a:t>4</a:t>
            </a:r>
            <a:endParaRPr sz="1046"/>
          </a:p>
        </p:txBody>
      </p:sp>
      <p:sp>
        <p:nvSpPr>
          <p:cNvPr id="16" name="object 16"/>
          <p:cNvSpPr txBox="1"/>
          <p:nvPr/>
        </p:nvSpPr>
        <p:spPr>
          <a:xfrm>
            <a:off x="3329627" y="2981116"/>
            <a:ext cx="381791" cy="268549"/>
          </a:xfrm>
          <a:prstGeom prst="rect">
            <a:avLst/>
          </a:prstGeom>
          <a:solidFill>
            <a:srgbClr val="000000"/>
          </a:solidFill>
          <a:ln w="10470">
            <a:solidFill>
              <a:srgbClr val="FFFFFF"/>
            </a:solidFill>
          </a:ln>
        </p:spPr>
        <p:txBody>
          <a:bodyPr vert="horz" wrap="square" lIns="0" tIns="106567" rIns="0" bIns="0" rtlCol="0">
            <a:spAutoFit/>
          </a:bodyPr>
          <a:lstStyle/>
          <a:p>
            <a:pPr algn="ctr">
              <a:spcBef>
                <a:spcPts val="839"/>
              </a:spcBef>
            </a:pPr>
            <a:r>
              <a:rPr sz="1046" spc="-14" dirty="0">
                <a:solidFill>
                  <a:srgbClr val="FFFFFF"/>
                </a:solidFill>
              </a:rPr>
              <a:t>7</a:t>
            </a:r>
            <a:endParaRPr sz="1046"/>
          </a:p>
        </p:txBody>
      </p:sp>
      <p:sp>
        <p:nvSpPr>
          <p:cNvPr id="17" name="object 17"/>
          <p:cNvSpPr txBox="1"/>
          <p:nvPr/>
        </p:nvSpPr>
        <p:spPr>
          <a:xfrm>
            <a:off x="2948102" y="3362738"/>
            <a:ext cx="381791" cy="268549"/>
          </a:xfrm>
          <a:prstGeom prst="rect">
            <a:avLst/>
          </a:prstGeom>
          <a:solidFill>
            <a:srgbClr val="61D836"/>
          </a:solidFill>
          <a:ln w="10470">
            <a:solidFill>
              <a:srgbClr val="FFFFFF"/>
            </a:solidFill>
          </a:ln>
        </p:spPr>
        <p:txBody>
          <a:bodyPr vert="horz" wrap="square" lIns="0" tIns="106567" rIns="0" bIns="0" rtlCol="0">
            <a:spAutoFit/>
          </a:bodyPr>
          <a:lstStyle/>
          <a:p>
            <a:pPr algn="ctr">
              <a:spcBef>
                <a:spcPts val="839"/>
              </a:spcBef>
            </a:pPr>
            <a:r>
              <a:rPr sz="1046" spc="30" dirty="0">
                <a:solidFill>
                  <a:srgbClr val="FFFFFF"/>
                </a:solidFill>
              </a:rPr>
              <a:t>6</a:t>
            </a:r>
            <a:endParaRPr sz="1046"/>
          </a:p>
        </p:txBody>
      </p:sp>
      <p:sp>
        <p:nvSpPr>
          <p:cNvPr id="18" name="object 18"/>
          <p:cNvSpPr txBox="1"/>
          <p:nvPr/>
        </p:nvSpPr>
        <p:spPr>
          <a:xfrm>
            <a:off x="3329627" y="3362738"/>
            <a:ext cx="381791" cy="268549"/>
          </a:xfrm>
          <a:prstGeom prst="rect">
            <a:avLst/>
          </a:prstGeom>
          <a:solidFill>
            <a:srgbClr val="000000"/>
          </a:solidFill>
          <a:ln w="10470">
            <a:solidFill>
              <a:srgbClr val="FFFFFF"/>
            </a:solidFill>
          </a:ln>
        </p:spPr>
        <p:txBody>
          <a:bodyPr vert="horz" wrap="square" lIns="0" tIns="106567" rIns="0" bIns="0" rtlCol="0">
            <a:spAutoFit/>
          </a:bodyPr>
          <a:lstStyle/>
          <a:p>
            <a:pPr algn="ctr">
              <a:spcBef>
                <a:spcPts val="839"/>
              </a:spcBef>
            </a:pPr>
            <a:r>
              <a:rPr sz="1046" spc="30" dirty="0">
                <a:solidFill>
                  <a:srgbClr val="FFFFFF"/>
                </a:solidFill>
              </a:rPr>
              <a:t>8</a:t>
            </a:r>
            <a:endParaRPr sz="1046"/>
          </a:p>
        </p:txBody>
      </p:sp>
      <p:sp>
        <p:nvSpPr>
          <p:cNvPr id="19" name="object 19"/>
          <p:cNvSpPr txBox="1"/>
          <p:nvPr/>
        </p:nvSpPr>
        <p:spPr>
          <a:xfrm>
            <a:off x="2948102" y="3744359"/>
            <a:ext cx="381791" cy="268549"/>
          </a:xfrm>
          <a:prstGeom prst="rect">
            <a:avLst/>
          </a:prstGeom>
          <a:solidFill>
            <a:srgbClr val="61D836"/>
          </a:solidFill>
          <a:ln w="10470">
            <a:solidFill>
              <a:srgbClr val="FFFFFF"/>
            </a:solidFill>
          </a:ln>
        </p:spPr>
        <p:txBody>
          <a:bodyPr vert="horz" wrap="square" lIns="0" tIns="106567" rIns="0" bIns="0" rtlCol="0">
            <a:spAutoFit/>
          </a:bodyPr>
          <a:lstStyle/>
          <a:p>
            <a:pPr algn="ctr">
              <a:spcBef>
                <a:spcPts val="839"/>
              </a:spcBef>
            </a:pPr>
            <a:r>
              <a:rPr sz="1046" spc="30" dirty="0">
                <a:solidFill>
                  <a:srgbClr val="FFFFFF"/>
                </a:solidFill>
              </a:rPr>
              <a:t>8</a:t>
            </a:r>
            <a:endParaRPr sz="1046"/>
          </a:p>
        </p:txBody>
      </p:sp>
      <p:sp>
        <p:nvSpPr>
          <p:cNvPr id="20" name="object 20"/>
          <p:cNvSpPr txBox="1"/>
          <p:nvPr/>
        </p:nvSpPr>
        <p:spPr>
          <a:xfrm>
            <a:off x="3329627" y="3744359"/>
            <a:ext cx="381791" cy="268549"/>
          </a:xfrm>
          <a:prstGeom prst="rect">
            <a:avLst/>
          </a:prstGeom>
          <a:solidFill>
            <a:srgbClr val="000000"/>
          </a:solidFill>
          <a:ln w="10470">
            <a:solidFill>
              <a:srgbClr val="FFFFFF"/>
            </a:solidFill>
          </a:ln>
        </p:spPr>
        <p:txBody>
          <a:bodyPr vert="horz" wrap="square" lIns="0" tIns="106567" rIns="0" bIns="0" rtlCol="0">
            <a:spAutoFit/>
          </a:bodyPr>
          <a:lstStyle/>
          <a:p>
            <a:pPr algn="ctr">
              <a:spcBef>
                <a:spcPts val="839"/>
              </a:spcBef>
            </a:pPr>
            <a:r>
              <a:rPr sz="1046" spc="-148" dirty="0">
                <a:solidFill>
                  <a:srgbClr val="FFFFFF"/>
                </a:solidFill>
              </a:rPr>
              <a:t>1</a:t>
            </a:r>
            <a:endParaRPr sz="1046"/>
          </a:p>
        </p:txBody>
      </p:sp>
      <p:graphicFrame>
        <p:nvGraphicFramePr>
          <p:cNvPr id="21" name="object 21"/>
          <p:cNvGraphicFramePr>
            <a:graphicFrameLocks noGrp="1"/>
          </p:cNvGraphicFramePr>
          <p:nvPr/>
        </p:nvGraphicFramePr>
        <p:xfrm>
          <a:off x="2945720" y="1069106"/>
          <a:ext cx="763005" cy="114450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15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15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503">
                <a:tc>
                  <a:txBody>
                    <a:bodyPr/>
                    <a:lstStyle/>
                    <a:p>
                      <a:pPr marL="342265">
                        <a:lnSpc>
                          <a:spcPct val="100000"/>
                        </a:lnSpc>
                        <a:spcBef>
                          <a:spcPts val="1845"/>
                        </a:spcBef>
                      </a:pPr>
                      <a:r>
                        <a:rPr sz="10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J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106567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61D836"/>
                    </a:solidFill>
                  </a:tcPr>
                </a:tc>
                <a:tc>
                  <a:txBody>
                    <a:bodyPr/>
                    <a:lstStyle/>
                    <a:p>
                      <a:pPr marL="324485">
                        <a:lnSpc>
                          <a:spcPct val="100000"/>
                        </a:lnSpc>
                        <a:spcBef>
                          <a:spcPts val="1845"/>
                        </a:spcBef>
                      </a:pPr>
                      <a:r>
                        <a:rPr sz="10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K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106567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503">
                <a:tc>
                  <a:txBody>
                    <a:bodyPr/>
                    <a:lstStyle/>
                    <a:p>
                      <a:pPr marL="342265">
                        <a:lnSpc>
                          <a:spcPct val="100000"/>
                        </a:lnSpc>
                        <a:spcBef>
                          <a:spcPts val="1845"/>
                        </a:spcBef>
                      </a:pPr>
                      <a:r>
                        <a:rPr sz="10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L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106567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61D836"/>
                    </a:solidFill>
                  </a:tcPr>
                </a:tc>
                <a:tc>
                  <a:txBody>
                    <a:bodyPr/>
                    <a:lstStyle/>
                    <a:p>
                      <a:pPr marL="297180">
                        <a:lnSpc>
                          <a:spcPct val="100000"/>
                        </a:lnSpc>
                        <a:spcBef>
                          <a:spcPts val="1845"/>
                        </a:spcBef>
                      </a:pPr>
                      <a:r>
                        <a:rPr sz="10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106567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503">
                <a:tc>
                  <a:txBody>
                    <a:bodyPr/>
                    <a:lstStyle/>
                    <a:p>
                      <a:pPr marL="315595">
                        <a:lnSpc>
                          <a:spcPct val="100000"/>
                        </a:lnSpc>
                        <a:spcBef>
                          <a:spcPts val="1845"/>
                        </a:spcBef>
                      </a:pPr>
                      <a:r>
                        <a:rPr sz="10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106567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61D836"/>
                    </a:solidFill>
                  </a:tcPr>
                </a:tc>
                <a:tc>
                  <a:txBody>
                    <a:bodyPr/>
                    <a:lstStyle/>
                    <a:p>
                      <a:pPr marL="302260">
                        <a:lnSpc>
                          <a:spcPct val="100000"/>
                        </a:lnSpc>
                        <a:spcBef>
                          <a:spcPts val="1845"/>
                        </a:spcBef>
                      </a:pPr>
                      <a:r>
                        <a:rPr sz="10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O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106567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2" name="object 22"/>
          <p:cNvGraphicFramePr>
            <a:graphicFrameLocks noGrp="1"/>
          </p:cNvGraphicFramePr>
          <p:nvPr/>
        </p:nvGraphicFramePr>
        <p:xfrm>
          <a:off x="1364681" y="2978735"/>
          <a:ext cx="1143642" cy="114450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12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12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12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5551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845"/>
                        </a:spcBef>
                      </a:pPr>
                      <a:r>
                        <a:rPr sz="10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5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106567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16E7CF"/>
                    </a:solidFill>
                  </a:tcPr>
                </a:tc>
                <a:tc>
                  <a:txBody>
                    <a:bodyPr/>
                    <a:lstStyle/>
                    <a:p>
                      <a:pPr marL="330200">
                        <a:lnSpc>
                          <a:spcPct val="100000"/>
                        </a:lnSpc>
                        <a:spcBef>
                          <a:spcPts val="1845"/>
                        </a:spcBef>
                      </a:pPr>
                      <a:r>
                        <a:rPr sz="10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106567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16E7C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845"/>
                        </a:spcBef>
                      </a:pPr>
                      <a:r>
                        <a:rPr sz="10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3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106567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16E7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99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50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845"/>
                        </a:spcBef>
                      </a:pPr>
                      <a:r>
                        <a:rPr sz="10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3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106567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339090">
                        <a:lnSpc>
                          <a:spcPct val="100000"/>
                        </a:lnSpc>
                        <a:spcBef>
                          <a:spcPts val="1845"/>
                        </a:spcBef>
                      </a:pPr>
                      <a:r>
                        <a:rPr sz="10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7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106567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845"/>
                        </a:spcBef>
                      </a:pPr>
                      <a:r>
                        <a:rPr sz="10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9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106567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50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845"/>
                        </a:spcBef>
                      </a:pPr>
                      <a:r>
                        <a:rPr sz="10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3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106567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338455">
                        <a:lnSpc>
                          <a:spcPct val="100000"/>
                        </a:lnSpc>
                        <a:spcBef>
                          <a:spcPts val="1845"/>
                        </a:spcBef>
                      </a:pPr>
                      <a:r>
                        <a:rPr sz="10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5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106567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845"/>
                        </a:spcBef>
                      </a:pPr>
                      <a:r>
                        <a:rPr sz="10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2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106567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23" name="object 23"/>
          <p:cNvGraphicFramePr>
            <a:graphicFrameLocks noGrp="1"/>
          </p:cNvGraphicFramePr>
          <p:nvPr/>
        </p:nvGraphicFramePr>
        <p:xfrm>
          <a:off x="1364681" y="1069106"/>
          <a:ext cx="1143642" cy="114450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12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12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12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52334">
                <a:tc>
                  <a:txBody>
                    <a:bodyPr/>
                    <a:lstStyle/>
                    <a:p>
                      <a:pPr marL="314960">
                        <a:lnSpc>
                          <a:spcPct val="100000"/>
                        </a:lnSpc>
                        <a:spcBef>
                          <a:spcPts val="1845"/>
                        </a:spcBef>
                      </a:pPr>
                      <a:r>
                        <a:rPr sz="10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106567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16E7C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845"/>
                        </a:spcBef>
                      </a:pPr>
                      <a:r>
                        <a:rPr sz="10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B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106567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16E7C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845"/>
                        </a:spcBef>
                      </a:pPr>
                      <a:r>
                        <a:rPr sz="10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106567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16E7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16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503">
                <a:tc>
                  <a:txBody>
                    <a:bodyPr/>
                    <a:lstStyle/>
                    <a:p>
                      <a:pPr marL="309880">
                        <a:lnSpc>
                          <a:spcPct val="100000"/>
                        </a:lnSpc>
                        <a:spcBef>
                          <a:spcPts val="1845"/>
                        </a:spcBef>
                      </a:pPr>
                      <a:r>
                        <a:rPr sz="10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D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106567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845"/>
                        </a:spcBef>
                      </a:pPr>
                      <a:r>
                        <a:rPr sz="10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E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106567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845"/>
                        </a:spcBef>
                      </a:pPr>
                      <a:r>
                        <a:rPr sz="10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F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106567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503">
                <a:tc>
                  <a:txBody>
                    <a:bodyPr/>
                    <a:lstStyle/>
                    <a:p>
                      <a:pPr marL="304165">
                        <a:lnSpc>
                          <a:spcPct val="100000"/>
                        </a:lnSpc>
                        <a:spcBef>
                          <a:spcPts val="1845"/>
                        </a:spcBef>
                      </a:pPr>
                      <a:r>
                        <a:rPr sz="10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G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106567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845"/>
                        </a:spcBef>
                      </a:pPr>
                      <a:r>
                        <a:rPr sz="10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H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106567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845"/>
                        </a:spcBef>
                      </a:pPr>
                      <a:r>
                        <a:rPr sz="10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I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106567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4" name="object 24"/>
          <p:cNvSpPr txBox="1">
            <a:spLocks noGrp="1"/>
          </p:cNvSpPr>
          <p:nvPr>
            <p:ph type="title"/>
          </p:nvPr>
        </p:nvSpPr>
        <p:spPr>
          <a:xfrm>
            <a:off x="2974208" y="133686"/>
            <a:ext cx="3195843" cy="681806"/>
          </a:xfrm>
          <a:prstGeom prst="rect">
            <a:avLst/>
          </a:prstGeom>
        </p:spPr>
        <p:txBody>
          <a:bodyPr spcFirstLastPara="1" vert="horz" wrap="square" lIns="0" tIns="7509" rIns="0" bIns="0" rtlCol="0" anchor="t" anchorCtr="0">
            <a:spAutoFit/>
          </a:bodyPr>
          <a:lstStyle/>
          <a:p>
            <a:pPr marL="5776">
              <a:spcBef>
                <a:spcPts val="59"/>
              </a:spcBef>
            </a:pPr>
            <a:r>
              <a:rPr sz="4298" spc="312" dirty="0"/>
              <a:t>Dot</a:t>
            </a:r>
            <a:r>
              <a:rPr sz="4298" spc="-277" dirty="0"/>
              <a:t> </a:t>
            </a:r>
            <a:r>
              <a:rPr sz="4298" spc="289" dirty="0"/>
              <a:t>product</a:t>
            </a:r>
            <a:endParaRPr sz="4298"/>
          </a:p>
        </p:txBody>
      </p:sp>
      <p:sp>
        <p:nvSpPr>
          <p:cNvPr id="25" name="object 25"/>
          <p:cNvSpPr txBox="1"/>
          <p:nvPr/>
        </p:nvSpPr>
        <p:spPr>
          <a:xfrm>
            <a:off x="1808979" y="4232703"/>
            <a:ext cx="255875" cy="178456"/>
          </a:xfrm>
          <a:prstGeom prst="rect">
            <a:avLst/>
          </a:prstGeom>
        </p:spPr>
        <p:txBody>
          <a:bodyPr vert="horz" wrap="square" lIns="0" tIns="6931" rIns="0" bIns="0" rtlCol="0">
            <a:spAutoFit/>
          </a:bodyPr>
          <a:lstStyle/>
          <a:p>
            <a:pPr marL="5776">
              <a:spcBef>
                <a:spcPts val="55"/>
              </a:spcBef>
            </a:pPr>
            <a:r>
              <a:rPr sz="1114" b="1" spc="-11" dirty="0">
                <a:solidFill>
                  <a:srgbClr val="FFFFFF"/>
                </a:solidFill>
              </a:rPr>
              <a:t>3x3</a:t>
            </a:r>
            <a:endParaRPr sz="1114"/>
          </a:p>
        </p:txBody>
      </p:sp>
      <p:sp>
        <p:nvSpPr>
          <p:cNvPr id="26" name="object 26"/>
          <p:cNvSpPr txBox="1"/>
          <p:nvPr/>
        </p:nvSpPr>
        <p:spPr>
          <a:xfrm>
            <a:off x="3201845" y="4232703"/>
            <a:ext cx="256164" cy="178456"/>
          </a:xfrm>
          <a:prstGeom prst="rect">
            <a:avLst/>
          </a:prstGeom>
        </p:spPr>
        <p:txBody>
          <a:bodyPr vert="horz" wrap="square" lIns="0" tIns="6931" rIns="0" bIns="0" rtlCol="0">
            <a:spAutoFit/>
          </a:bodyPr>
          <a:lstStyle/>
          <a:p>
            <a:pPr marL="5776">
              <a:spcBef>
                <a:spcPts val="55"/>
              </a:spcBef>
            </a:pPr>
            <a:r>
              <a:rPr sz="1114" b="1" spc="-11" dirty="0">
                <a:solidFill>
                  <a:srgbClr val="FFFFFF"/>
                </a:solidFill>
              </a:rPr>
              <a:t>3x2</a:t>
            </a:r>
            <a:endParaRPr sz="1114"/>
          </a:p>
        </p:txBody>
      </p:sp>
      <p:sp>
        <p:nvSpPr>
          <p:cNvPr id="27" name="object 27"/>
          <p:cNvSpPr txBox="1"/>
          <p:nvPr/>
        </p:nvSpPr>
        <p:spPr>
          <a:xfrm>
            <a:off x="187053" y="3418802"/>
            <a:ext cx="1126314" cy="178456"/>
          </a:xfrm>
          <a:prstGeom prst="rect">
            <a:avLst/>
          </a:prstGeom>
        </p:spPr>
        <p:txBody>
          <a:bodyPr vert="horz" wrap="square" lIns="0" tIns="6931" rIns="0" bIns="0" rtlCol="0">
            <a:spAutoFit/>
          </a:bodyPr>
          <a:lstStyle/>
          <a:p>
            <a:pPr marL="5776">
              <a:spcBef>
                <a:spcPts val="55"/>
              </a:spcBef>
            </a:pPr>
            <a:r>
              <a:rPr sz="1114" spc="-5" dirty="0">
                <a:solidFill>
                  <a:srgbClr val="FFFFFF"/>
                </a:solidFill>
                <a:latin typeface="Andale Mono"/>
                <a:cs typeface="Andale Mono"/>
              </a:rPr>
              <a:t>torch.matmul(</a:t>
            </a:r>
            <a:endParaRPr sz="1114">
              <a:latin typeface="Andale Mono"/>
              <a:cs typeface="Andale Mono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3720838" y="3455709"/>
            <a:ext cx="97325" cy="178456"/>
          </a:xfrm>
          <a:prstGeom prst="rect">
            <a:avLst/>
          </a:prstGeom>
        </p:spPr>
        <p:txBody>
          <a:bodyPr vert="horz" wrap="square" lIns="0" tIns="6931" rIns="0" bIns="0" rtlCol="0">
            <a:spAutoFit/>
          </a:bodyPr>
          <a:lstStyle/>
          <a:p>
            <a:pPr marL="5776">
              <a:spcBef>
                <a:spcPts val="55"/>
              </a:spcBef>
            </a:pPr>
            <a:r>
              <a:rPr sz="1114" spc="5" dirty="0">
                <a:solidFill>
                  <a:srgbClr val="FFFFFF"/>
                </a:solidFill>
                <a:latin typeface="Andale Mono"/>
                <a:cs typeface="Andale Mono"/>
              </a:rPr>
              <a:t>)</a:t>
            </a:r>
            <a:endParaRPr sz="1114">
              <a:latin typeface="Andale Mono"/>
              <a:cs typeface="Andale Mono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4148793" y="3316397"/>
            <a:ext cx="476229" cy="476229"/>
          </a:xfrm>
          <a:custGeom>
            <a:avLst/>
            <a:gdLst/>
            <a:ahLst/>
            <a:cxnLst/>
            <a:rect l="l" t="t" r="r" b="b"/>
            <a:pathLst>
              <a:path w="1047115" h="1047115">
                <a:moveTo>
                  <a:pt x="376951" y="0"/>
                </a:moveTo>
                <a:lnTo>
                  <a:pt x="376951" y="356010"/>
                </a:lnTo>
                <a:lnTo>
                  <a:pt x="0" y="356010"/>
                </a:lnTo>
                <a:lnTo>
                  <a:pt x="0" y="691078"/>
                </a:lnTo>
                <a:lnTo>
                  <a:pt x="376951" y="691078"/>
                </a:lnTo>
                <a:lnTo>
                  <a:pt x="376951" y="1047088"/>
                </a:lnTo>
                <a:lnTo>
                  <a:pt x="1047088" y="523544"/>
                </a:lnTo>
                <a:lnTo>
                  <a:pt x="376951" y="0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>
            <a:endParaRPr sz="637"/>
          </a:p>
        </p:txBody>
      </p:sp>
      <p:sp>
        <p:nvSpPr>
          <p:cNvPr id="30" name="object 30"/>
          <p:cNvSpPr/>
          <p:nvPr/>
        </p:nvSpPr>
        <p:spPr>
          <a:xfrm>
            <a:off x="6275522" y="3316397"/>
            <a:ext cx="476229" cy="476229"/>
          </a:xfrm>
          <a:custGeom>
            <a:avLst/>
            <a:gdLst/>
            <a:ahLst/>
            <a:cxnLst/>
            <a:rect l="l" t="t" r="r" b="b"/>
            <a:pathLst>
              <a:path w="1047115" h="1047115">
                <a:moveTo>
                  <a:pt x="376951" y="0"/>
                </a:moveTo>
                <a:lnTo>
                  <a:pt x="376951" y="356010"/>
                </a:lnTo>
                <a:lnTo>
                  <a:pt x="0" y="356010"/>
                </a:lnTo>
                <a:lnTo>
                  <a:pt x="0" y="691078"/>
                </a:lnTo>
                <a:lnTo>
                  <a:pt x="376951" y="691078"/>
                </a:lnTo>
                <a:lnTo>
                  <a:pt x="376951" y="1047088"/>
                </a:lnTo>
                <a:lnTo>
                  <a:pt x="1047088" y="523544"/>
                </a:lnTo>
                <a:lnTo>
                  <a:pt x="376951" y="0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>
            <a:endParaRPr sz="637"/>
          </a:p>
        </p:txBody>
      </p:sp>
      <p:sp>
        <p:nvSpPr>
          <p:cNvPr id="31" name="object 31"/>
          <p:cNvSpPr txBox="1"/>
          <p:nvPr/>
        </p:nvSpPr>
        <p:spPr>
          <a:xfrm>
            <a:off x="2681685" y="1544715"/>
            <a:ext cx="97325" cy="178456"/>
          </a:xfrm>
          <a:prstGeom prst="rect">
            <a:avLst/>
          </a:prstGeom>
        </p:spPr>
        <p:txBody>
          <a:bodyPr vert="horz" wrap="square" lIns="0" tIns="6931" rIns="0" bIns="0" rtlCol="0">
            <a:spAutoFit/>
          </a:bodyPr>
          <a:lstStyle/>
          <a:p>
            <a:pPr marL="5776">
              <a:spcBef>
                <a:spcPts val="55"/>
              </a:spcBef>
            </a:pPr>
            <a:r>
              <a:rPr sz="1114" spc="5" dirty="0">
                <a:solidFill>
                  <a:srgbClr val="FFFFFF"/>
                </a:solidFill>
                <a:latin typeface="Andale Mono"/>
                <a:cs typeface="Andale Mono"/>
              </a:rPr>
              <a:t>,</a:t>
            </a:r>
            <a:endParaRPr sz="1114">
              <a:latin typeface="Andale Mono"/>
              <a:cs typeface="Andale Mono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722645" y="1544715"/>
            <a:ext cx="97325" cy="178456"/>
          </a:xfrm>
          <a:prstGeom prst="rect">
            <a:avLst/>
          </a:prstGeom>
        </p:spPr>
        <p:txBody>
          <a:bodyPr vert="horz" wrap="square" lIns="0" tIns="6931" rIns="0" bIns="0" rtlCol="0">
            <a:spAutoFit/>
          </a:bodyPr>
          <a:lstStyle/>
          <a:p>
            <a:pPr marL="5776">
              <a:spcBef>
                <a:spcPts val="55"/>
              </a:spcBef>
            </a:pPr>
            <a:r>
              <a:rPr sz="1114" spc="5" dirty="0">
                <a:solidFill>
                  <a:srgbClr val="FFFFFF"/>
                </a:solidFill>
                <a:latin typeface="Andale Mono"/>
                <a:cs typeface="Andale Mono"/>
              </a:rPr>
              <a:t>)</a:t>
            </a:r>
            <a:endParaRPr sz="1114">
              <a:latin typeface="Andale Mono"/>
              <a:cs typeface="Andale Mono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4150599" y="1405404"/>
            <a:ext cx="476229" cy="476229"/>
          </a:xfrm>
          <a:custGeom>
            <a:avLst/>
            <a:gdLst/>
            <a:ahLst/>
            <a:cxnLst/>
            <a:rect l="l" t="t" r="r" b="b"/>
            <a:pathLst>
              <a:path w="1047115" h="1047114">
                <a:moveTo>
                  <a:pt x="376951" y="0"/>
                </a:moveTo>
                <a:lnTo>
                  <a:pt x="376951" y="356010"/>
                </a:lnTo>
                <a:lnTo>
                  <a:pt x="0" y="356010"/>
                </a:lnTo>
                <a:lnTo>
                  <a:pt x="0" y="691078"/>
                </a:lnTo>
                <a:lnTo>
                  <a:pt x="376951" y="691078"/>
                </a:lnTo>
                <a:lnTo>
                  <a:pt x="376951" y="1047088"/>
                </a:lnTo>
                <a:lnTo>
                  <a:pt x="1047088" y="523544"/>
                </a:lnTo>
                <a:lnTo>
                  <a:pt x="376951" y="0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>
            <a:endParaRPr sz="637"/>
          </a:p>
        </p:txBody>
      </p:sp>
      <p:sp>
        <p:nvSpPr>
          <p:cNvPr id="34" name="object 34"/>
          <p:cNvSpPr txBox="1"/>
          <p:nvPr/>
        </p:nvSpPr>
        <p:spPr>
          <a:xfrm>
            <a:off x="5044622" y="3423984"/>
            <a:ext cx="809790" cy="178456"/>
          </a:xfrm>
          <a:prstGeom prst="rect">
            <a:avLst/>
          </a:prstGeom>
        </p:spPr>
        <p:txBody>
          <a:bodyPr vert="horz" wrap="square" lIns="0" tIns="6931" rIns="0" bIns="0" rtlCol="0">
            <a:spAutoFit/>
          </a:bodyPr>
          <a:lstStyle/>
          <a:p>
            <a:pPr marL="5776">
              <a:spcBef>
                <a:spcPts val="55"/>
              </a:spcBef>
              <a:tabLst>
                <a:tab pos="372838" algn="l"/>
                <a:tab pos="745388" algn="l"/>
              </a:tabLst>
            </a:pPr>
            <a:r>
              <a:rPr sz="1114" b="1" spc="-23" dirty="0">
                <a:solidFill>
                  <a:srgbClr val="FFFFFF"/>
                </a:solidFill>
                <a:latin typeface="Helvetica Neue"/>
                <a:cs typeface="Helvetica Neue"/>
              </a:rPr>
              <a:t>*</a:t>
            </a:r>
            <a:r>
              <a:rPr sz="1114" b="1" dirty="0">
                <a:solidFill>
                  <a:srgbClr val="FFFFFF"/>
                </a:solidFill>
                <a:latin typeface="Helvetica Neue"/>
                <a:cs typeface="Helvetica Neue"/>
              </a:rPr>
              <a:t>	</a:t>
            </a:r>
            <a:r>
              <a:rPr sz="1114" b="1" spc="-23" dirty="0">
                <a:solidFill>
                  <a:srgbClr val="FFFFFF"/>
                </a:solidFill>
                <a:latin typeface="Helvetica Neue"/>
                <a:cs typeface="Helvetica Neue"/>
              </a:rPr>
              <a:t>*</a:t>
            </a:r>
            <a:r>
              <a:rPr sz="1114" b="1" dirty="0">
                <a:solidFill>
                  <a:srgbClr val="FFFFFF"/>
                </a:solidFill>
                <a:latin typeface="Helvetica Neue"/>
                <a:cs typeface="Helvetica Neue"/>
              </a:rPr>
              <a:t>	</a:t>
            </a:r>
            <a:r>
              <a:rPr sz="1114" b="1" spc="-23" dirty="0">
                <a:solidFill>
                  <a:srgbClr val="FFFFFF"/>
                </a:solidFill>
                <a:latin typeface="Helvetica Neue"/>
                <a:cs typeface="Helvetica Neue"/>
              </a:rPr>
              <a:t>*</a:t>
            </a:r>
            <a:endParaRPr sz="1114">
              <a:latin typeface="Helvetica Neue"/>
              <a:cs typeface="Helvetica Neue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5030835" y="3988419"/>
            <a:ext cx="837226" cy="178456"/>
          </a:xfrm>
          <a:prstGeom prst="rect">
            <a:avLst/>
          </a:prstGeom>
        </p:spPr>
        <p:txBody>
          <a:bodyPr vert="horz" wrap="square" lIns="0" tIns="6931" rIns="0" bIns="0" rtlCol="0">
            <a:spAutoFit/>
          </a:bodyPr>
          <a:lstStyle/>
          <a:p>
            <a:pPr marL="5776">
              <a:spcBef>
                <a:spcPts val="55"/>
              </a:spcBef>
              <a:tabLst>
                <a:tab pos="372838" algn="l"/>
                <a:tab pos="745388" algn="l"/>
              </a:tabLst>
            </a:pPr>
            <a:r>
              <a:rPr sz="1114" b="1" spc="-23" dirty="0">
                <a:solidFill>
                  <a:srgbClr val="FFFFFF"/>
                </a:solidFill>
                <a:latin typeface="Helvetica Neue"/>
                <a:cs typeface="Helvetica Neue"/>
              </a:rPr>
              <a:t>=</a:t>
            </a:r>
            <a:r>
              <a:rPr sz="1114" b="1" dirty="0">
                <a:solidFill>
                  <a:srgbClr val="FFFFFF"/>
                </a:solidFill>
                <a:latin typeface="Helvetica Neue"/>
                <a:cs typeface="Helvetica Neue"/>
              </a:rPr>
              <a:t>	</a:t>
            </a:r>
            <a:r>
              <a:rPr sz="1114" b="1" spc="-23" dirty="0">
                <a:solidFill>
                  <a:srgbClr val="FFFFFF"/>
                </a:solidFill>
                <a:latin typeface="Helvetica Neue"/>
                <a:cs typeface="Helvetica Neue"/>
              </a:rPr>
              <a:t>=</a:t>
            </a:r>
            <a:r>
              <a:rPr sz="1114" b="1" dirty="0">
                <a:solidFill>
                  <a:srgbClr val="FFFFFF"/>
                </a:solidFill>
                <a:latin typeface="Helvetica Neue"/>
                <a:cs typeface="Helvetica Neue"/>
              </a:rPr>
              <a:t>	</a:t>
            </a:r>
            <a:r>
              <a:rPr sz="1114" b="1" spc="-23" dirty="0">
                <a:solidFill>
                  <a:srgbClr val="FFFFFF"/>
                </a:solidFill>
                <a:latin typeface="Helvetica Neue"/>
                <a:cs typeface="Helvetica Neue"/>
              </a:rPr>
              <a:t>=</a:t>
            </a:r>
            <a:endParaRPr sz="1114">
              <a:latin typeface="Helvetica Neue"/>
              <a:cs typeface="Helvetica Neue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4987318" y="4333757"/>
            <a:ext cx="503664" cy="178456"/>
          </a:xfrm>
          <a:prstGeom prst="rect">
            <a:avLst/>
          </a:prstGeom>
        </p:spPr>
        <p:txBody>
          <a:bodyPr vert="horz" wrap="square" lIns="0" tIns="6931" rIns="0" bIns="0" rtlCol="0">
            <a:spAutoFit/>
          </a:bodyPr>
          <a:lstStyle/>
          <a:p>
            <a:pPr marL="5776">
              <a:spcBef>
                <a:spcPts val="55"/>
              </a:spcBef>
              <a:tabLst>
                <a:tab pos="236526" algn="l"/>
                <a:tab pos="423666" algn="l"/>
              </a:tabLst>
            </a:pPr>
            <a:r>
              <a:rPr sz="1046" spc="-11" dirty="0">
                <a:solidFill>
                  <a:srgbClr val="FFFFFF"/>
                </a:solidFill>
                <a:latin typeface="Helvetica Neue"/>
                <a:cs typeface="Helvetica Neue"/>
              </a:rPr>
              <a:t>20</a:t>
            </a:r>
            <a:r>
              <a:rPr sz="1046" dirty="0">
                <a:solidFill>
                  <a:srgbClr val="FFFFFF"/>
                </a:solidFill>
                <a:latin typeface="Helvetica Neue"/>
                <a:cs typeface="Helvetica Neue"/>
              </a:rPr>
              <a:t>	</a:t>
            </a:r>
            <a:r>
              <a:rPr sz="1671" b="1" spc="-34" baseline="4535" dirty="0">
                <a:solidFill>
                  <a:srgbClr val="FFFFFF"/>
                </a:solidFill>
                <a:latin typeface="Helvetica Neue"/>
                <a:cs typeface="Helvetica Neue"/>
              </a:rPr>
              <a:t>+</a:t>
            </a:r>
            <a:r>
              <a:rPr sz="1671" b="1" baseline="4535" dirty="0">
                <a:solidFill>
                  <a:srgbClr val="FFFFFF"/>
                </a:solidFill>
                <a:latin typeface="Helvetica Neue"/>
                <a:cs typeface="Helvetica Neue"/>
              </a:rPr>
              <a:t>	</a:t>
            </a:r>
            <a:r>
              <a:rPr sz="1046" spc="-23" dirty="0">
                <a:solidFill>
                  <a:srgbClr val="FFFFFF"/>
                </a:solidFill>
                <a:latin typeface="Helvetica Neue"/>
                <a:cs typeface="Helvetica Neue"/>
              </a:rPr>
              <a:t>0</a:t>
            </a:r>
            <a:endParaRPr sz="1046">
              <a:latin typeface="Helvetica Neue"/>
              <a:cs typeface="Helvetica Neue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7269392" y="4232703"/>
            <a:ext cx="256164" cy="178456"/>
          </a:xfrm>
          <a:prstGeom prst="rect">
            <a:avLst/>
          </a:prstGeom>
        </p:spPr>
        <p:txBody>
          <a:bodyPr vert="horz" wrap="square" lIns="0" tIns="6931" rIns="0" bIns="0" rtlCol="0">
            <a:spAutoFit/>
          </a:bodyPr>
          <a:lstStyle/>
          <a:p>
            <a:pPr marL="5776">
              <a:spcBef>
                <a:spcPts val="55"/>
              </a:spcBef>
            </a:pPr>
            <a:r>
              <a:rPr sz="1114" b="1" spc="-11" dirty="0">
                <a:solidFill>
                  <a:srgbClr val="FFFFFF"/>
                </a:solidFill>
              </a:rPr>
              <a:t>3x2</a:t>
            </a:r>
            <a:endParaRPr sz="1114"/>
          </a:p>
        </p:txBody>
      </p:sp>
      <p:sp>
        <p:nvSpPr>
          <p:cNvPr id="38" name="object 38"/>
          <p:cNvSpPr txBox="1"/>
          <p:nvPr/>
        </p:nvSpPr>
        <p:spPr>
          <a:xfrm>
            <a:off x="2379187" y="4736921"/>
            <a:ext cx="4385693" cy="207288"/>
          </a:xfrm>
          <a:prstGeom prst="rect">
            <a:avLst/>
          </a:prstGeom>
        </p:spPr>
        <p:txBody>
          <a:bodyPr vert="horz" wrap="square" lIns="0" tIns="7798" rIns="0" bIns="0" rtlCol="0">
            <a:spAutoFit/>
          </a:bodyPr>
          <a:lstStyle/>
          <a:p>
            <a:pPr marL="5776">
              <a:spcBef>
                <a:spcPts val="61"/>
              </a:spcBef>
            </a:pPr>
            <a:r>
              <a:rPr sz="1296" dirty="0">
                <a:solidFill>
                  <a:srgbClr val="FFFFFF"/>
                </a:solidFill>
              </a:rPr>
              <a:t>For</a:t>
            </a:r>
            <a:r>
              <a:rPr sz="1296" spc="-70" dirty="0">
                <a:solidFill>
                  <a:srgbClr val="FFFFFF"/>
                </a:solidFill>
              </a:rPr>
              <a:t> </a:t>
            </a:r>
            <a:r>
              <a:rPr sz="1296" dirty="0">
                <a:solidFill>
                  <a:srgbClr val="FFFFFF"/>
                </a:solidFill>
              </a:rPr>
              <a:t>a</a:t>
            </a:r>
            <a:r>
              <a:rPr sz="1296" spc="-68" dirty="0">
                <a:solidFill>
                  <a:srgbClr val="FFFFFF"/>
                </a:solidFill>
              </a:rPr>
              <a:t> </a:t>
            </a:r>
            <a:r>
              <a:rPr sz="1296" spc="30" dirty="0">
                <a:solidFill>
                  <a:srgbClr val="FFFFFF"/>
                </a:solidFill>
              </a:rPr>
              <a:t>live</a:t>
            </a:r>
            <a:r>
              <a:rPr sz="1296" spc="-70" dirty="0">
                <a:solidFill>
                  <a:srgbClr val="FFFFFF"/>
                </a:solidFill>
              </a:rPr>
              <a:t> </a:t>
            </a:r>
            <a:r>
              <a:rPr sz="1296" spc="55" dirty="0">
                <a:solidFill>
                  <a:srgbClr val="FFFFFF"/>
                </a:solidFill>
              </a:rPr>
              <a:t>demo,</a:t>
            </a:r>
            <a:r>
              <a:rPr sz="1296" spc="-68" dirty="0">
                <a:solidFill>
                  <a:srgbClr val="FFFFFF"/>
                </a:solidFill>
              </a:rPr>
              <a:t> </a:t>
            </a:r>
            <a:r>
              <a:rPr sz="1296" spc="77" dirty="0">
                <a:solidFill>
                  <a:srgbClr val="FFFFFF"/>
                </a:solidFill>
              </a:rPr>
              <a:t>checkout</a:t>
            </a:r>
            <a:r>
              <a:rPr sz="1296" spc="-68" dirty="0">
                <a:solidFill>
                  <a:srgbClr val="FFFFFF"/>
                </a:solidFill>
              </a:rPr>
              <a:t> </a:t>
            </a:r>
            <a:r>
              <a:rPr sz="1296" u="heavy" spc="6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hlinkClick r:id="rId2"/>
              </a:rPr>
              <a:t>www.matrixmultiplication.xyz</a:t>
            </a:r>
            <a:endParaRPr sz="1296"/>
          </a:p>
        </p:txBody>
      </p:sp>
      <p:sp>
        <p:nvSpPr>
          <p:cNvPr id="39" name="object 39"/>
          <p:cNvSpPr txBox="1"/>
          <p:nvPr/>
        </p:nvSpPr>
        <p:spPr>
          <a:xfrm>
            <a:off x="1494151" y="2272762"/>
            <a:ext cx="2346198" cy="450784"/>
          </a:xfrm>
          <a:prstGeom prst="rect">
            <a:avLst/>
          </a:prstGeom>
        </p:spPr>
        <p:txBody>
          <a:bodyPr vert="horz" wrap="square" lIns="0" tIns="56026" rIns="0" bIns="0" rtlCol="0">
            <a:spAutoFit/>
          </a:bodyPr>
          <a:lstStyle/>
          <a:p>
            <a:pPr marR="60070" algn="ctr">
              <a:spcBef>
                <a:spcPts val="441"/>
              </a:spcBef>
              <a:tabLst>
                <a:tab pos="1392584" algn="l"/>
              </a:tabLst>
            </a:pPr>
            <a:r>
              <a:rPr sz="1114" b="1" spc="-11" dirty="0">
                <a:solidFill>
                  <a:srgbClr val="FFFFFF"/>
                </a:solidFill>
              </a:rPr>
              <a:t>3x3</a:t>
            </a:r>
            <a:r>
              <a:rPr sz="1114" b="1" dirty="0">
                <a:solidFill>
                  <a:srgbClr val="FFFFFF"/>
                </a:solidFill>
              </a:rPr>
              <a:t>	</a:t>
            </a:r>
            <a:r>
              <a:rPr sz="1114" b="1" spc="-11" dirty="0">
                <a:solidFill>
                  <a:srgbClr val="FFFFFF"/>
                </a:solidFill>
              </a:rPr>
              <a:t>3x2</a:t>
            </a:r>
            <a:endParaRPr sz="1114"/>
          </a:p>
          <a:p>
            <a:pPr algn="ctr">
              <a:spcBef>
                <a:spcPts val="398"/>
              </a:spcBef>
            </a:pPr>
            <a:r>
              <a:rPr sz="1114" spc="45" dirty="0">
                <a:solidFill>
                  <a:srgbClr val="FFFFFF"/>
                </a:solidFill>
              </a:rPr>
              <a:t>Numbers</a:t>
            </a:r>
            <a:r>
              <a:rPr sz="1114" spc="-68" dirty="0">
                <a:solidFill>
                  <a:srgbClr val="FFFFFF"/>
                </a:solidFill>
              </a:rPr>
              <a:t> </a:t>
            </a:r>
            <a:r>
              <a:rPr sz="1114" spc="55" dirty="0">
                <a:solidFill>
                  <a:srgbClr val="FFFFFF"/>
                </a:solidFill>
              </a:rPr>
              <a:t>on</a:t>
            </a:r>
            <a:r>
              <a:rPr sz="1114" spc="-68" dirty="0">
                <a:solidFill>
                  <a:srgbClr val="FFFFFF"/>
                </a:solidFill>
              </a:rPr>
              <a:t> </a:t>
            </a:r>
            <a:r>
              <a:rPr sz="1114" spc="77" dirty="0">
                <a:solidFill>
                  <a:srgbClr val="FFFFFF"/>
                </a:solidFill>
              </a:rPr>
              <a:t>the</a:t>
            </a:r>
            <a:r>
              <a:rPr sz="1114" spc="-66" dirty="0">
                <a:solidFill>
                  <a:srgbClr val="FFFFFF"/>
                </a:solidFill>
              </a:rPr>
              <a:t> </a:t>
            </a:r>
            <a:r>
              <a:rPr sz="1114" spc="27" dirty="0">
                <a:solidFill>
                  <a:srgbClr val="FFFFFF"/>
                </a:solidFill>
              </a:rPr>
              <a:t>inside</a:t>
            </a:r>
            <a:r>
              <a:rPr sz="1114" spc="-68" dirty="0">
                <a:solidFill>
                  <a:srgbClr val="FFFFFF"/>
                </a:solidFill>
              </a:rPr>
              <a:t> </a:t>
            </a:r>
            <a:r>
              <a:rPr sz="1114" spc="66" dirty="0">
                <a:solidFill>
                  <a:srgbClr val="FFFFFF"/>
                </a:solidFill>
              </a:rPr>
              <a:t>must</a:t>
            </a:r>
            <a:r>
              <a:rPr sz="1114" spc="-66" dirty="0">
                <a:solidFill>
                  <a:srgbClr val="FFFFFF"/>
                </a:solidFill>
              </a:rPr>
              <a:t> </a:t>
            </a:r>
            <a:r>
              <a:rPr sz="1114" spc="57" dirty="0">
                <a:solidFill>
                  <a:srgbClr val="FFFFFF"/>
                </a:solidFill>
              </a:rPr>
              <a:t>match</a:t>
            </a:r>
            <a:endParaRPr sz="1114"/>
          </a:p>
        </p:txBody>
      </p:sp>
      <p:grpSp>
        <p:nvGrpSpPr>
          <p:cNvPr id="40" name="object 40"/>
          <p:cNvGrpSpPr/>
          <p:nvPr/>
        </p:nvGrpSpPr>
        <p:grpSpPr>
          <a:xfrm>
            <a:off x="2083835" y="2418310"/>
            <a:ext cx="1118228" cy="28591"/>
            <a:chOff x="4581159" y="5317296"/>
            <a:chExt cx="2458720" cy="62865"/>
          </a:xfrm>
        </p:grpSpPr>
        <p:sp>
          <p:nvSpPr>
            <p:cNvPr id="41" name="object 41"/>
            <p:cNvSpPr/>
            <p:nvPr/>
          </p:nvSpPr>
          <p:spPr>
            <a:xfrm>
              <a:off x="4638749" y="5348709"/>
              <a:ext cx="2343785" cy="0"/>
            </a:xfrm>
            <a:custGeom>
              <a:avLst/>
              <a:gdLst/>
              <a:ahLst/>
              <a:cxnLst/>
              <a:rect l="l" t="t" r="r" b="b"/>
              <a:pathLst>
                <a:path w="2343784">
                  <a:moveTo>
                    <a:pt x="0" y="0"/>
                  </a:moveTo>
                  <a:lnTo>
                    <a:pt x="5235" y="0"/>
                  </a:lnTo>
                  <a:lnTo>
                    <a:pt x="2338077" y="0"/>
                  </a:lnTo>
                  <a:lnTo>
                    <a:pt x="2343312" y="0"/>
                  </a:lnTo>
                </a:path>
              </a:pathLst>
            </a:custGeom>
            <a:ln w="1047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637"/>
            </a:p>
          </p:txBody>
        </p:sp>
        <p:sp>
          <p:nvSpPr>
            <p:cNvPr id="42" name="object 42"/>
            <p:cNvSpPr/>
            <p:nvPr/>
          </p:nvSpPr>
          <p:spPr>
            <a:xfrm>
              <a:off x="4581156" y="5317305"/>
              <a:ext cx="2458720" cy="62865"/>
            </a:xfrm>
            <a:custGeom>
              <a:avLst/>
              <a:gdLst/>
              <a:ahLst/>
              <a:cxnLst/>
              <a:rect l="l" t="t" r="r" b="b"/>
              <a:pathLst>
                <a:path w="2458720" h="62864">
                  <a:moveTo>
                    <a:pt x="62826" y="0"/>
                  </a:moveTo>
                  <a:lnTo>
                    <a:pt x="0" y="31407"/>
                  </a:lnTo>
                  <a:lnTo>
                    <a:pt x="62826" y="62826"/>
                  </a:lnTo>
                  <a:lnTo>
                    <a:pt x="62826" y="0"/>
                  </a:lnTo>
                  <a:close/>
                </a:path>
                <a:path w="2458720" h="62864">
                  <a:moveTo>
                    <a:pt x="2458491" y="31407"/>
                  </a:moveTo>
                  <a:lnTo>
                    <a:pt x="2395664" y="0"/>
                  </a:lnTo>
                  <a:lnTo>
                    <a:pt x="2395664" y="62826"/>
                  </a:lnTo>
                  <a:lnTo>
                    <a:pt x="2458491" y="3140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637"/>
            </a:p>
          </p:txBody>
        </p:sp>
      </p:grpSp>
      <p:sp>
        <p:nvSpPr>
          <p:cNvPr id="43" name="object 43"/>
          <p:cNvSpPr txBox="1"/>
          <p:nvPr/>
        </p:nvSpPr>
        <p:spPr>
          <a:xfrm>
            <a:off x="5066223" y="2542095"/>
            <a:ext cx="2471537" cy="178456"/>
          </a:xfrm>
          <a:prstGeom prst="rect">
            <a:avLst/>
          </a:prstGeom>
        </p:spPr>
        <p:txBody>
          <a:bodyPr vert="horz" wrap="square" lIns="0" tIns="6931" rIns="0" bIns="0" rtlCol="0">
            <a:spAutoFit/>
          </a:bodyPr>
          <a:lstStyle/>
          <a:p>
            <a:pPr marL="5776">
              <a:spcBef>
                <a:spcPts val="55"/>
              </a:spcBef>
            </a:pPr>
            <a:r>
              <a:rPr sz="1114" spc="48" dirty="0">
                <a:solidFill>
                  <a:srgbClr val="FFFFFF"/>
                </a:solidFill>
              </a:rPr>
              <a:t>New</a:t>
            </a:r>
            <a:r>
              <a:rPr sz="1114" spc="-61" dirty="0">
                <a:solidFill>
                  <a:srgbClr val="FFFFFF"/>
                </a:solidFill>
              </a:rPr>
              <a:t> </a:t>
            </a:r>
            <a:r>
              <a:rPr sz="1114" dirty="0">
                <a:solidFill>
                  <a:srgbClr val="FFFFFF"/>
                </a:solidFill>
              </a:rPr>
              <a:t>size</a:t>
            </a:r>
            <a:r>
              <a:rPr sz="1114" spc="-61" dirty="0">
                <a:solidFill>
                  <a:srgbClr val="FFFFFF"/>
                </a:solidFill>
              </a:rPr>
              <a:t> </a:t>
            </a:r>
            <a:r>
              <a:rPr sz="1114" dirty="0">
                <a:solidFill>
                  <a:srgbClr val="FFFFFF"/>
                </a:solidFill>
              </a:rPr>
              <a:t>is</a:t>
            </a:r>
            <a:r>
              <a:rPr sz="1114" spc="-61" dirty="0">
                <a:solidFill>
                  <a:srgbClr val="FFFFFF"/>
                </a:solidFill>
              </a:rPr>
              <a:t> </a:t>
            </a:r>
            <a:r>
              <a:rPr sz="1114" spc="27" dirty="0">
                <a:solidFill>
                  <a:srgbClr val="FFFFFF"/>
                </a:solidFill>
              </a:rPr>
              <a:t>same</a:t>
            </a:r>
            <a:r>
              <a:rPr sz="1114" spc="-61" dirty="0">
                <a:solidFill>
                  <a:srgbClr val="FFFFFF"/>
                </a:solidFill>
              </a:rPr>
              <a:t> </a:t>
            </a:r>
            <a:r>
              <a:rPr sz="1114" spc="-16" dirty="0">
                <a:solidFill>
                  <a:srgbClr val="FFFFFF"/>
                </a:solidFill>
              </a:rPr>
              <a:t>as</a:t>
            </a:r>
            <a:r>
              <a:rPr sz="1114" spc="-61" dirty="0">
                <a:solidFill>
                  <a:srgbClr val="FFFFFF"/>
                </a:solidFill>
              </a:rPr>
              <a:t> </a:t>
            </a:r>
            <a:r>
              <a:rPr sz="1114" spc="55" dirty="0">
                <a:solidFill>
                  <a:srgbClr val="FFFFFF"/>
                </a:solidFill>
              </a:rPr>
              <a:t>outside</a:t>
            </a:r>
            <a:r>
              <a:rPr sz="1114" spc="-59" dirty="0">
                <a:solidFill>
                  <a:srgbClr val="FFFFFF"/>
                </a:solidFill>
              </a:rPr>
              <a:t> </a:t>
            </a:r>
            <a:r>
              <a:rPr sz="1114" spc="41" dirty="0">
                <a:solidFill>
                  <a:srgbClr val="FFFFFF"/>
                </a:solidFill>
              </a:rPr>
              <a:t>numbers</a:t>
            </a:r>
            <a:endParaRPr sz="1114"/>
          </a:p>
        </p:txBody>
      </p:sp>
      <p:sp>
        <p:nvSpPr>
          <p:cNvPr id="44" name="object 44"/>
          <p:cNvSpPr txBox="1"/>
          <p:nvPr/>
        </p:nvSpPr>
        <p:spPr>
          <a:xfrm>
            <a:off x="5583246" y="4322339"/>
            <a:ext cx="500776" cy="178456"/>
          </a:xfrm>
          <a:prstGeom prst="rect">
            <a:avLst/>
          </a:prstGeom>
        </p:spPr>
        <p:txBody>
          <a:bodyPr vert="horz" wrap="square" lIns="0" tIns="6931" rIns="0" bIns="0" rtlCol="0">
            <a:spAutoFit/>
          </a:bodyPr>
          <a:lstStyle/>
          <a:p>
            <a:pPr marL="5776">
              <a:spcBef>
                <a:spcPts val="55"/>
              </a:spcBef>
              <a:tabLst>
                <a:tab pos="171546" algn="l"/>
                <a:tab pos="408938" algn="l"/>
              </a:tabLst>
            </a:pPr>
            <a:r>
              <a:rPr sz="1114" b="1" spc="-23" dirty="0">
                <a:solidFill>
                  <a:srgbClr val="FFFFFF"/>
                </a:solidFill>
                <a:latin typeface="Helvetica Neue"/>
                <a:cs typeface="Helvetica Neue"/>
              </a:rPr>
              <a:t>+</a:t>
            </a:r>
            <a:r>
              <a:rPr sz="1114" b="1" dirty="0">
                <a:solidFill>
                  <a:srgbClr val="FFFFFF"/>
                </a:solidFill>
                <a:latin typeface="Helvetica Neue"/>
                <a:cs typeface="Helvetica Neue"/>
              </a:rPr>
              <a:t>	</a:t>
            </a:r>
            <a:r>
              <a:rPr sz="1569" spc="-17" baseline="-4830" dirty="0">
                <a:solidFill>
                  <a:srgbClr val="FFFFFF"/>
                </a:solidFill>
                <a:latin typeface="Helvetica Neue"/>
                <a:cs typeface="Helvetica Neue"/>
              </a:rPr>
              <a:t>24</a:t>
            </a:r>
            <a:r>
              <a:rPr sz="1569" baseline="-4830" dirty="0">
                <a:solidFill>
                  <a:srgbClr val="FFFFFF"/>
                </a:solidFill>
                <a:latin typeface="Helvetica Neue"/>
                <a:cs typeface="Helvetica Neue"/>
              </a:rPr>
              <a:t>	</a:t>
            </a:r>
            <a:r>
              <a:rPr sz="1114" b="1" spc="-23" dirty="0">
                <a:solidFill>
                  <a:srgbClr val="FFFFFF"/>
                </a:solidFill>
                <a:latin typeface="Helvetica Neue"/>
                <a:cs typeface="Helvetica Neue"/>
              </a:rPr>
              <a:t>=</a:t>
            </a:r>
            <a:endParaRPr sz="1114">
              <a:latin typeface="Helvetica Neue"/>
              <a:cs typeface="Helvetica Neue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167280" y="1544715"/>
            <a:ext cx="1126314" cy="178456"/>
          </a:xfrm>
          <a:prstGeom prst="rect">
            <a:avLst/>
          </a:prstGeom>
        </p:spPr>
        <p:txBody>
          <a:bodyPr vert="horz" wrap="square" lIns="0" tIns="6931" rIns="0" bIns="0" rtlCol="0">
            <a:spAutoFit/>
          </a:bodyPr>
          <a:lstStyle/>
          <a:p>
            <a:pPr marL="5776">
              <a:spcBef>
                <a:spcPts val="55"/>
              </a:spcBef>
            </a:pPr>
            <a:r>
              <a:rPr sz="1114" spc="-5" dirty="0">
                <a:solidFill>
                  <a:srgbClr val="FFFFFF"/>
                </a:solidFill>
                <a:latin typeface="Andale Mono"/>
                <a:cs typeface="Andale Mono"/>
              </a:rPr>
              <a:t>torch.matmul(</a:t>
            </a:r>
            <a:endParaRPr sz="1114">
              <a:latin typeface="Andale Mono"/>
              <a:cs typeface="Andale Mono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2690306" y="3497115"/>
            <a:ext cx="97325" cy="178456"/>
          </a:xfrm>
          <a:prstGeom prst="rect">
            <a:avLst/>
          </a:prstGeom>
        </p:spPr>
        <p:txBody>
          <a:bodyPr vert="horz" wrap="square" lIns="0" tIns="6931" rIns="0" bIns="0" rtlCol="0">
            <a:spAutoFit/>
          </a:bodyPr>
          <a:lstStyle/>
          <a:p>
            <a:pPr marL="5776">
              <a:spcBef>
                <a:spcPts val="55"/>
              </a:spcBef>
            </a:pPr>
            <a:r>
              <a:rPr sz="1114" spc="5" dirty="0">
                <a:solidFill>
                  <a:srgbClr val="FFFFFF"/>
                </a:solidFill>
                <a:latin typeface="Andale Mono"/>
                <a:cs typeface="Andale Mono"/>
              </a:rPr>
              <a:t>,</a:t>
            </a:r>
            <a:endParaRPr sz="1114">
              <a:latin typeface="Andale Mono"/>
              <a:cs typeface="Andale Mono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81444" y="2113443"/>
            <a:ext cx="1392008" cy="1289196"/>
            <a:chOff x="618124" y="4646965"/>
            <a:chExt cx="3060700" cy="283464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10269" y="4646965"/>
              <a:ext cx="2068940" cy="206894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14408" y="5593699"/>
              <a:ext cx="1364257" cy="136425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18124" y="6116958"/>
              <a:ext cx="1364257" cy="1364257"/>
            </a:xfrm>
            <a:prstGeom prst="rect">
              <a:avLst/>
            </a:prstGeom>
          </p:spPr>
        </p:pic>
      </p:grpSp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546393" y="1846259"/>
            <a:ext cx="1823388" cy="1823388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2011170" y="2320619"/>
            <a:ext cx="1389409" cy="858290"/>
          </a:xfrm>
          <a:prstGeom prst="rect">
            <a:avLst/>
          </a:prstGeom>
        </p:spPr>
        <p:txBody>
          <a:bodyPr vert="horz" wrap="square" lIns="0" tIns="21949" rIns="0" bIns="0" rtlCol="0">
            <a:spAutoFit/>
          </a:bodyPr>
          <a:lstStyle/>
          <a:p>
            <a:pPr marL="5776">
              <a:spcBef>
                <a:spcPts val="173"/>
              </a:spcBef>
            </a:pPr>
            <a:r>
              <a:rPr sz="1296" spc="-45" dirty="0">
                <a:solidFill>
                  <a:srgbClr val="FFFFFF"/>
                </a:solidFill>
                <a:latin typeface="Andale Mono"/>
                <a:cs typeface="Andale Mono"/>
              </a:rPr>
              <a:t>[[116,</a:t>
            </a:r>
            <a:r>
              <a:rPr sz="1296" spc="-150" dirty="0">
                <a:solidFill>
                  <a:srgbClr val="FFFFFF"/>
                </a:solidFill>
                <a:latin typeface="Andale Mono"/>
                <a:cs typeface="Andale Mono"/>
              </a:rPr>
              <a:t> </a:t>
            </a:r>
            <a:r>
              <a:rPr sz="1296" spc="-20" dirty="0">
                <a:solidFill>
                  <a:srgbClr val="FFFFFF"/>
                </a:solidFill>
                <a:latin typeface="Andale Mono"/>
                <a:cs typeface="Andale Mono"/>
              </a:rPr>
              <a:t>78,</a:t>
            </a:r>
            <a:r>
              <a:rPr sz="1296" spc="-155" dirty="0">
                <a:solidFill>
                  <a:srgbClr val="FFFFFF"/>
                </a:solidFill>
                <a:latin typeface="Andale Mono"/>
                <a:cs typeface="Andale Mono"/>
              </a:rPr>
              <a:t> </a:t>
            </a:r>
            <a:r>
              <a:rPr sz="1296" spc="-43" dirty="0">
                <a:solidFill>
                  <a:srgbClr val="FFFFFF"/>
                </a:solidFill>
                <a:latin typeface="Andale Mono"/>
                <a:cs typeface="Andale Mono"/>
              </a:rPr>
              <a:t>15],</a:t>
            </a:r>
            <a:endParaRPr sz="1296">
              <a:latin typeface="Andale Mono"/>
              <a:cs typeface="Andale Mono"/>
            </a:endParaRPr>
          </a:p>
          <a:p>
            <a:pPr marL="5776">
              <a:spcBef>
                <a:spcPts val="132"/>
              </a:spcBef>
            </a:pPr>
            <a:r>
              <a:rPr sz="1296" spc="-41" dirty="0">
                <a:solidFill>
                  <a:srgbClr val="FFFFFF"/>
                </a:solidFill>
                <a:latin typeface="Andale Mono"/>
                <a:cs typeface="Andale Mono"/>
              </a:rPr>
              <a:t>[117,</a:t>
            </a:r>
            <a:r>
              <a:rPr sz="1296" spc="-155" dirty="0">
                <a:solidFill>
                  <a:srgbClr val="FFFFFF"/>
                </a:solidFill>
                <a:latin typeface="Andale Mono"/>
                <a:cs typeface="Andale Mono"/>
              </a:rPr>
              <a:t> </a:t>
            </a:r>
            <a:r>
              <a:rPr sz="1296" spc="-20" dirty="0">
                <a:solidFill>
                  <a:srgbClr val="FFFFFF"/>
                </a:solidFill>
                <a:latin typeface="Andale Mono"/>
                <a:cs typeface="Andale Mono"/>
              </a:rPr>
              <a:t>43,</a:t>
            </a:r>
            <a:r>
              <a:rPr sz="1296" spc="-159" dirty="0">
                <a:solidFill>
                  <a:srgbClr val="FFFFFF"/>
                </a:solidFill>
                <a:latin typeface="Andale Mono"/>
                <a:cs typeface="Andale Mono"/>
              </a:rPr>
              <a:t> </a:t>
            </a:r>
            <a:r>
              <a:rPr sz="1296" spc="-9" dirty="0">
                <a:solidFill>
                  <a:srgbClr val="FFFFFF"/>
                </a:solidFill>
                <a:latin typeface="Andale Mono"/>
                <a:cs typeface="Andale Mono"/>
              </a:rPr>
              <a:t>96],</a:t>
            </a:r>
            <a:endParaRPr sz="1296">
              <a:latin typeface="Andale Mono"/>
              <a:cs typeface="Andale Mono"/>
            </a:endParaRPr>
          </a:p>
          <a:p>
            <a:pPr marL="5776">
              <a:spcBef>
                <a:spcPts val="132"/>
              </a:spcBef>
            </a:pPr>
            <a:r>
              <a:rPr sz="1296" spc="-41" dirty="0">
                <a:solidFill>
                  <a:srgbClr val="FFFFFF"/>
                </a:solidFill>
                <a:latin typeface="Andale Mono"/>
                <a:cs typeface="Andale Mono"/>
              </a:rPr>
              <a:t>[125,</a:t>
            </a:r>
            <a:r>
              <a:rPr sz="1296" spc="-155" dirty="0">
                <a:solidFill>
                  <a:srgbClr val="FFFFFF"/>
                </a:solidFill>
                <a:latin typeface="Andale Mono"/>
                <a:cs typeface="Andale Mono"/>
              </a:rPr>
              <a:t> </a:t>
            </a:r>
            <a:r>
              <a:rPr sz="1296" spc="-20" dirty="0">
                <a:solidFill>
                  <a:srgbClr val="FFFFFF"/>
                </a:solidFill>
                <a:latin typeface="Andale Mono"/>
                <a:cs typeface="Andale Mono"/>
              </a:rPr>
              <a:t>87,</a:t>
            </a:r>
            <a:r>
              <a:rPr sz="1296" spc="-159" dirty="0">
                <a:solidFill>
                  <a:srgbClr val="FFFFFF"/>
                </a:solidFill>
                <a:latin typeface="Andale Mono"/>
                <a:cs typeface="Andale Mono"/>
              </a:rPr>
              <a:t> </a:t>
            </a:r>
            <a:r>
              <a:rPr sz="1296" spc="-9" dirty="0">
                <a:solidFill>
                  <a:srgbClr val="FFFFFF"/>
                </a:solidFill>
                <a:latin typeface="Andale Mono"/>
                <a:cs typeface="Andale Mono"/>
              </a:rPr>
              <a:t>23],</a:t>
            </a:r>
            <a:endParaRPr sz="1296">
              <a:latin typeface="Andale Mono"/>
              <a:cs typeface="Andale Mono"/>
            </a:endParaRPr>
          </a:p>
          <a:p>
            <a:pPr marL="5776">
              <a:spcBef>
                <a:spcPts val="132"/>
              </a:spcBef>
            </a:pPr>
            <a:r>
              <a:rPr sz="1296" spc="-11" dirty="0">
                <a:solidFill>
                  <a:srgbClr val="FFFFFF"/>
                </a:solidFill>
                <a:latin typeface="Andale Mono"/>
                <a:cs typeface="Andale Mono"/>
              </a:rPr>
              <a:t>…,</a:t>
            </a:r>
            <a:endParaRPr sz="1296">
              <a:latin typeface="Andale Mono"/>
              <a:cs typeface="Andale Mono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513371" y="2334905"/>
            <a:ext cx="2122957" cy="207288"/>
          </a:xfrm>
          <a:prstGeom prst="rect">
            <a:avLst/>
          </a:prstGeom>
        </p:spPr>
        <p:txBody>
          <a:bodyPr vert="horz" wrap="square" lIns="0" tIns="7798" rIns="0" bIns="0" rtlCol="0">
            <a:spAutoFit/>
          </a:bodyPr>
          <a:lstStyle/>
          <a:p>
            <a:pPr marL="5776">
              <a:spcBef>
                <a:spcPts val="61"/>
              </a:spcBef>
            </a:pPr>
            <a:r>
              <a:rPr sz="1296" spc="-50" dirty="0">
                <a:solidFill>
                  <a:srgbClr val="FFFFFF"/>
                </a:solidFill>
                <a:latin typeface="Andale Mono"/>
                <a:cs typeface="Andale Mono"/>
              </a:rPr>
              <a:t>[[0.983,</a:t>
            </a:r>
            <a:r>
              <a:rPr sz="1296" spc="-130" dirty="0">
                <a:solidFill>
                  <a:srgbClr val="FFFFFF"/>
                </a:solidFill>
                <a:latin typeface="Andale Mono"/>
                <a:cs typeface="Andale Mono"/>
              </a:rPr>
              <a:t> </a:t>
            </a:r>
            <a:r>
              <a:rPr sz="1296" spc="-45" dirty="0">
                <a:solidFill>
                  <a:srgbClr val="FFFFFF"/>
                </a:solidFill>
                <a:latin typeface="Andale Mono"/>
                <a:cs typeface="Andale Mono"/>
              </a:rPr>
              <a:t>0.004,</a:t>
            </a:r>
            <a:r>
              <a:rPr sz="1296" spc="-127" dirty="0">
                <a:solidFill>
                  <a:srgbClr val="FFFFFF"/>
                </a:solidFill>
                <a:latin typeface="Andale Mono"/>
                <a:cs typeface="Andale Mono"/>
              </a:rPr>
              <a:t> </a:t>
            </a:r>
            <a:r>
              <a:rPr sz="1296" spc="-48" dirty="0">
                <a:solidFill>
                  <a:srgbClr val="FFFFFF"/>
                </a:solidFill>
                <a:latin typeface="Andale Mono"/>
                <a:cs typeface="Andale Mono"/>
              </a:rPr>
              <a:t>0.013],</a:t>
            </a:r>
            <a:endParaRPr sz="1296">
              <a:latin typeface="Andale Mono"/>
              <a:cs typeface="Andale Mono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513371" y="2534916"/>
            <a:ext cx="2031119" cy="646052"/>
          </a:xfrm>
          <a:prstGeom prst="rect">
            <a:avLst/>
          </a:prstGeom>
        </p:spPr>
        <p:txBody>
          <a:bodyPr vert="horz" wrap="square" lIns="0" tIns="21949" rIns="0" bIns="0" rtlCol="0">
            <a:spAutoFit/>
          </a:bodyPr>
          <a:lstStyle/>
          <a:p>
            <a:pPr marL="5776">
              <a:spcBef>
                <a:spcPts val="173"/>
              </a:spcBef>
            </a:pPr>
            <a:r>
              <a:rPr sz="1296" spc="-48" dirty="0">
                <a:solidFill>
                  <a:srgbClr val="FFFFFF"/>
                </a:solidFill>
                <a:latin typeface="Andale Mono"/>
                <a:cs typeface="Andale Mono"/>
              </a:rPr>
              <a:t>[0.110,</a:t>
            </a:r>
            <a:r>
              <a:rPr sz="1296" spc="-132" dirty="0">
                <a:solidFill>
                  <a:srgbClr val="FFFFFF"/>
                </a:solidFill>
                <a:latin typeface="Andale Mono"/>
                <a:cs typeface="Andale Mono"/>
              </a:rPr>
              <a:t> </a:t>
            </a:r>
            <a:r>
              <a:rPr sz="1296" spc="-45" dirty="0">
                <a:solidFill>
                  <a:srgbClr val="FFFFFF"/>
                </a:solidFill>
                <a:latin typeface="Andale Mono"/>
                <a:cs typeface="Andale Mono"/>
              </a:rPr>
              <a:t>0.889,</a:t>
            </a:r>
            <a:r>
              <a:rPr sz="1296" spc="-132" dirty="0">
                <a:solidFill>
                  <a:srgbClr val="FFFFFF"/>
                </a:solidFill>
                <a:latin typeface="Andale Mono"/>
                <a:cs typeface="Andale Mono"/>
              </a:rPr>
              <a:t> </a:t>
            </a:r>
            <a:r>
              <a:rPr sz="1296" spc="-48" dirty="0">
                <a:solidFill>
                  <a:srgbClr val="FFFFFF"/>
                </a:solidFill>
                <a:latin typeface="Andale Mono"/>
                <a:cs typeface="Andale Mono"/>
              </a:rPr>
              <a:t>0.001],</a:t>
            </a:r>
            <a:endParaRPr sz="1296">
              <a:latin typeface="Andale Mono"/>
              <a:cs typeface="Andale Mono"/>
            </a:endParaRPr>
          </a:p>
          <a:p>
            <a:pPr marL="5776">
              <a:spcBef>
                <a:spcPts val="132"/>
              </a:spcBef>
            </a:pPr>
            <a:r>
              <a:rPr sz="1296" spc="-48" dirty="0">
                <a:solidFill>
                  <a:srgbClr val="FFFFFF"/>
                </a:solidFill>
                <a:latin typeface="Andale Mono"/>
                <a:cs typeface="Andale Mono"/>
              </a:rPr>
              <a:t>[0.023,</a:t>
            </a:r>
            <a:r>
              <a:rPr sz="1296" spc="-132" dirty="0">
                <a:solidFill>
                  <a:srgbClr val="FFFFFF"/>
                </a:solidFill>
                <a:latin typeface="Andale Mono"/>
                <a:cs typeface="Andale Mono"/>
              </a:rPr>
              <a:t> </a:t>
            </a:r>
            <a:r>
              <a:rPr sz="1296" spc="-45" dirty="0">
                <a:solidFill>
                  <a:srgbClr val="FFFFFF"/>
                </a:solidFill>
                <a:latin typeface="Andale Mono"/>
                <a:cs typeface="Andale Mono"/>
              </a:rPr>
              <a:t>0.027,</a:t>
            </a:r>
            <a:r>
              <a:rPr sz="1296" spc="-132" dirty="0">
                <a:solidFill>
                  <a:srgbClr val="FFFFFF"/>
                </a:solidFill>
                <a:latin typeface="Andale Mono"/>
                <a:cs typeface="Andale Mono"/>
              </a:rPr>
              <a:t> </a:t>
            </a:r>
            <a:r>
              <a:rPr sz="1296" spc="-48" dirty="0">
                <a:solidFill>
                  <a:srgbClr val="FFFFFF"/>
                </a:solidFill>
                <a:latin typeface="Andale Mono"/>
                <a:cs typeface="Andale Mono"/>
              </a:rPr>
              <a:t>0.985],</a:t>
            </a:r>
            <a:endParaRPr sz="1296">
              <a:latin typeface="Andale Mono"/>
              <a:cs typeface="Andale Mono"/>
            </a:endParaRPr>
          </a:p>
          <a:p>
            <a:pPr marL="5776">
              <a:spcBef>
                <a:spcPts val="132"/>
              </a:spcBef>
            </a:pPr>
            <a:r>
              <a:rPr sz="1296" spc="-11" dirty="0">
                <a:solidFill>
                  <a:srgbClr val="FFFFFF"/>
                </a:solidFill>
                <a:latin typeface="Andale Mono"/>
                <a:cs typeface="Andale Mono"/>
              </a:rPr>
              <a:t>…,</a:t>
            </a:r>
            <a:endParaRPr sz="1296">
              <a:latin typeface="Andale Mono"/>
              <a:cs typeface="Andale Mono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90944" y="4682481"/>
            <a:ext cx="566623" cy="236501"/>
          </a:xfrm>
          <a:prstGeom prst="rect">
            <a:avLst/>
          </a:prstGeom>
        </p:spPr>
        <p:txBody>
          <a:bodyPr vert="horz" wrap="square" lIns="0" tIns="5487" rIns="0" bIns="0" rtlCol="0">
            <a:spAutoFit/>
          </a:bodyPr>
          <a:lstStyle/>
          <a:p>
            <a:pPr marL="5776">
              <a:spcBef>
                <a:spcPts val="43"/>
              </a:spcBef>
            </a:pPr>
            <a:r>
              <a:rPr sz="1501" b="1" spc="-20" dirty="0">
                <a:solidFill>
                  <a:srgbClr val="FFFFFF"/>
                </a:solidFill>
              </a:rPr>
              <a:t>Inputs</a:t>
            </a:r>
            <a:endParaRPr sz="1501"/>
          </a:p>
        </p:txBody>
      </p:sp>
      <p:sp>
        <p:nvSpPr>
          <p:cNvPr id="11" name="object 11"/>
          <p:cNvSpPr txBox="1"/>
          <p:nvPr/>
        </p:nvSpPr>
        <p:spPr>
          <a:xfrm>
            <a:off x="2038835" y="4582476"/>
            <a:ext cx="903939" cy="448279"/>
          </a:xfrm>
          <a:prstGeom prst="rect">
            <a:avLst/>
          </a:prstGeom>
        </p:spPr>
        <p:txBody>
          <a:bodyPr vert="horz" wrap="square" lIns="0" tIns="37544" rIns="0" bIns="0" rtlCol="0">
            <a:spAutoFit/>
          </a:bodyPr>
          <a:lstStyle/>
          <a:p>
            <a:pPr marL="39277" marR="2310" indent="-33789">
              <a:lnSpc>
                <a:spcPts val="1560"/>
              </a:lnSpc>
              <a:spcBef>
                <a:spcPts val="296"/>
              </a:spcBef>
            </a:pPr>
            <a:r>
              <a:rPr sz="1501" b="1" spc="-32" dirty="0">
                <a:solidFill>
                  <a:srgbClr val="FFFFFF"/>
                </a:solidFill>
              </a:rPr>
              <a:t>Numerical </a:t>
            </a:r>
            <a:r>
              <a:rPr sz="1501" b="1" spc="-5" dirty="0">
                <a:solidFill>
                  <a:srgbClr val="FFFFFF"/>
                </a:solidFill>
              </a:rPr>
              <a:t>encoding</a:t>
            </a:r>
            <a:endParaRPr sz="1501"/>
          </a:p>
        </p:txBody>
      </p:sp>
      <p:sp>
        <p:nvSpPr>
          <p:cNvPr id="12" name="object 12"/>
          <p:cNvSpPr txBox="1"/>
          <p:nvPr/>
        </p:nvSpPr>
        <p:spPr>
          <a:xfrm>
            <a:off x="3321051" y="4409792"/>
            <a:ext cx="2370746" cy="614992"/>
          </a:xfrm>
          <a:prstGeom prst="rect">
            <a:avLst/>
          </a:prstGeom>
        </p:spPr>
        <p:txBody>
          <a:bodyPr vert="horz" wrap="square" lIns="0" tIns="37544" rIns="0" bIns="0" rtlCol="0">
            <a:spAutoFit/>
          </a:bodyPr>
          <a:lstStyle/>
          <a:p>
            <a:pPr marL="565466" marR="558247" algn="ctr">
              <a:lnSpc>
                <a:spcPts val="1469"/>
              </a:lnSpc>
              <a:spcBef>
                <a:spcPts val="296"/>
              </a:spcBef>
            </a:pPr>
            <a:r>
              <a:rPr sz="1410" b="1" spc="-5" dirty="0">
                <a:solidFill>
                  <a:srgbClr val="FFFFFF"/>
                </a:solidFill>
              </a:rPr>
              <a:t>Learns representation</a:t>
            </a:r>
            <a:endParaRPr sz="1410"/>
          </a:p>
          <a:p>
            <a:pPr algn="ctr">
              <a:lnSpc>
                <a:spcPts val="1460"/>
              </a:lnSpc>
            </a:pPr>
            <a:r>
              <a:rPr sz="1410" b="1" spc="-5" dirty="0">
                <a:solidFill>
                  <a:srgbClr val="FFFFFF"/>
                </a:solidFill>
              </a:rPr>
              <a:t>(patterns/features/weights)</a:t>
            </a:r>
            <a:endParaRPr sz="1410"/>
          </a:p>
        </p:txBody>
      </p:sp>
      <p:sp>
        <p:nvSpPr>
          <p:cNvPr id="13" name="object 13"/>
          <p:cNvSpPr txBox="1"/>
          <p:nvPr/>
        </p:nvSpPr>
        <p:spPr>
          <a:xfrm>
            <a:off x="5841465" y="4582476"/>
            <a:ext cx="1364861" cy="448279"/>
          </a:xfrm>
          <a:prstGeom prst="rect">
            <a:avLst/>
          </a:prstGeom>
        </p:spPr>
        <p:txBody>
          <a:bodyPr vert="horz" wrap="square" lIns="0" tIns="37544" rIns="0" bIns="0" rtlCol="0">
            <a:spAutoFit/>
          </a:bodyPr>
          <a:lstStyle/>
          <a:p>
            <a:pPr marL="330385" marR="2310" indent="-324898">
              <a:lnSpc>
                <a:spcPts val="1560"/>
              </a:lnSpc>
              <a:spcBef>
                <a:spcPts val="296"/>
              </a:spcBef>
            </a:pPr>
            <a:r>
              <a:rPr sz="1501" b="1" spc="-23" dirty="0">
                <a:solidFill>
                  <a:srgbClr val="FFFFFF"/>
                </a:solidFill>
              </a:rPr>
              <a:t>Representation </a:t>
            </a:r>
            <a:r>
              <a:rPr sz="1501" b="1" spc="-5" dirty="0">
                <a:solidFill>
                  <a:srgbClr val="FFFFFF"/>
                </a:solidFill>
              </a:rPr>
              <a:t>outputs</a:t>
            </a:r>
            <a:endParaRPr sz="1501"/>
          </a:p>
        </p:txBody>
      </p:sp>
      <p:sp>
        <p:nvSpPr>
          <p:cNvPr id="14" name="object 14"/>
          <p:cNvSpPr txBox="1"/>
          <p:nvPr/>
        </p:nvSpPr>
        <p:spPr>
          <a:xfrm>
            <a:off x="7951824" y="4682481"/>
            <a:ext cx="748854" cy="236501"/>
          </a:xfrm>
          <a:prstGeom prst="rect">
            <a:avLst/>
          </a:prstGeom>
        </p:spPr>
        <p:txBody>
          <a:bodyPr vert="horz" wrap="square" lIns="0" tIns="5487" rIns="0" bIns="0" rtlCol="0">
            <a:spAutoFit/>
          </a:bodyPr>
          <a:lstStyle/>
          <a:p>
            <a:pPr marL="5776">
              <a:spcBef>
                <a:spcPts val="43"/>
              </a:spcBef>
            </a:pPr>
            <a:r>
              <a:rPr sz="1501" b="1" spc="-5" dirty="0">
                <a:solidFill>
                  <a:srgbClr val="FFFFFF"/>
                </a:solidFill>
              </a:rPr>
              <a:t>Outputs</a:t>
            </a:r>
            <a:endParaRPr sz="1501"/>
          </a:p>
        </p:txBody>
      </p:sp>
      <p:sp>
        <p:nvSpPr>
          <p:cNvPr id="15" name="object 15"/>
          <p:cNvSpPr txBox="1"/>
          <p:nvPr/>
        </p:nvSpPr>
        <p:spPr>
          <a:xfrm>
            <a:off x="7908202" y="2488173"/>
            <a:ext cx="836071" cy="448279"/>
          </a:xfrm>
          <a:prstGeom prst="rect">
            <a:avLst/>
          </a:prstGeom>
        </p:spPr>
        <p:txBody>
          <a:bodyPr vert="horz" wrap="square" lIns="0" tIns="37544" rIns="0" bIns="0" rtlCol="0">
            <a:spAutoFit/>
          </a:bodyPr>
          <a:lstStyle/>
          <a:p>
            <a:pPr marL="5776" marR="2310" indent="97903">
              <a:lnSpc>
                <a:spcPts val="1560"/>
              </a:lnSpc>
              <a:spcBef>
                <a:spcPts val="296"/>
              </a:spcBef>
            </a:pPr>
            <a:r>
              <a:rPr sz="1501" spc="-5" dirty="0">
                <a:solidFill>
                  <a:srgbClr val="FFFFFF"/>
                </a:solidFill>
              </a:rPr>
              <a:t>Ramen, Spaghetti</a:t>
            </a:r>
            <a:endParaRPr sz="1501"/>
          </a:p>
        </p:txBody>
      </p:sp>
      <p:grpSp>
        <p:nvGrpSpPr>
          <p:cNvPr id="16" name="object 16"/>
          <p:cNvGrpSpPr/>
          <p:nvPr/>
        </p:nvGrpSpPr>
        <p:grpSpPr>
          <a:xfrm>
            <a:off x="1773721" y="2694271"/>
            <a:ext cx="206491" cy="45919"/>
            <a:chOff x="3899290" y="5924069"/>
            <a:chExt cx="454025" cy="100965"/>
          </a:xfrm>
        </p:grpSpPr>
        <p:sp>
          <p:nvSpPr>
            <p:cNvPr id="17" name="object 17"/>
            <p:cNvSpPr/>
            <p:nvPr/>
          </p:nvSpPr>
          <p:spPr>
            <a:xfrm>
              <a:off x="3899290" y="5974330"/>
              <a:ext cx="363855" cy="0"/>
            </a:xfrm>
            <a:custGeom>
              <a:avLst/>
              <a:gdLst/>
              <a:ahLst/>
              <a:cxnLst/>
              <a:rect l="l" t="t" r="r" b="b"/>
              <a:pathLst>
                <a:path w="363854">
                  <a:moveTo>
                    <a:pt x="0" y="0"/>
                  </a:moveTo>
                  <a:lnTo>
                    <a:pt x="353243" y="0"/>
                  </a:lnTo>
                  <a:lnTo>
                    <a:pt x="363714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637"/>
            </a:p>
          </p:txBody>
        </p:sp>
        <p:sp>
          <p:nvSpPr>
            <p:cNvPr id="18" name="object 18"/>
            <p:cNvSpPr/>
            <p:nvPr/>
          </p:nvSpPr>
          <p:spPr>
            <a:xfrm>
              <a:off x="4252533" y="5924069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4" h="100964">
                  <a:moveTo>
                    <a:pt x="0" y="0"/>
                  </a:moveTo>
                  <a:lnTo>
                    <a:pt x="0" y="100520"/>
                  </a:lnTo>
                  <a:lnTo>
                    <a:pt x="100520" y="502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637"/>
            </a:p>
          </p:txBody>
        </p:sp>
      </p:grpSp>
      <p:grpSp>
        <p:nvGrpSpPr>
          <p:cNvPr id="19" name="object 19"/>
          <p:cNvGrpSpPr/>
          <p:nvPr/>
        </p:nvGrpSpPr>
        <p:grpSpPr>
          <a:xfrm>
            <a:off x="7621662" y="2694271"/>
            <a:ext cx="206491" cy="45919"/>
            <a:chOff x="16757541" y="5924069"/>
            <a:chExt cx="454025" cy="100965"/>
          </a:xfrm>
        </p:grpSpPr>
        <p:sp>
          <p:nvSpPr>
            <p:cNvPr id="20" name="object 20"/>
            <p:cNvSpPr/>
            <p:nvPr/>
          </p:nvSpPr>
          <p:spPr>
            <a:xfrm>
              <a:off x="16757541" y="5974330"/>
              <a:ext cx="363855" cy="0"/>
            </a:xfrm>
            <a:custGeom>
              <a:avLst/>
              <a:gdLst/>
              <a:ahLst/>
              <a:cxnLst/>
              <a:rect l="l" t="t" r="r" b="b"/>
              <a:pathLst>
                <a:path w="363855">
                  <a:moveTo>
                    <a:pt x="0" y="0"/>
                  </a:moveTo>
                  <a:lnTo>
                    <a:pt x="353243" y="0"/>
                  </a:lnTo>
                  <a:lnTo>
                    <a:pt x="363714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637"/>
            </a:p>
          </p:txBody>
        </p:sp>
        <p:sp>
          <p:nvSpPr>
            <p:cNvPr id="21" name="object 21"/>
            <p:cNvSpPr/>
            <p:nvPr/>
          </p:nvSpPr>
          <p:spPr>
            <a:xfrm>
              <a:off x="17110776" y="5924069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5" h="100964">
                  <a:moveTo>
                    <a:pt x="0" y="0"/>
                  </a:moveTo>
                  <a:lnTo>
                    <a:pt x="0" y="100520"/>
                  </a:lnTo>
                  <a:lnTo>
                    <a:pt x="100520" y="502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637"/>
            </a:p>
          </p:txBody>
        </p:sp>
      </p:grpSp>
      <p:grpSp>
        <p:nvGrpSpPr>
          <p:cNvPr id="22" name="object 22"/>
          <p:cNvGrpSpPr/>
          <p:nvPr/>
        </p:nvGrpSpPr>
        <p:grpSpPr>
          <a:xfrm>
            <a:off x="3433881" y="2692316"/>
            <a:ext cx="2089745" cy="45919"/>
            <a:chOff x="7549593" y="5919772"/>
            <a:chExt cx="4594860" cy="100965"/>
          </a:xfrm>
        </p:grpSpPr>
        <p:sp>
          <p:nvSpPr>
            <p:cNvPr id="23" name="object 23"/>
            <p:cNvSpPr/>
            <p:nvPr/>
          </p:nvSpPr>
          <p:spPr>
            <a:xfrm>
              <a:off x="7549593" y="5970032"/>
              <a:ext cx="363855" cy="0"/>
            </a:xfrm>
            <a:custGeom>
              <a:avLst/>
              <a:gdLst/>
              <a:ahLst/>
              <a:cxnLst/>
              <a:rect l="l" t="t" r="r" b="b"/>
              <a:pathLst>
                <a:path w="363854">
                  <a:moveTo>
                    <a:pt x="0" y="0"/>
                  </a:moveTo>
                  <a:lnTo>
                    <a:pt x="353243" y="0"/>
                  </a:lnTo>
                  <a:lnTo>
                    <a:pt x="363714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637"/>
            </a:p>
          </p:txBody>
        </p:sp>
        <p:sp>
          <p:nvSpPr>
            <p:cNvPr id="24" name="object 24"/>
            <p:cNvSpPr/>
            <p:nvPr/>
          </p:nvSpPr>
          <p:spPr>
            <a:xfrm>
              <a:off x="7902836" y="5919772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5" h="100964">
                  <a:moveTo>
                    <a:pt x="0" y="0"/>
                  </a:moveTo>
                  <a:lnTo>
                    <a:pt x="0" y="100520"/>
                  </a:lnTo>
                  <a:lnTo>
                    <a:pt x="100520" y="502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637"/>
            </a:p>
          </p:txBody>
        </p:sp>
        <p:sp>
          <p:nvSpPr>
            <p:cNvPr id="25" name="object 25"/>
            <p:cNvSpPr/>
            <p:nvPr/>
          </p:nvSpPr>
          <p:spPr>
            <a:xfrm>
              <a:off x="11690513" y="5970032"/>
              <a:ext cx="363855" cy="0"/>
            </a:xfrm>
            <a:custGeom>
              <a:avLst/>
              <a:gdLst/>
              <a:ahLst/>
              <a:cxnLst/>
              <a:rect l="l" t="t" r="r" b="b"/>
              <a:pathLst>
                <a:path w="363854">
                  <a:moveTo>
                    <a:pt x="0" y="0"/>
                  </a:moveTo>
                  <a:lnTo>
                    <a:pt x="353243" y="0"/>
                  </a:lnTo>
                  <a:lnTo>
                    <a:pt x="363714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637"/>
            </a:p>
          </p:txBody>
        </p:sp>
        <p:sp>
          <p:nvSpPr>
            <p:cNvPr id="26" name="object 26"/>
            <p:cNvSpPr/>
            <p:nvPr/>
          </p:nvSpPr>
          <p:spPr>
            <a:xfrm>
              <a:off x="12043759" y="5919772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5" h="100964">
                  <a:moveTo>
                    <a:pt x="0" y="0"/>
                  </a:moveTo>
                  <a:lnTo>
                    <a:pt x="0" y="100520"/>
                  </a:lnTo>
                  <a:lnTo>
                    <a:pt x="100520" y="502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637"/>
            </a:p>
          </p:txBody>
        </p:sp>
      </p:grpSp>
      <p:graphicFrame>
        <p:nvGraphicFramePr>
          <p:cNvPr id="27" name="object 27"/>
          <p:cNvGraphicFramePr>
            <a:graphicFrameLocks noGrp="1"/>
          </p:cNvGraphicFramePr>
          <p:nvPr/>
        </p:nvGraphicFramePr>
        <p:xfrm>
          <a:off x="3386854" y="843671"/>
          <a:ext cx="2331180" cy="92271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76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17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417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15155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1300" spc="-135" dirty="0">
                          <a:solidFill>
                            <a:srgbClr val="FFFFFF"/>
                          </a:solidFill>
                          <a:latin typeface="Andale Mono"/>
                          <a:cs typeface="Andale Mono"/>
                        </a:rPr>
                        <a:t>[[0.092,</a:t>
                      </a:r>
                      <a:endParaRPr sz="1300">
                        <a:latin typeface="Andale Mono"/>
                        <a:cs typeface="Andale Mono"/>
                      </a:endParaRPr>
                    </a:p>
                  </a:txBody>
                  <a:tcPr marL="0" marR="0" marT="866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201295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1300" spc="-140" dirty="0">
                          <a:solidFill>
                            <a:srgbClr val="FFFFFF"/>
                          </a:solidFill>
                          <a:latin typeface="Andale Mono"/>
                          <a:cs typeface="Andale Mono"/>
                        </a:rPr>
                        <a:t>0.210,</a:t>
                      </a:r>
                      <a:endParaRPr sz="1300">
                        <a:latin typeface="Andale Mono"/>
                        <a:cs typeface="Andale Mono"/>
                      </a:endParaRPr>
                    </a:p>
                  </a:txBody>
                  <a:tcPr marL="0" marR="0" marT="866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201295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1300" spc="-10" dirty="0">
                          <a:solidFill>
                            <a:srgbClr val="FFFFFF"/>
                          </a:solidFill>
                          <a:latin typeface="Andale Mono"/>
                          <a:cs typeface="Andale Mono"/>
                        </a:rPr>
                        <a:t>0.415],</a:t>
                      </a:r>
                      <a:endParaRPr sz="1300">
                        <a:latin typeface="Andale Mono"/>
                        <a:cs typeface="Andale Mono"/>
                      </a:endParaRPr>
                    </a:p>
                  </a:txBody>
                  <a:tcPr marL="0" marR="0" marT="866" marB="0"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0715">
                <a:tc>
                  <a:txBody>
                    <a:bodyPr/>
                    <a:lstStyle/>
                    <a:p>
                      <a:pPr marL="31750">
                        <a:lnSpc>
                          <a:spcPts val="3379"/>
                        </a:lnSpc>
                      </a:pPr>
                      <a:r>
                        <a:rPr sz="1300" spc="-10" dirty="0">
                          <a:solidFill>
                            <a:srgbClr val="FFFFFF"/>
                          </a:solidFill>
                          <a:latin typeface="Andale Mono"/>
                          <a:cs typeface="Andale Mono"/>
                        </a:rPr>
                        <a:t>[0.778,</a:t>
                      </a:r>
                      <a:endParaRPr sz="1300">
                        <a:latin typeface="Andale Mono"/>
                        <a:cs typeface="Andale Mono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3379"/>
                        </a:lnSpc>
                      </a:pPr>
                      <a:r>
                        <a:rPr sz="1300" spc="-10" dirty="0">
                          <a:solidFill>
                            <a:srgbClr val="FFFFFF"/>
                          </a:solidFill>
                          <a:latin typeface="Andale Mono"/>
                          <a:cs typeface="Andale Mono"/>
                        </a:rPr>
                        <a:t>0.929,</a:t>
                      </a:r>
                      <a:endParaRPr sz="1300">
                        <a:latin typeface="Andale Mono"/>
                        <a:cs typeface="Andale Mono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3180"/>
                        </a:lnSpc>
                      </a:pPr>
                      <a:r>
                        <a:rPr sz="1300" spc="-10" dirty="0">
                          <a:solidFill>
                            <a:srgbClr val="FFFFFF"/>
                          </a:solidFill>
                          <a:latin typeface="Andale Mono"/>
                          <a:cs typeface="Andale Mono"/>
                        </a:rPr>
                        <a:t>0.030],</a:t>
                      </a:r>
                      <a:endParaRPr sz="1300">
                        <a:latin typeface="Andale Mono"/>
                        <a:cs typeface="Andale Mono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6841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1300" spc="-10" dirty="0">
                          <a:solidFill>
                            <a:srgbClr val="FFFFFF"/>
                          </a:solidFill>
                          <a:latin typeface="Andale Mono"/>
                          <a:cs typeface="Andale Mono"/>
                        </a:rPr>
                        <a:t>[0.019,</a:t>
                      </a:r>
                      <a:endParaRPr sz="1300">
                        <a:latin typeface="Andale Mono"/>
                        <a:cs typeface="Andale Mono"/>
                      </a:endParaRPr>
                    </a:p>
                    <a:p>
                      <a:pPr marL="31750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300" spc="-25" dirty="0">
                          <a:solidFill>
                            <a:srgbClr val="FFFFFF"/>
                          </a:solidFill>
                          <a:latin typeface="Andale Mono"/>
                          <a:cs typeface="Andale Mono"/>
                        </a:rPr>
                        <a:t>…,</a:t>
                      </a:r>
                      <a:endParaRPr sz="1300">
                        <a:latin typeface="Andale Mono"/>
                        <a:cs typeface="Andale Mono"/>
                      </a:endParaRPr>
                    </a:p>
                  </a:txBody>
                  <a:tcPr marL="0" marR="0" marT="13284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1300" spc="-10" dirty="0">
                          <a:solidFill>
                            <a:srgbClr val="FFFFFF"/>
                          </a:solidFill>
                          <a:latin typeface="Andale Mono"/>
                          <a:cs typeface="Andale Mono"/>
                        </a:rPr>
                        <a:t>0.182,</a:t>
                      </a:r>
                      <a:endParaRPr sz="1300">
                        <a:latin typeface="Andale Mono"/>
                        <a:cs typeface="Andale Mono"/>
                      </a:endParaRPr>
                    </a:p>
                  </a:txBody>
                  <a:tcPr marL="0" marR="0" marT="13284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sz="1300" spc="-10" dirty="0">
                          <a:solidFill>
                            <a:srgbClr val="FFFFFF"/>
                          </a:solidFill>
                          <a:latin typeface="Andale Mono"/>
                          <a:cs typeface="Andale Mono"/>
                        </a:rPr>
                        <a:t>0.555],</a:t>
                      </a:r>
                      <a:endParaRPr sz="1300">
                        <a:latin typeface="Andale Mono"/>
                        <a:cs typeface="Andale Mono"/>
                      </a:endParaRPr>
                    </a:p>
                  </a:txBody>
                  <a:tcPr marL="0" marR="0" marT="24548" marB="0"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8" name="object 28"/>
          <p:cNvSpPr txBox="1"/>
          <p:nvPr/>
        </p:nvSpPr>
        <p:spPr>
          <a:xfrm rot="21240000">
            <a:off x="2089421" y="369194"/>
            <a:ext cx="2344487" cy="2089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33"/>
              </a:lnSpc>
            </a:pPr>
            <a:r>
              <a:rPr sz="1683" b="1" dirty="0">
                <a:solidFill>
                  <a:srgbClr val="FFFFFF"/>
                </a:solidFill>
                <a:latin typeface="Bradley Hand"/>
                <a:cs typeface="Bradley Hand"/>
              </a:rPr>
              <a:t>1.</a:t>
            </a:r>
            <a:r>
              <a:rPr sz="1683" b="1" spc="-34" dirty="0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sz="1683" b="1" dirty="0">
                <a:solidFill>
                  <a:srgbClr val="FFFFFF"/>
                </a:solidFill>
                <a:latin typeface="Bradley Hand"/>
                <a:cs typeface="Bradley Hand"/>
              </a:rPr>
              <a:t>Initialise</a:t>
            </a:r>
            <a:r>
              <a:rPr sz="1683" b="1" spc="-34" dirty="0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sz="2524" b="1" baseline="5255" dirty="0">
                <a:solidFill>
                  <a:srgbClr val="FFFFFF"/>
                </a:solidFill>
                <a:latin typeface="Bradley Hand"/>
                <a:cs typeface="Bradley Hand"/>
              </a:rPr>
              <a:t>with</a:t>
            </a:r>
            <a:r>
              <a:rPr sz="2524" b="1" spc="-51" baseline="5255" dirty="0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sz="2524" b="1" spc="-7" baseline="6756" dirty="0">
                <a:solidFill>
                  <a:srgbClr val="FFFFFF"/>
                </a:solidFill>
                <a:latin typeface="Bradley Hand"/>
                <a:cs typeface="Bradley Hand"/>
              </a:rPr>
              <a:t>random</a:t>
            </a:r>
            <a:endParaRPr sz="2524" baseline="6756">
              <a:latin typeface="Bradley Hand"/>
              <a:cs typeface="Bradley Hand"/>
            </a:endParaRPr>
          </a:p>
        </p:txBody>
      </p:sp>
      <p:sp>
        <p:nvSpPr>
          <p:cNvPr id="29" name="object 29"/>
          <p:cNvSpPr txBox="1"/>
          <p:nvPr/>
        </p:nvSpPr>
        <p:spPr>
          <a:xfrm rot="21240000">
            <a:off x="1934192" y="613785"/>
            <a:ext cx="2713384" cy="1993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67"/>
              </a:lnSpc>
            </a:pPr>
            <a:r>
              <a:rPr sz="2524" b="1" baseline="-6006" dirty="0">
                <a:solidFill>
                  <a:srgbClr val="FFFFFF"/>
                </a:solidFill>
                <a:latin typeface="Bradley Hand"/>
                <a:cs typeface="Bradley Hand"/>
              </a:rPr>
              <a:t>weights</a:t>
            </a:r>
            <a:r>
              <a:rPr sz="2524" b="1" spc="-51" baseline="-6006" dirty="0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sz="2524" b="1" baseline="-2252" dirty="0">
                <a:solidFill>
                  <a:srgbClr val="FFFFFF"/>
                </a:solidFill>
                <a:latin typeface="Bradley Hand"/>
                <a:cs typeface="Bradley Hand"/>
              </a:rPr>
              <a:t>(only</a:t>
            </a:r>
            <a:r>
              <a:rPr sz="2524" b="1" spc="-51" baseline="-2252" dirty="0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sz="1683" b="1" dirty="0">
                <a:solidFill>
                  <a:srgbClr val="FFFFFF"/>
                </a:solidFill>
                <a:latin typeface="Bradley Hand"/>
                <a:cs typeface="Bradley Hand"/>
              </a:rPr>
              <a:t>at</a:t>
            </a:r>
            <a:r>
              <a:rPr sz="1683" b="1" spc="-34" dirty="0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sz="1683" b="1" spc="-5" dirty="0">
                <a:solidFill>
                  <a:srgbClr val="FFFFFF"/>
                </a:solidFill>
                <a:latin typeface="Bradley Hand"/>
                <a:cs typeface="Bradley Hand"/>
              </a:rPr>
              <a:t>beginning)</a:t>
            </a:r>
            <a:endParaRPr sz="1683">
              <a:latin typeface="Bradley Hand"/>
              <a:cs typeface="Bradley Hand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6971036" y="263764"/>
            <a:ext cx="1082417" cy="811234"/>
            <a:chOff x="15326968" y="579955"/>
            <a:chExt cx="2379980" cy="1783714"/>
          </a:xfrm>
        </p:grpSpPr>
        <p:pic>
          <p:nvPicPr>
            <p:cNvPr id="31" name="object 3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326968" y="682755"/>
              <a:ext cx="2240801" cy="1680601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287903" y="579955"/>
              <a:ext cx="418835" cy="418835"/>
            </a:xfrm>
            <a:prstGeom prst="rect">
              <a:avLst/>
            </a:prstGeom>
          </p:spPr>
        </p:pic>
      </p:grpSp>
      <p:grpSp>
        <p:nvGrpSpPr>
          <p:cNvPr id="33" name="object 33"/>
          <p:cNvGrpSpPr/>
          <p:nvPr/>
        </p:nvGrpSpPr>
        <p:grpSpPr>
          <a:xfrm>
            <a:off x="6927763" y="1156863"/>
            <a:ext cx="1194759" cy="795350"/>
            <a:chOff x="15231819" y="2543670"/>
            <a:chExt cx="2626995" cy="1748789"/>
          </a:xfrm>
        </p:grpSpPr>
        <p:pic>
          <p:nvPicPr>
            <p:cNvPr id="34" name="object 3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231819" y="2668164"/>
              <a:ext cx="2431102" cy="1623900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439552" y="2543670"/>
              <a:ext cx="418835" cy="418835"/>
            </a:xfrm>
            <a:prstGeom prst="rect">
              <a:avLst/>
            </a:prstGeom>
          </p:spPr>
        </p:pic>
      </p:grpSp>
      <p:grpSp>
        <p:nvGrpSpPr>
          <p:cNvPr id="36" name="object 36"/>
          <p:cNvGrpSpPr/>
          <p:nvPr/>
        </p:nvGrpSpPr>
        <p:grpSpPr>
          <a:xfrm>
            <a:off x="5483931" y="263764"/>
            <a:ext cx="1434751" cy="1767735"/>
            <a:chOff x="12057172" y="579955"/>
            <a:chExt cx="3154680" cy="3886835"/>
          </a:xfrm>
        </p:grpSpPr>
        <p:pic>
          <p:nvPicPr>
            <p:cNvPr id="37" name="object 3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694723" y="734260"/>
              <a:ext cx="2368699" cy="1577590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892529" y="2493560"/>
              <a:ext cx="1973107" cy="1973107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623188" y="2343915"/>
              <a:ext cx="418835" cy="418835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792492" y="579955"/>
              <a:ext cx="418835" cy="418835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12057172" y="2745316"/>
              <a:ext cx="515620" cy="0"/>
            </a:xfrm>
            <a:custGeom>
              <a:avLst/>
              <a:gdLst/>
              <a:ahLst/>
              <a:cxnLst/>
              <a:rect l="l" t="t" r="r" b="b"/>
              <a:pathLst>
                <a:path w="515620">
                  <a:moveTo>
                    <a:pt x="0" y="0"/>
                  </a:moveTo>
                  <a:lnTo>
                    <a:pt x="504730" y="0"/>
                  </a:lnTo>
                  <a:lnTo>
                    <a:pt x="515201" y="0"/>
                  </a:lnTo>
                </a:path>
              </a:pathLst>
            </a:custGeom>
            <a:ln w="20941">
              <a:solidFill>
                <a:srgbClr val="61D836"/>
              </a:solidFill>
            </a:ln>
          </p:spPr>
          <p:txBody>
            <a:bodyPr wrap="square" lIns="0" tIns="0" rIns="0" bIns="0" rtlCol="0"/>
            <a:lstStyle/>
            <a:p>
              <a:endParaRPr sz="637"/>
            </a:p>
          </p:txBody>
        </p:sp>
        <p:sp>
          <p:nvSpPr>
            <p:cNvPr id="42" name="object 42"/>
            <p:cNvSpPr/>
            <p:nvPr/>
          </p:nvSpPr>
          <p:spPr>
            <a:xfrm>
              <a:off x="12561900" y="2695056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5" h="100964">
                  <a:moveTo>
                    <a:pt x="0" y="0"/>
                  </a:moveTo>
                  <a:lnTo>
                    <a:pt x="0" y="100520"/>
                  </a:lnTo>
                  <a:lnTo>
                    <a:pt x="100520" y="502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1D836"/>
            </a:solidFill>
          </p:spPr>
          <p:txBody>
            <a:bodyPr wrap="square" lIns="0" tIns="0" rIns="0" bIns="0" rtlCol="0"/>
            <a:lstStyle/>
            <a:p>
              <a:endParaRPr sz="637"/>
            </a:p>
          </p:txBody>
        </p:sp>
      </p:grpSp>
      <p:sp>
        <p:nvSpPr>
          <p:cNvPr id="43" name="object 43"/>
          <p:cNvSpPr txBox="1"/>
          <p:nvPr/>
        </p:nvSpPr>
        <p:spPr>
          <a:xfrm rot="60000">
            <a:off x="7001871" y="80034"/>
            <a:ext cx="1662941" cy="1993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10"/>
              </a:lnSpc>
            </a:pPr>
            <a:r>
              <a:rPr sz="2524" b="1" baseline="3003" dirty="0">
                <a:solidFill>
                  <a:srgbClr val="FFFFFF"/>
                </a:solidFill>
                <a:latin typeface="Bradley Hand"/>
                <a:cs typeface="Bradley Hand"/>
              </a:rPr>
              <a:t>2.</a:t>
            </a:r>
            <a:r>
              <a:rPr sz="2524" b="1" spc="-44" baseline="3003" dirty="0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sz="2524" b="1" baseline="2252" dirty="0">
                <a:solidFill>
                  <a:srgbClr val="FFFFFF"/>
                </a:solidFill>
                <a:latin typeface="Bradley Hand"/>
                <a:cs typeface="Bradley Hand"/>
              </a:rPr>
              <a:t>Show</a:t>
            </a:r>
            <a:r>
              <a:rPr sz="2524" b="1" spc="-44" baseline="2252" dirty="0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sz="1683" b="1" spc="-5" dirty="0">
                <a:solidFill>
                  <a:srgbClr val="FFFFFF"/>
                </a:solidFill>
                <a:latin typeface="Bradley Hand"/>
                <a:cs typeface="Bradley Hand"/>
              </a:rPr>
              <a:t>examples</a:t>
            </a:r>
            <a:endParaRPr sz="1683">
              <a:latin typeface="Bradley Hand"/>
              <a:cs typeface="Bradley Hand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5437884" y="3248033"/>
            <a:ext cx="2273710" cy="499261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85241" marR="2310" indent="-779755">
              <a:lnSpc>
                <a:spcPts val="1906"/>
              </a:lnSpc>
              <a:spcBef>
                <a:spcPts val="64"/>
              </a:spcBef>
            </a:pPr>
            <a:r>
              <a:rPr sz="2524" b="1" baseline="-2252" dirty="0">
                <a:solidFill>
                  <a:srgbClr val="FFFFFF"/>
                </a:solidFill>
                <a:latin typeface="Bradley Hand"/>
                <a:cs typeface="Bradley Hand"/>
              </a:rPr>
              <a:t>3.</a:t>
            </a:r>
            <a:r>
              <a:rPr sz="2524" b="1" spc="-34" baseline="-2252" dirty="0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sz="2524" b="1" baseline="-2252" dirty="0">
                <a:solidFill>
                  <a:srgbClr val="FFFFFF"/>
                </a:solidFill>
                <a:latin typeface="Bradley Hand"/>
                <a:cs typeface="Bradley Hand"/>
              </a:rPr>
              <a:t>Update</a:t>
            </a:r>
            <a:r>
              <a:rPr sz="2524" b="1" spc="-34" baseline="-2252" dirty="0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sz="1683" b="1" spc="-5" dirty="0">
                <a:solidFill>
                  <a:srgbClr val="FFFFFF"/>
                </a:solidFill>
                <a:latin typeface="Bradley Hand"/>
                <a:cs typeface="Bradley Hand"/>
              </a:rPr>
              <a:t>representation outputs</a:t>
            </a:r>
            <a:endParaRPr sz="1683">
              <a:latin typeface="Bradley Hand"/>
              <a:cs typeface="Bradley Hand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4458087" y="1656334"/>
            <a:ext cx="0" cy="159994"/>
          </a:xfrm>
          <a:custGeom>
            <a:avLst/>
            <a:gdLst/>
            <a:ahLst/>
            <a:cxnLst/>
            <a:rect l="l" t="t" r="r" b="b"/>
            <a:pathLst>
              <a:path h="351789">
                <a:moveTo>
                  <a:pt x="0" y="351378"/>
                </a:moveTo>
                <a:lnTo>
                  <a:pt x="0" y="10470"/>
                </a:lnTo>
                <a:lnTo>
                  <a:pt x="0" y="0"/>
                </a:lnTo>
              </a:path>
            </a:pathLst>
          </a:custGeom>
          <a:ln w="20941">
            <a:solidFill>
              <a:srgbClr val="61D836"/>
            </a:solidFill>
          </a:ln>
        </p:spPr>
        <p:txBody>
          <a:bodyPr wrap="square" lIns="0" tIns="0" rIns="0" bIns="0" rtlCol="0"/>
          <a:lstStyle/>
          <a:p>
            <a:endParaRPr sz="637"/>
          </a:p>
        </p:txBody>
      </p:sp>
      <p:sp>
        <p:nvSpPr>
          <p:cNvPr id="46" name="object 46"/>
          <p:cNvSpPr/>
          <p:nvPr/>
        </p:nvSpPr>
        <p:spPr>
          <a:xfrm>
            <a:off x="4435228" y="1615379"/>
            <a:ext cx="45919" cy="45919"/>
          </a:xfrm>
          <a:custGeom>
            <a:avLst/>
            <a:gdLst/>
            <a:ahLst/>
            <a:cxnLst/>
            <a:rect l="l" t="t" r="r" b="b"/>
            <a:pathLst>
              <a:path w="100965" h="100964">
                <a:moveTo>
                  <a:pt x="50260" y="0"/>
                </a:moveTo>
                <a:lnTo>
                  <a:pt x="0" y="100520"/>
                </a:lnTo>
                <a:lnTo>
                  <a:pt x="100520" y="100520"/>
                </a:lnTo>
                <a:lnTo>
                  <a:pt x="50260" y="0"/>
                </a:lnTo>
                <a:close/>
              </a:path>
            </a:pathLst>
          </a:custGeom>
          <a:solidFill>
            <a:srgbClr val="61D836"/>
          </a:solidFill>
        </p:spPr>
        <p:txBody>
          <a:bodyPr wrap="square" lIns="0" tIns="0" rIns="0" bIns="0" rtlCol="0"/>
          <a:lstStyle/>
          <a:p>
            <a:endParaRPr sz="637"/>
          </a:p>
        </p:txBody>
      </p:sp>
      <p:grpSp>
        <p:nvGrpSpPr>
          <p:cNvPr id="47" name="object 47"/>
          <p:cNvGrpSpPr/>
          <p:nvPr/>
        </p:nvGrpSpPr>
        <p:grpSpPr>
          <a:xfrm>
            <a:off x="6833657" y="2088878"/>
            <a:ext cx="45919" cy="275514"/>
            <a:chOff x="15024903" y="4592954"/>
            <a:chExt cx="100965" cy="605790"/>
          </a:xfrm>
        </p:grpSpPr>
        <p:sp>
          <p:nvSpPr>
            <p:cNvPr id="48" name="object 48"/>
            <p:cNvSpPr/>
            <p:nvPr/>
          </p:nvSpPr>
          <p:spPr>
            <a:xfrm>
              <a:off x="15075163" y="4592954"/>
              <a:ext cx="0" cy="515620"/>
            </a:xfrm>
            <a:custGeom>
              <a:avLst/>
              <a:gdLst/>
              <a:ahLst/>
              <a:cxnLst/>
              <a:rect l="l" t="t" r="r" b="b"/>
              <a:pathLst>
                <a:path h="515620">
                  <a:moveTo>
                    <a:pt x="0" y="0"/>
                  </a:moveTo>
                  <a:lnTo>
                    <a:pt x="0" y="504730"/>
                  </a:lnTo>
                  <a:lnTo>
                    <a:pt x="0" y="515201"/>
                  </a:lnTo>
                </a:path>
              </a:pathLst>
            </a:custGeom>
            <a:ln w="20941">
              <a:solidFill>
                <a:srgbClr val="61D836"/>
              </a:solidFill>
            </a:ln>
          </p:spPr>
          <p:txBody>
            <a:bodyPr wrap="square" lIns="0" tIns="0" rIns="0" bIns="0" rtlCol="0"/>
            <a:lstStyle/>
            <a:p>
              <a:endParaRPr sz="637"/>
            </a:p>
          </p:txBody>
        </p:sp>
        <p:sp>
          <p:nvSpPr>
            <p:cNvPr id="49" name="object 49"/>
            <p:cNvSpPr/>
            <p:nvPr/>
          </p:nvSpPr>
          <p:spPr>
            <a:xfrm>
              <a:off x="15024903" y="5097684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5" h="100964">
                  <a:moveTo>
                    <a:pt x="100520" y="0"/>
                  </a:moveTo>
                  <a:lnTo>
                    <a:pt x="0" y="0"/>
                  </a:lnTo>
                  <a:lnTo>
                    <a:pt x="50260" y="100520"/>
                  </a:lnTo>
                  <a:lnTo>
                    <a:pt x="100520" y="0"/>
                  </a:lnTo>
                  <a:close/>
                </a:path>
              </a:pathLst>
            </a:custGeom>
            <a:solidFill>
              <a:srgbClr val="61D836"/>
            </a:solidFill>
          </p:spPr>
          <p:txBody>
            <a:bodyPr wrap="square" lIns="0" tIns="0" rIns="0" bIns="0" rtlCol="0"/>
            <a:lstStyle/>
            <a:p>
              <a:endParaRPr sz="637"/>
            </a:p>
          </p:txBody>
        </p:sp>
      </p:grpSp>
      <p:grpSp>
        <p:nvGrpSpPr>
          <p:cNvPr id="50" name="object 50"/>
          <p:cNvGrpSpPr/>
          <p:nvPr/>
        </p:nvGrpSpPr>
        <p:grpSpPr>
          <a:xfrm>
            <a:off x="3316835" y="3721793"/>
            <a:ext cx="2008593" cy="127360"/>
            <a:chOff x="7292237" y="8183350"/>
            <a:chExt cx="4416425" cy="280035"/>
          </a:xfrm>
        </p:grpSpPr>
        <p:sp>
          <p:nvSpPr>
            <p:cNvPr id="51" name="object 51"/>
            <p:cNvSpPr/>
            <p:nvPr/>
          </p:nvSpPr>
          <p:spPr>
            <a:xfrm>
              <a:off x="7380942" y="8231056"/>
              <a:ext cx="4317365" cy="222250"/>
            </a:xfrm>
            <a:custGeom>
              <a:avLst/>
              <a:gdLst/>
              <a:ahLst/>
              <a:cxnLst/>
              <a:rect l="l" t="t" r="r" b="b"/>
              <a:pathLst>
                <a:path w="4317365" h="222250">
                  <a:moveTo>
                    <a:pt x="4316967" y="115195"/>
                  </a:moveTo>
                  <a:lnTo>
                    <a:pt x="4266789" y="121216"/>
                  </a:lnTo>
                  <a:lnTo>
                    <a:pt x="4216599" y="127061"/>
                  </a:lnTo>
                  <a:lnTo>
                    <a:pt x="4166397" y="132731"/>
                  </a:lnTo>
                  <a:lnTo>
                    <a:pt x="4116184" y="138226"/>
                  </a:lnTo>
                  <a:lnTo>
                    <a:pt x="4065959" y="143546"/>
                  </a:lnTo>
                  <a:lnTo>
                    <a:pt x="4015722" y="148691"/>
                  </a:lnTo>
                  <a:lnTo>
                    <a:pt x="3965474" y="153661"/>
                  </a:lnTo>
                  <a:lnTo>
                    <a:pt x="3915214" y="158456"/>
                  </a:lnTo>
                  <a:lnTo>
                    <a:pt x="3864943" y="163075"/>
                  </a:lnTo>
                  <a:lnTo>
                    <a:pt x="3814660" y="167520"/>
                  </a:lnTo>
                  <a:lnTo>
                    <a:pt x="3764365" y="171789"/>
                  </a:lnTo>
                  <a:lnTo>
                    <a:pt x="3714059" y="175883"/>
                  </a:lnTo>
                  <a:lnTo>
                    <a:pt x="3663741" y="179802"/>
                  </a:lnTo>
                  <a:lnTo>
                    <a:pt x="3613411" y="183546"/>
                  </a:lnTo>
                  <a:lnTo>
                    <a:pt x="3563070" y="187115"/>
                  </a:lnTo>
                  <a:lnTo>
                    <a:pt x="3512717" y="190509"/>
                  </a:lnTo>
                  <a:lnTo>
                    <a:pt x="3462353" y="193728"/>
                  </a:lnTo>
                  <a:lnTo>
                    <a:pt x="3411976" y="196771"/>
                  </a:lnTo>
                  <a:lnTo>
                    <a:pt x="3361589" y="199640"/>
                  </a:lnTo>
                  <a:lnTo>
                    <a:pt x="3311189" y="202333"/>
                  </a:lnTo>
                  <a:lnTo>
                    <a:pt x="3260778" y="204852"/>
                  </a:lnTo>
                  <a:lnTo>
                    <a:pt x="3210356" y="207195"/>
                  </a:lnTo>
                  <a:lnTo>
                    <a:pt x="3159921" y="209363"/>
                  </a:lnTo>
                  <a:lnTo>
                    <a:pt x="3109476" y="211356"/>
                  </a:lnTo>
                  <a:lnTo>
                    <a:pt x="3059018" y="213174"/>
                  </a:lnTo>
                  <a:lnTo>
                    <a:pt x="3008549" y="214816"/>
                  </a:lnTo>
                  <a:lnTo>
                    <a:pt x="2958068" y="216284"/>
                  </a:lnTo>
                  <a:lnTo>
                    <a:pt x="2907576" y="217576"/>
                  </a:lnTo>
                  <a:lnTo>
                    <a:pt x="2857072" y="218694"/>
                  </a:lnTo>
                  <a:lnTo>
                    <a:pt x="2806556" y="219636"/>
                  </a:lnTo>
                  <a:lnTo>
                    <a:pt x="2756029" y="220403"/>
                  </a:lnTo>
                  <a:lnTo>
                    <a:pt x="2705490" y="220995"/>
                  </a:lnTo>
                  <a:lnTo>
                    <a:pt x="2654939" y="221412"/>
                  </a:lnTo>
                  <a:lnTo>
                    <a:pt x="2604377" y="221654"/>
                  </a:lnTo>
                  <a:lnTo>
                    <a:pt x="2553803" y="221721"/>
                  </a:lnTo>
                  <a:lnTo>
                    <a:pt x="2503218" y="221613"/>
                  </a:lnTo>
                  <a:lnTo>
                    <a:pt x="2452620" y="221329"/>
                  </a:lnTo>
                  <a:lnTo>
                    <a:pt x="2402012" y="220871"/>
                  </a:lnTo>
                  <a:lnTo>
                    <a:pt x="2351391" y="220237"/>
                  </a:lnTo>
                  <a:lnTo>
                    <a:pt x="2300759" y="219428"/>
                  </a:lnTo>
                  <a:lnTo>
                    <a:pt x="2250116" y="218444"/>
                  </a:lnTo>
                  <a:lnTo>
                    <a:pt x="2199461" y="217285"/>
                  </a:lnTo>
                  <a:lnTo>
                    <a:pt x="2148794" y="215951"/>
                  </a:lnTo>
                  <a:lnTo>
                    <a:pt x="2098115" y="214442"/>
                  </a:lnTo>
                  <a:lnTo>
                    <a:pt x="2047425" y="212758"/>
                  </a:lnTo>
                  <a:lnTo>
                    <a:pt x="1996723" y="210898"/>
                  </a:lnTo>
                  <a:lnTo>
                    <a:pt x="1946010" y="208864"/>
                  </a:lnTo>
                  <a:lnTo>
                    <a:pt x="1895285" y="206654"/>
                  </a:lnTo>
                  <a:lnTo>
                    <a:pt x="1844548" y="204269"/>
                  </a:lnTo>
                  <a:lnTo>
                    <a:pt x="1793800" y="201710"/>
                  </a:lnTo>
                  <a:lnTo>
                    <a:pt x="1743040" y="198975"/>
                  </a:lnTo>
                  <a:lnTo>
                    <a:pt x="1692268" y="196065"/>
                  </a:lnTo>
                  <a:lnTo>
                    <a:pt x="1641485" y="192979"/>
                  </a:lnTo>
                  <a:lnTo>
                    <a:pt x="1590690" y="189719"/>
                  </a:lnTo>
                  <a:lnTo>
                    <a:pt x="1539884" y="186284"/>
                  </a:lnTo>
                  <a:lnTo>
                    <a:pt x="1489066" y="182673"/>
                  </a:lnTo>
                  <a:lnTo>
                    <a:pt x="1438236" y="178888"/>
                  </a:lnTo>
                  <a:lnTo>
                    <a:pt x="1387395" y="174927"/>
                  </a:lnTo>
                  <a:lnTo>
                    <a:pt x="1336542" y="170791"/>
                  </a:lnTo>
                  <a:lnTo>
                    <a:pt x="1285677" y="166480"/>
                  </a:lnTo>
                  <a:lnTo>
                    <a:pt x="1234801" y="161994"/>
                  </a:lnTo>
                  <a:lnTo>
                    <a:pt x="1183913" y="157333"/>
                  </a:lnTo>
                  <a:lnTo>
                    <a:pt x="1133014" y="152497"/>
                  </a:lnTo>
                  <a:lnTo>
                    <a:pt x="1082103" y="147485"/>
                  </a:lnTo>
                  <a:lnTo>
                    <a:pt x="1031180" y="142299"/>
                  </a:lnTo>
                  <a:lnTo>
                    <a:pt x="980246" y="136937"/>
                  </a:lnTo>
                  <a:lnTo>
                    <a:pt x="929300" y="131401"/>
                  </a:lnTo>
                  <a:lnTo>
                    <a:pt x="878342" y="125689"/>
                  </a:lnTo>
                  <a:lnTo>
                    <a:pt x="827373" y="119802"/>
                  </a:lnTo>
                  <a:lnTo>
                    <a:pt x="776392" y="113740"/>
                  </a:lnTo>
                  <a:lnTo>
                    <a:pt x="725399" y="107503"/>
                  </a:lnTo>
                  <a:lnTo>
                    <a:pt x="674395" y="101091"/>
                  </a:lnTo>
                  <a:lnTo>
                    <a:pt x="623379" y="94503"/>
                  </a:lnTo>
                  <a:lnTo>
                    <a:pt x="572352" y="87741"/>
                  </a:lnTo>
                  <a:lnTo>
                    <a:pt x="521313" y="80803"/>
                  </a:lnTo>
                  <a:lnTo>
                    <a:pt x="470262" y="73691"/>
                  </a:lnTo>
                  <a:lnTo>
                    <a:pt x="419200" y="66403"/>
                  </a:lnTo>
                  <a:lnTo>
                    <a:pt x="368126" y="58940"/>
                  </a:lnTo>
                  <a:lnTo>
                    <a:pt x="317040" y="51302"/>
                  </a:lnTo>
                  <a:lnTo>
                    <a:pt x="265943" y="43489"/>
                  </a:lnTo>
                  <a:lnTo>
                    <a:pt x="214834" y="35501"/>
                  </a:lnTo>
                  <a:lnTo>
                    <a:pt x="163714" y="27338"/>
                  </a:lnTo>
                  <a:lnTo>
                    <a:pt x="112582" y="18999"/>
                  </a:lnTo>
                  <a:lnTo>
                    <a:pt x="61438" y="10486"/>
                  </a:lnTo>
                  <a:lnTo>
                    <a:pt x="10283" y="1797"/>
                  </a:lnTo>
                  <a:lnTo>
                    <a:pt x="0" y="0"/>
                  </a:lnTo>
                </a:path>
              </a:pathLst>
            </a:custGeom>
            <a:ln w="20941">
              <a:solidFill>
                <a:srgbClr val="61D836"/>
              </a:solidFill>
            </a:ln>
          </p:spPr>
          <p:txBody>
            <a:bodyPr wrap="square" lIns="0" tIns="0" rIns="0" bIns="0" rtlCol="0"/>
            <a:lstStyle/>
            <a:p>
              <a:endParaRPr sz="637"/>
            </a:p>
          </p:txBody>
        </p:sp>
        <p:sp>
          <p:nvSpPr>
            <p:cNvPr id="52" name="object 52"/>
            <p:cNvSpPr/>
            <p:nvPr/>
          </p:nvSpPr>
          <p:spPr>
            <a:xfrm>
              <a:off x="7292237" y="8183350"/>
              <a:ext cx="107950" cy="99060"/>
            </a:xfrm>
            <a:custGeom>
              <a:avLst/>
              <a:gdLst/>
              <a:ahLst/>
              <a:cxnLst/>
              <a:rect l="l" t="t" r="r" b="b"/>
              <a:pathLst>
                <a:path w="107950" h="99059">
                  <a:moveTo>
                    <a:pt x="107674" y="0"/>
                  </a:moveTo>
                  <a:lnTo>
                    <a:pt x="0" y="32199"/>
                  </a:lnTo>
                  <a:lnTo>
                    <a:pt x="90364" y="99018"/>
                  </a:lnTo>
                  <a:lnTo>
                    <a:pt x="107674" y="0"/>
                  </a:lnTo>
                  <a:close/>
                </a:path>
              </a:pathLst>
            </a:custGeom>
            <a:solidFill>
              <a:srgbClr val="61D836"/>
            </a:solidFill>
          </p:spPr>
          <p:txBody>
            <a:bodyPr wrap="square" lIns="0" tIns="0" rIns="0" bIns="0" rtlCol="0"/>
            <a:lstStyle/>
            <a:p>
              <a:endParaRPr sz="637"/>
            </a:p>
          </p:txBody>
        </p:sp>
      </p:grpSp>
      <p:sp>
        <p:nvSpPr>
          <p:cNvPr id="53" name="object 53"/>
          <p:cNvSpPr txBox="1"/>
          <p:nvPr/>
        </p:nvSpPr>
        <p:spPr>
          <a:xfrm>
            <a:off x="1572001" y="3350955"/>
            <a:ext cx="1835025" cy="493138"/>
          </a:xfrm>
          <a:prstGeom prst="rect">
            <a:avLst/>
          </a:prstGeom>
        </p:spPr>
        <p:txBody>
          <a:bodyPr vert="horz" wrap="square" lIns="0" tIns="2022" rIns="0" bIns="0" rtlCol="0">
            <a:spAutoFit/>
          </a:bodyPr>
          <a:lstStyle/>
          <a:p>
            <a:pPr marL="500487" marR="2310" indent="-495000">
              <a:lnSpc>
                <a:spcPts val="1924"/>
              </a:lnSpc>
              <a:spcBef>
                <a:spcPts val="16"/>
              </a:spcBef>
            </a:pPr>
            <a:r>
              <a:rPr sz="2524" b="1" baseline="-2252" dirty="0">
                <a:solidFill>
                  <a:srgbClr val="FFFFFF"/>
                </a:solidFill>
                <a:latin typeface="Bradley Hand"/>
                <a:cs typeface="Bradley Hand"/>
              </a:rPr>
              <a:t>4.</a:t>
            </a:r>
            <a:r>
              <a:rPr sz="2524" b="1" spc="-34" baseline="-2252" dirty="0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sz="2524" b="1" baseline="-1501" dirty="0">
                <a:solidFill>
                  <a:srgbClr val="FFFFFF"/>
                </a:solidFill>
                <a:latin typeface="Bradley Hand"/>
                <a:cs typeface="Bradley Hand"/>
              </a:rPr>
              <a:t>Repeat</a:t>
            </a:r>
            <a:r>
              <a:rPr sz="2524" b="1" spc="-34" baseline="-1501" dirty="0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sz="1683" b="1" dirty="0">
                <a:solidFill>
                  <a:srgbClr val="FFFFFF"/>
                </a:solidFill>
                <a:latin typeface="Bradley Hand"/>
                <a:cs typeface="Bradley Hand"/>
              </a:rPr>
              <a:t>with</a:t>
            </a:r>
            <a:r>
              <a:rPr sz="1683" b="1" spc="-23" dirty="0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sz="2524" b="1" spc="-14" baseline="1501" dirty="0">
                <a:solidFill>
                  <a:srgbClr val="FFFFFF"/>
                </a:solidFill>
                <a:latin typeface="Bradley Hand"/>
                <a:cs typeface="Bradley Hand"/>
              </a:rPr>
              <a:t>more </a:t>
            </a:r>
            <a:r>
              <a:rPr sz="1683" b="1" spc="-5" dirty="0">
                <a:solidFill>
                  <a:srgbClr val="FFFFFF"/>
                </a:solidFill>
                <a:latin typeface="Bradley Hand"/>
                <a:cs typeface="Bradley Hand"/>
              </a:rPr>
              <a:t>examples</a:t>
            </a:r>
            <a:endParaRPr sz="1683">
              <a:latin typeface="Bradley Hand"/>
              <a:cs typeface="Bradley Hand"/>
            </a:endParaRPr>
          </a:p>
        </p:txBody>
      </p:sp>
      <p:sp>
        <p:nvSpPr>
          <p:cNvPr id="54" name="object 54"/>
          <p:cNvSpPr txBox="1">
            <a:spLocks noGrp="1"/>
          </p:cNvSpPr>
          <p:nvPr>
            <p:ph type="title"/>
          </p:nvPr>
        </p:nvSpPr>
        <p:spPr>
          <a:xfrm>
            <a:off x="127953" y="205006"/>
            <a:ext cx="1705644" cy="842048"/>
          </a:xfrm>
          <a:prstGeom prst="rect">
            <a:avLst/>
          </a:prstGeom>
        </p:spPr>
        <p:txBody>
          <a:bodyPr spcFirstLastPara="1" vert="horz" wrap="square" lIns="0" tIns="59204" rIns="0" bIns="0" rtlCol="0" anchor="t" anchorCtr="0">
            <a:spAutoFit/>
          </a:bodyPr>
          <a:lstStyle/>
          <a:p>
            <a:pPr marL="240858" marR="2310" indent="-235370">
              <a:lnSpc>
                <a:spcPts val="2761"/>
              </a:lnSpc>
              <a:spcBef>
                <a:spcPts val="466"/>
              </a:spcBef>
            </a:pPr>
            <a:r>
              <a:rPr sz="2615" spc="-5" dirty="0"/>
              <a:t>Supervised </a:t>
            </a:r>
            <a:r>
              <a:rPr sz="2615" spc="20" dirty="0"/>
              <a:t>learning</a:t>
            </a:r>
            <a:endParaRPr sz="2615"/>
          </a:p>
        </p:txBody>
      </p:sp>
      <p:sp>
        <p:nvSpPr>
          <p:cNvPr id="55" name="object 55"/>
          <p:cNvSpPr txBox="1"/>
          <p:nvPr/>
        </p:nvSpPr>
        <p:spPr>
          <a:xfrm rot="120000">
            <a:off x="390000" y="1027531"/>
            <a:ext cx="967597" cy="2089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55"/>
              </a:lnSpc>
            </a:pPr>
            <a:r>
              <a:rPr sz="1683" b="1" spc="-5" dirty="0">
                <a:solidFill>
                  <a:srgbClr val="FFFFFF"/>
                </a:solidFill>
                <a:latin typeface="Bradley Hand"/>
                <a:cs typeface="Bradley Hand"/>
              </a:rPr>
              <a:t>(overview)</a:t>
            </a:r>
            <a:endParaRPr sz="1683">
              <a:latin typeface="Bradley Hand"/>
              <a:cs typeface="Bradley Hand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46054" y="133686"/>
            <a:ext cx="4452117" cy="681806"/>
          </a:xfrm>
          <a:prstGeom prst="rect">
            <a:avLst/>
          </a:prstGeom>
        </p:spPr>
        <p:txBody>
          <a:bodyPr spcFirstLastPara="1" vert="horz" wrap="square" lIns="0" tIns="7509" rIns="0" bIns="0" rtlCol="0" anchor="t" anchorCtr="0">
            <a:spAutoFit/>
          </a:bodyPr>
          <a:lstStyle/>
          <a:p>
            <a:pPr marL="5776">
              <a:spcBef>
                <a:spcPts val="59"/>
              </a:spcBef>
            </a:pPr>
            <a:r>
              <a:rPr sz="4298" spc="-275" dirty="0"/>
              <a:t>T</a:t>
            </a:r>
            <a:r>
              <a:rPr sz="4298" spc="116" dirty="0"/>
              <a:t>ensor</a:t>
            </a:r>
            <a:r>
              <a:rPr sz="4298" spc="-287" dirty="0"/>
              <a:t> </a:t>
            </a:r>
            <a:r>
              <a:rPr sz="4298" spc="252" dirty="0"/>
              <a:t>attributes</a:t>
            </a:r>
            <a:endParaRPr sz="4298"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724170" y="1276260"/>
          <a:ext cx="7692146" cy="335121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5333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9160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672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3780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 marL="67310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700" spc="265" dirty="0">
                          <a:latin typeface="Arial"/>
                          <a:cs typeface="Arial"/>
                        </a:rPr>
                        <a:t>Attribute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1444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 marR="137160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700" spc="90" dirty="0">
                          <a:latin typeface="Arial"/>
                          <a:cs typeface="Arial"/>
                        </a:rPr>
                        <a:t>Meaning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1444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 marR="205104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700" spc="135" dirty="0">
                          <a:latin typeface="Arial"/>
                          <a:cs typeface="Arial"/>
                        </a:rPr>
                        <a:t>Code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1444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3780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marL="67310" algn="ctr">
                        <a:lnSpc>
                          <a:spcPct val="100000"/>
                        </a:lnSpc>
                        <a:spcBef>
                          <a:spcPts val="2050"/>
                        </a:spcBef>
                      </a:pPr>
                      <a:r>
                        <a:rPr sz="1100" spc="-10" dirty="0">
                          <a:latin typeface="Arial"/>
                          <a:cs typeface="Arial"/>
                        </a:rPr>
                        <a:t>Shape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marL="387350" marR="467995" indent="-57785">
                        <a:lnSpc>
                          <a:spcPct val="109400"/>
                        </a:lnSpc>
                        <a:spcBef>
                          <a:spcPts val="5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1100" spc="-1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100" dirty="0">
                          <a:latin typeface="Arial"/>
                          <a:cs typeface="Arial"/>
                        </a:rPr>
                        <a:t>length</a:t>
                      </a:r>
                      <a:r>
                        <a:rPr sz="1100" spc="-1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80" dirty="0">
                          <a:latin typeface="Arial"/>
                          <a:cs typeface="Arial"/>
                        </a:rPr>
                        <a:t>(number</a:t>
                      </a:r>
                      <a:r>
                        <a:rPr sz="1100" spc="-1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165" dirty="0">
                          <a:latin typeface="Arial"/>
                          <a:cs typeface="Arial"/>
                        </a:rPr>
                        <a:t>of</a:t>
                      </a:r>
                      <a:r>
                        <a:rPr sz="1100" spc="-1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55" dirty="0">
                          <a:latin typeface="Arial"/>
                          <a:cs typeface="Arial"/>
                        </a:rPr>
                        <a:t>elements)</a:t>
                      </a:r>
                      <a:r>
                        <a:rPr sz="1100" spc="-1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140" dirty="0">
                          <a:latin typeface="Arial"/>
                          <a:cs typeface="Arial"/>
                        </a:rPr>
                        <a:t>of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each</a:t>
                      </a:r>
                      <a:r>
                        <a:rPr sz="1100" spc="-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165" dirty="0">
                          <a:latin typeface="Arial"/>
                          <a:cs typeface="Arial"/>
                        </a:rPr>
                        <a:t>of</a:t>
                      </a:r>
                      <a:r>
                        <a:rPr sz="11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13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11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dimensions</a:t>
                      </a:r>
                      <a:r>
                        <a:rPr sz="11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165" dirty="0">
                          <a:latin typeface="Arial"/>
                          <a:cs typeface="Arial"/>
                        </a:rPr>
                        <a:t>of</a:t>
                      </a:r>
                      <a:r>
                        <a:rPr sz="11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11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10" dirty="0">
                          <a:latin typeface="Arial"/>
                          <a:cs typeface="Arial"/>
                        </a:rPr>
                        <a:t>tensor.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289" marB="0"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R="205104" algn="ctr">
                        <a:lnSpc>
                          <a:spcPct val="100000"/>
                        </a:lnSpc>
                        <a:spcBef>
                          <a:spcPts val="2445"/>
                        </a:spcBef>
                      </a:pPr>
                      <a:r>
                        <a:rPr sz="1100" spc="-165" dirty="0">
                          <a:latin typeface="Andale Mono"/>
                          <a:cs typeface="Andale Mono"/>
                        </a:rPr>
                        <a:t>tensor.shape</a:t>
                      </a:r>
                      <a:endParaRPr sz="1100">
                        <a:latin typeface="Andale Mono"/>
                        <a:cs typeface="Andale Mono"/>
                      </a:endParaRPr>
                    </a:p>
                  </a:txBody>
                  <a:tcPr marL="0" marR="0" marT="0" marB="0">
                    <a:solidFill>
                      <a:srgbClr val="E3E5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3780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marL="67310" algn="ctr">
                        <a:lnSpc>
                          <a:spcPct val="100000"/>
                        </a:lnSpc>
                        <a:spcBef>
                          <a:spcPts val="2050"/>
                        </a:spcBef>
                      </a:pPr>
                      <a:r>
                        <a:rPr sz="1100" spc="-10" dirty="0">
                          <a:latin typeface="Arial"/>
                          <a:cs typeface="Arial"/>
                        </a:rPr>
                        <a:t>Rank/dimensions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260985" marR="398780" algn="ctr">
                        <a:lnSpc>
                          <a:spcPct val="109400"/>
                        </a:lnSpc>
                        <a:spcBef>
                          <a:spcPts val="585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1100" spc="-1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125" dirty="0">
                          <a:latin typeface="Arial"/>
                          <a:cs typeface="Arial"/>
                        </a:rPr>
                        <a:t>total</a:t>
                      </a:r>
                      <a:r>
                        <a:rPr sz="1100" spc="-1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95" dirty="0">
                          <a:latin typeface="Arial"/>
                          <a:cs typeface="Arial"/>
                        </a:rPr>
                        <a:t>number</a:t>
                      </a:r>
                      <a:r>
                        <a:rPr sz="1100" spc="-9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165" dirty="0">
                          <a:latin typeface="Arial"/>
                          <a:cs typeface="Arial"/>
                        </a:rPr>
                        <a:t>of</a:t>
                      </a:r>
                      <a:r>
                        <a:rPr sz="1100" spc="-1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80" dirty="0">
                          <a:latin typeface="Arial"/>
                          <a:cs typeface="Arial"/>
                        </a:rPr>
                        <a:t>tensor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dimensions.</a:t>
                      </a:r>
                      <a:r>
                        <a:rPr sz="1100" spc="-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110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1100" spc="-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scalar</a:t>
                      </a:r>
                      <a:r>
                        <a:rPr sz="1100" spc="-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25" dirty="0">
                          <a:latin typeface="Arial"/>
                          <a:cs typeface="Arial"/>
                        </a:rPr>
                        <a:t>has</a:t>
                      </a:r>
                      <a:r>
                        <a:rPr sz="1100" spc="-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rank</a:t>
                      </a:r>
                      <a:r>
                        <a:rPr sz="1100" spc="-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10" dirty="0">
                          <a:latin typeface="Arial"/>
                          <a:cs typeface="Arial"/>
                        </a:rPr>
                        <a:t>0,</a:t>
                      </a:r>
                      <a:r>
                        <a:rPr sz="1100" spc="-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50" dirty="0">
                          <a:latin typeface="Arial"/>
                          <a:cs typeface="Arial"/>
                        </a:rPr>
                        <a:t>a </a:t>
                      </a:r>
                      <a:r>
                        <a:rPr sz="1100" spc="114" dirty="0">
                          <a:latin typeface="Arial"/>
                          <a:cs typeface="Arial"/>
                        </a:rPr>
                        <a:t>vector</a:t>
                      </a:r>
                      <a:r>
                        <a:rPr sz="1100" spc="-10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25" dirty="0">
                          <a:latin typeface="Arial"/>
                          <a:cs typeface="Arial"/>
                        </a:rPr>
                        <a:t>has</a:t>
                      </a:r>
                      <a:r>
                        <a:rPr sz="1100" spc="-1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rank</a:t>
                      </a:r>
                      <a:r>
                        <a:rPr sz="1100" spc="-10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229" dirty="0">
                          <a:latin typeface="Arial"/>
                          <a:cs typeface="Arial"/>
                        </a:rPr>
                        <a:t>1,</a:t>
                      </a:r>
                      <a:r>
                        <a:rPr sz="1100" spc="-1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1100" spc="-1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95" dirty="0">
                          <a:latin typeface="Arial"/>
                          <a:cs typeface="Arial"/>
                        </a:rPr>
                        <a:t>matrix</a:t>
                      </a:r>
                      <a:r>
                        <a:rPr sz="1100" spc="-10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50" dirty="0">
                          <a:latin typeface="Arial"/>
                          <a:cs typeface="Arial"/>
                        </a:rPr>
                        <a:t>is</a:t>
                      </a:r>
                      <a:r>
                        <a:rPr sz="1100" spc="-1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rank</a:t>
                      </a:r>
                      <a:r>
                        <a:rPr sz="1100" spc="-1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45" dirty="0">
                          <a:latin typeface="Arial"/>
                          <a:cs typeface="Arial"/>
                        </a:rPr>
                        <a:t>2,</a:t>
                      </a:r>
                      <a:r>
                        <a:rPr sz="1100" spc="-10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50" dirty="0">
                          <a:latin typeface="Arial"/>
                          <a:cs typeface="Arial"/>
                        </a:rPr>
                        <a:t>a </a:t>
                      </a:r>
                      <a:r>
                        <a:rPr sz="1100" spc="90" dirty="0">
                          <a:latin typeface="Arial"/>
                          <a:cs typeface="Arial"/>
                        </a:rPr>
                        <a:t>tensor</a:t>
                      </a:r>
                      <a:r>
                        <a:rPr sz="1100" spc="-9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25" dirty="0">
                          <a:latin typeface="Arial"/>
                          <a:cs typeface="Arial"/>
                        </a:rPr>
                        <a:t>has</a:t>
                      </a:r>
                      <a:r>
                        <a:rPr sz="1100" spc="-9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rank</a:t>
                      </a:r>
                      <a:r>
                        <a:rPr sz="1100" spc="-9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25" dirty="0">
                          <a:latin typeface="Andale Mono"/>
                          <a:cs typeface="Andale Mono"/>
                        </a:rPr>
                        <a:t>n</a:t>
                      </a:r>
                      <a:r>
                        <a:rPr sz="1100" spc="-25" dirty="0">
                          <a:latin typeface="Arial"/>
                          <a:cs typeface="Arial"/>
                        </a:rPr>
                        <a:t>.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33789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R="205104" algn="ctr">
                        <a:lnSpc>
                          <a:spcPct val="100000"/>
                        </a:lnSpc>
                        <a:spcBef>
                          <a:spcPts val="2445"/>
                        </a:spcBef>
                      </a:pPr>
                      <a:r>
                        <a:rPr sz="1100" spc="-235" dirty="0">
                          <a:latin typeface="Andale Mono"/>
                          <a:cs typeface="Andale Mono"/>
                        </a:rPr>
                        <a:t>tensor.ndim</a:t>
                      </a:r>
                      <a:r>
                        <a:rPr sz="1100" spc="-445" dirty="0">
                          <a:latin typeface="Andale Mono"/>
                          <a:cs typeface="Andale Mono"/>
                        </a:rPr>
                        <a:t> </a:t>
                      </a:r>
                      <a:r>
                        <a:rPr sz="1100" spc="-125" dirty="0">
                          <a:latin typeface="Andale Mono"/>
                          <a:cs typeface="Andale Mono"/>
                        </a:rPr>
                        <a:t>or</a:t>
                      </a:r>
                      <a:r>
                        <a:rPr sz="1100" spc="-440" dirty="0">
                          <a:latin typeface="Andale Mono"/>
                          <a:cs typeface="Andale Mono"/>
                        </a:rPr>
                        <a:t> </a:t>
                      </a:r>
                      <a:r>
                        <a:rPr sz="1100" spc="-155" dirty="0">
                          <a:latin typeface="Andale Mono"/>
                          <a:cs typeface="Andale Mono"/>
                        </a:rPr>
                        <a:t>tensor.size()</a:t>
                      </a:r>
                      <a:endParaRPr sz="1100">
                        <a:latin typeface="Andale Mono"/>
                        <a:cs typeface="Andale Mono"/>
                      </a:endParaRPr>
                    </a:p>
                  </a:txBody>
                  <a:tcPr marL="0" marR="0" marT="0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3780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marL="1053465" marR="253365" indent="-725170">
                        <a:lnSpc>
                          <a:spcPct val="109400"/>
                        </a:lnSpc>
                        <a:spcBef>
                          <a:spcPts val="5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Speci&lt;c</a:t>
                      </a:r>
                      <a:r>
                        <a:rPr sz="1100" spc="-9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20" dirty="0">
                          <a:latin typeface="Arial"/>
                          <a:cs typeface="Arial"/>
                        </a:rPr>
                        <a:t>axis</a:t>
                      </a:r>
                      <a:r>
                        <a:rPr sz="1100" spc="-9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105" dirty="0">
                          <a:latin typeface="Arial"/>
                          <a:cs typeface="Arial"/>
                        </a:rPr>
                        <a:t>or</a:t>
                      </a:r>
                      <a:r>
                        <a:rPr sz="1100" spc="-9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60" dirty="0">
                          <a:latin typeface="Arial"/>
                          <a:cs typeface="Arial"/>
                        </a:rPr>
                        <a:t>dimension</a:t>
                      </a:r>
                      <a:r>
                        <a:rPr sz="1100" spc="-9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30" dirty="0">
                          <a:latin typeface="Arial"/>
                          <a:cs typeface="Arial"/>
                        </a:rPr>
                        <a:t>(e.g.</a:t>
                      </a:r>
                      <a:r>
                        <a:rPr sz="1100" spc="-9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20" dirty="0">
                          <a:latin typeface="Arial"/>
                          <a:cs typeface="Arial"/>
                        </a:rPr>
                        <a:t>“1st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axis”</a:t>
                      </a:r>
                      <a:r>
                        <a:rPr sz="1100" spc="-1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105" dirty="0">
                          <a:latin typeface="Arial"/>
                          <a:cs typeface="Arial"/>
                        </a:rPr>
                        <a:t>or</a:t>
                      </a:r>
                      <a:r>
                        <a:rPr sz="1100" spc="-1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165" dirty="0">
                          <a:latin typeface="Arial"/>
                          <a:cs typeface="Arial"/>
                        </a:rPr>
                        <a:t>“0th</a:t>
                      </a:r>
                      <a:r>
                        <a:rPr sz="1100" spc="-9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50" dirty="0">
                          <a:latin typeface="Arial"/>
                          <a:cs typeface="Arial"/>
                        </a:rPr>
                        <a:t>dimension”)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289" marB="0"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marR="137160" algn="ctr">
                        <a:lnSpc>
                          <a:spcPct val="100000"/>
                        </a:lnSpc>
                        <a:spcBef>
                          <a:spcPts val="2050"/>
                        </a:spcBef>
                      </a:pPr>
                      <a:r>
                        <a:rPr sz="1100" spc="110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1100" spc="-1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80" dirty="0">
                          <a:latin typeface="Arial"/>
                          <a:cs typeface="Arial"/>
                        </a:rPr>
                        <a:t>particular</a:t>
                      </a:r>
                      <a:r>
                        <a:rPr sz="1100" spc="-1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60" dirty="0">
                          <a:latin typeface="Arial"/>
                          <a:cs typeface="Arial"/>
                        </a:rPr>
                        <a:t>dimension</a:t>
                      </a:r>
                      <a:r>
                        <a:rPr sz="1100" spc="-1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165" dirty="0">
                          <a:latin typeface="Arial"/>
                          <a:cs typeface="Arial"/>
                        </a:rPr>
                        <a:t>of</a:t>
                      </a:r>
                      <a:r>
                        <a:rPr sz="1100" spc="-1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1100" spc="-1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10" dirty="0">
                          <a:latin typeface="Arial"/>
                          <a:cs typeface="Arial"/>
                        </a:rPr>
                        <a:t>tensor.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R="205740" algn="ctr">
                        <a:lnSpc>
                          <a:spcPct val="100000"/>
                        </a:lnSpc>
                        <a:spcBef>
                          <a:spcPts val="2445"/>
                        </a:spcBef>
                      </a:pPr>
                      <a:r>
                        <a:rPr sz="1100" spc="-225" dirty="0">
                          <a:latin typeface="Andale Mono"/>
                          <a:cs typeface="Andale Mono"/>
                        </a:rPr>
                        <a:t>tensor[0],</a:t>
                      </a:r>
                      <a:r>
                        <a:rPr sz="1100" spc="-450" dirty="0">
                          <a:latin typeface="Andale Mono"/>
                          <a:cs typeface="Andale Mono"/>
                        </a:rPr>
                        <a:t> </a:t>
                      </a:r>
                      <a:r>
                        <a:rPr sz="1100" spc="-229" dirty="0">
                          <a:latin typeface="Andale Mono"/>
                          <a:cs typeface="Andale Mono"/>
                        </a:rPr>
                        <a:t>tensor[:,</a:t>
                      </a:r>
                      <a:r>
                        <a:rPr sz="1100" spc="-450" dirty="0">
                          <a:latin typeface="Andale Mono"/>
                          <a:cs typeface="Andale Mono"/>
                        </a:rPr>
                        <a:t> </a:t>
                      </a:r>
                      <a:r>
                        <a:rPr sz="1100" spc="-25" dirty="0">
                          <a:latin typeface="Andale Mono"/>
                          <a:cs typeface="Andale Mono"/>
                        </a:rPr>
                        <a:t>1]…</a:t>
                      </a:r>
                      <a:endParaRPr sz="1100">
                        <a:latin typeface="Andale Mono"/>
                        <a:cs typeface="Andale Mono"/>
                      </a:endParaRPr>
                    </a:p>
                  </a:txBody>
                  <a:tcPr marL="0" marR="0" marT="0" marB="0">
                    <a:solidFill>
                      <a:srgbClr val="E3E5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67258" y="269564"/>
            <a:ext cx="2033198" cy="2433348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392881" y="2729516"/>
            <a:ext cx="3167802" cy="2227988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36617" y="2985800"/>
            <a:ext cx="2081183" cy="764835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93916" y="185634"/>
            <a:ext cx="8809796" cy="4772105"/>
            <a:chOff x="205793" y="408166"/>
            <a:chExt cx="19370675" cy="10492740"/>
          </a:xfrm>
        </p:grpSpPr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366555" y="408166"/>
              <a:ext cx="7468308" cy="571944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05793" y="905874"/>
              <a:ext cx="7664050" cy="5476097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8204799" y="4222932"/>
              <a:ext cx="2139315" cy="796290"/>
            </a:xfrm>
            <a:custGeom>
              <a:avLst/>
              <a:gdLst/>
              <a:ahLst/>
              <a:cxnLst/>
              <a:rect l="l" t="t" r="r" b="b"/>
              <a:pathLst>
                <a:path w="2139315" h="796289">
                  <a:moveTo>
                    <a:pt x="264683" y="0"/>
                  </a:moveTo>
                  <a:lnTo>
                    <a:pt x="1874329" y="0"/>
                  </a:lnTo>
                  <a:lnTo>
                    <a:pt x="1926999" y="202"/>
                  </a:lnTo>
                  <a:lnTo>
                    <a:pt x="1969476" y="1621"/>
                  </a:lnTo>
                  <a:lnTo>
                    <a:pt x="2029671" y="12970"/>
                  </a:lnTo>
                  <a:lnTo>
                    <a:pt x="2088538" y="50473"/>
                  </a:lnTo>
                  <a:lnTo>
                    <a:pt x="2126042" y="109341"/>
                  </a:lnTo>
                  <a:lnTo>
                    <a:pt x="2137391" y="169536"/>
                  </a:lnTo>
                  <a:lnTo>
                    <a:pt x="2138809" y="212012"/>
                  </a:lnTo>
                  <a:lnTo>
                    <a:pt x="2139012" y="264683"/>
                  </a:lnTo>
                  <a:lnTo>
                    <a:pt x="2139012" y="531079"/>
                  </a:lnTo>
                  <a:lnTo>
                    <a:pt x="2138809" y="583750"/>
                  </a:lnTo>
                  <a:lnTo>
                    <a:pt x="2137391" y="626226"/>
                  </a:lnTo>
                  <a:lnTo>
                    <a:pt x="2126042" y="686421"/>
                  </a:lnTo>
                  <a:lnTo>
                    <a:pt x="2088538" y="745289"/>
                  </a:lnTo>
                  <a:lnTo>
                    <a:pt x="2029671" y="782792"/>
                  </a:lnTo>
                  <a:lnTo>
                    <a:pt x="1969476" y="794141"/>
                  </a:lnTo>
                  <a:lnTo>
                    <a:pt x="1926999" y="795560"/>
                  </a:lnTo>
                  <a:lnTo>
                    <a:pt x="1874329" y="795762"/>
                  </a:lnTo>
                  <a:lnTo>
                    <a:pt x="264683" y="795762"/>
                  </a:lnTo>
                  <a:lnTo>
                    <a:pt x="212012" y="795560"/>
                  </a:lnTo>
                  <a:lnTo>
                    <a:pt x="169536" y="794141"/>
                  </a:lnTo>
                  <a:lnTo>
                    <a:pt x="109341" y="782792"/>
                  </a:lnTo>
                  <a:lnTo>
                    <a:pt x="50473" y="745289"/>
                  </a:lnTo>
                  <a:lnTo>
                    <a:pt x="12970" y="686421"/>
                  </a:lnTo>
                  <a:lnTo>
                    <a:pt x="1621" y="626226"/>
                  </a:lnTo>
                  <a:lnTo>
                    <a:pt x="202" y="583750"/>
                  </a:lnTo>
                  <a:lnTo>
                    <a:pt x="0" y="531079"/>
                  </a:lnTo>
                  <a:lnTo>
                    <a:pt x="0" y="264683"/>
                  </a:lnTo>
                  <a:lnTo>
                    <a:pt x="202" y="212012"/>
                  </a:lnTo>
                  <a:lnTo>
                    <a:pt x="1621" y="169536"/>
                  </a:lnTo>
                  <a:lnTo>
                    <a:pt x="12970" y="109341"/>
                  </a:lnTo>
                  <a:lnTo>
                    <a:pt x="50473" y="50473"/>
                  </a:lnTo>
                  <a:lnTo>
                    <a:pt x="109341" y="12970"/>
                  </a:lnTo>
                  <a:lnTo>
                    <a:pt x="169536" y="1621"/>
                  </a:lnTo>
                  <a:lnTo>
                    <a:pt x="212012" y="202"/>
                  </a:lnTo>
                  <a:lnTo>
                    <a:pt x="264683" y="0"/>
                  </a:lnTo>
                  <a:close/>
                </a:path>
              </a:pathLst>
            </a:custGeom>
            <a:ln w="52354">
              <a:solidFill>
                <a:srgbClr val="88FA4E"/>
              </a:solidFill>
            </a:ln>
          </p:spPr>
          <p:txBody>
            <a:bodyPr wrap="square" lIns="0" tIns="0" rIns="0" bIns="0" rtlCol="0"/>
            <a:lstStyle/>
            <a:p>
              <a:endParaRPr sz="637"/>
            </a:p>
          </p:txBody>
        </p:sp>
        <p:sp>
          <p:nvSpPr>
            <p:cNvPr id="9" name="object 9"/>
            <p:cNvSpPr/>
            <p:nvPr/>
          </p:nvSpPr>
          <p:spPr>
            <a:xfrm>
              <a:off x="611332" y="5261633"/>
              <a:ext cx="2233930" cy="297815"/>
            </a:xfrm>
            <a:custGeom>
              <a:avLst/>
              <a:gdLst/>
              <a:ahLst/>
              <a:cxnLst/>
              <a:rect l="l" t="t" r="r" b="b"/>
              <a:pathLst>
                <a:path w="2233930" h="297814">
                  <a:moveTo>
                    <a:pt x="227171" y="0"/>
                  </a:moveTo>
                  <a:lnTo>
                    <a:pt x="2006480" y="0"/>
                  </a:lnTo>
                  <a:lnTo>
                    <a:pt x="2050351" y="140"/>
                  </a:lnTo>
                  <a:lnTo>
                    <a:pt x="2113834" y="3780"/>
                  </a:lnTo>
                  <a:lnTo>
                    <a:pt x="2165050" y="23373"/>
                  </a:lnTo>
                  <a:lnTo>
                    <a:pt x="2210278" y="68601"/>
                  </a:lnTo>
                  <a:lnTo>
                    <a:pt x="2228591" y="110157"/>
                  </a:lnTo>
                  <a:lnTo>
                    <a:pt x="2233652" y="148607"/>
                  </a:lnTo>
                  <a:lnTo>
                    <a:pt x="2233085" y="161572"/>
                  </a:lnTo>
                  <a:lnTo>
                    <a:pt x="2224690" y="199434"/>
                  </a:lnTo>
                  <a:lnTo>
                    <a:pt x="2190125" y="253689"/>
                  </a:lnTo>
                  <a:lnTo>
                    <a:pt x="2135871" y="288253"/>
                  </a:lnTo>
                  <a:lnTo>
                    <a:pt x="2085732" y="296095"/>
                  </a:lnTo>
                  <a:lnTo>
                    <a:pt x="2006480" y="297215"/>
                  </a:lnTo>
                  <a:lnTo>
                    <a:pt x="227171" y="297215"/>
                  </a:lnTo>
                  <a:lnTo>
                    <a:pt x="183300" y="297075"/>
                  </a:lnTo>
                  <a:lnTo>
                    <a:pt x="119817" y="293434"/>
                  </a:lnTo>
                  <a:lnTo>
                    <a:pt x="68601" y="273842"/>
                  </a:lnTo>
                  <a:lnTo>
                    <a:pt x="23373" y="228614"/>
                  </a:lnTo>
                  <a:lnTo>
                    <a:pt x="5060" y="187058"/>
                  </a:lnTo>
                  <a:lnTo>
                    <a:pt x="0" y="148607"/>
                  </a:lnTo>
                  <a:lnTo>
                    <a:pt x="566" y="135643"/>
                  </a:lnTo>
                  <a:lnTo>
                    <a:pt x="8962" y="97780"/>
                  </a:lnTo>
                  <a:lnTo>
                    <a:pt x="43526" y="43526"/>
                  </a:lnTo>
                  <a:lnTo>
                    <a:pt x="97780" y="8962"/>
                  </a:lnTo>
                  <a:lnTo>
                    <a:pt x="147919" y="1120"/>
                  </a:lnTo>
                  <a:lnTo>
                    <a:pt x="227171" y="0"/>
                  </a:lnTo>
                  <a:close/>
                </a:path>
              </a:pathLst>
            </a:custGeom>
            <a:ln w="52354">
              <a:solidFill>
                <a:srgbClr val="88FA4E"/>
              </a:solidFill>
            </a:ln>
          </p:spPr>
          <p:txBody>
            <a:bodyPr wrap="square" lIns="0" tIns="0" rIns="0" bIns="0" rtlCol="0"/>
            <a:lstStyle/>
            <a:p>
              <a:endParaRPr sz="637"/>
            </a:p>
          </p:txBody>
        </p:sp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208622" y="6001567"/>
              <a:ext cx="7367830" cy="4898822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563763" y="7567498"/>
              <a:ext cx="4029544" cy="2211963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2854143" y="8037640"/>
              <a:ext cx="2002789" cy="218440"/>
            </a:xfrm>
            <a:custGeom>
              <a:avLst/>
              <a:gdLst/>
              <a:ahLst/>
              <a:cxnLst/>
              <a:rect l="l" t="t" r="r" b="b"/>
              <a:pathLst>
                <a:path w="2002790" h="218440">
                  <a:moveTo>
                    <a:pt x="166882" y="0"/>
                  </a:moveTo>
                  <a:lnTo>
                    <a:pt x="1835881" y="0"/>
                  </a:lnTo>
                  <a:lnTo>
                    <a:pt x="1868109" y="102"/>
                  </a:lnTo>
                  <a:lnTo>
                    <a:pt x="1914745" y="2777"/>
                  </a:lnTo>
                  <a:lnTo>
                    <a:pt x="1952368" y="17170"/>
                  </a:lnTo>
                  <a:lnTo>
                    <a:pt x="1985593" y="50395"/>
                  </a:lnTo>
                  <a:lnTo>
                    <a:pt x="2001105" y="90211"/>
                  </a:lnTo>
                  <a:lnTo>
                    <a:pt x="2002764" y="109168"/>
                  </a:lnTo>
                  <a:lnTo>
                    <a:pt x="2002347" y="118692"/>
                  </a:lnTo>
                  <a:lnTo>
                    <a:pt x="1985593" y="167942"/>
                  </a:lnTo>
                  <a:lnTo>
                    <a:pt x="1952368" y="201167"/>
                  </a:lnTo>
                  <a:lnTo>
                    <a:pt x="1914745" y="215560"/>
                  </a:lnTo>
                  <a:lnTo>
                    <a:pt x="1868109" y="218234"/>
                  </a:lnTo>
                  <a:lnTo>
                    <a:pt x="1835881" y="218337"/>
                  </a:lnTo>
                  <a:lnTo>
                    <a:pt x="166882" y="218337"/>
                  </a:lnTo>
                  <a:lnTo>
                    <a:pt x="108663" y="217514"/>
                  </a:lnTo>
                  <a:lnTo>
                    <a:pt x="50395" y="201167"/>
                  </a:lnTo>
                  <a:lnTo>
                    <a:pt x="17170" y="167942"/>
                  </a:lnTo>
                  <a:lnTo>
                    <a:pt x="1658" y="128125"/>
                  </a:lnTo>
                  <a:lnTo>
                    <a:pt x="0" y="109168"/>
                  </a:lnTo>
                  <a:lnTo>
                    <a:pt x="416" y="99645"/>
                  </a:lnTo>
                  <a:lnTo>
                    <a:pt x="17170" y="50395"/>
                  </a:lnTo>
                  <a:lnTo>
                    <a:pt x="50395" y="17170"/>
                  </a:lnTo>
                  <a:lnTo>
                    <a:pt x="88019" y="2777"/>
                  </a:lnTo>
                  <a:lnTo>
                    <a:pt x="134654" y="102"/>
                  </a:lnTo>
                  <a:lnTo>
                    <a:pt x="166882" y="0"/>
                  </a:lnTo>
                  <a:close/>
                </a:path>
              </a:pathLst>
            </a:custGeom>
            <a:ln w="41883">
              <a:solidFill>
                <a:srgbClr val="88FA4E"/>
              </a:solidFill>
            </a:ln>
          </p:spPr>
          <p:txBody>
            <a:bodyPr wrap="square" lIns="0" tIns="0" rIns="0" bIns="0" rtlCol="0"/>
            <a:lstStyle/>
            <a:p>
              <a:endParaRPr sz="637"/>
            </a:p>
          </p:txBody>
        </p:sp>
        <p:sp>
          <p:nvSpPr>
            <p:cNvPr id="13" name="object 13"/>
            <p:cNvSpPr/>
            <p:nvPr/>
          </p:nvSpPr>
          <p:spPr>
            <a:xfrm>
              <a:off x="16561978" y="7591397"/>
              <a:ext cx="455295" cy="613410"/>
            </a:xfrm>
            <a:custGeom>
              <a:avLst/>
              <a:gdLst/>
              <a:ahLst/>
              <a:cxnLst/>
              <a:rect l="l" t="t" r="r" b="b"/>
              <a:pathLst>
                <a:path w="455294" h="613409">
                  <a:moveTo>
                    <a:pt x="0" y="0"/>
                  </a:moveTo>
                  <a:lnTo>
                    <a:pt x="455217" y="613345"/>
                  </a:lnTo>
                </a:path>
              </a:pathLst>
            </a:custGeom>
            <a:ln w="10470">
              <a:solidFill>
                <a:srgbClr val="88FA4E"/>
              </a:solidFill>
            </a:ln>
          </p:spPr>
          <p:txBody>
            <a:bodyPr wrap="square" lIns="0" tIns="0" rIns="0" bIns="0" rtlCol="0"/>
            <a:lstStyle/>
            <a:p>
              <a:endParaRPr sz="637"/>
            </a:p>
          </p:txBody>
        </p:sp>
        <p:sp>
          <p:nvSpPr>
            <p:cNvPr id="14" name="object 14"/>
            <p:cNvSpPr/>
            <p:nvPr/>
          </p:nvSpPr>
          <p:spPr>
            <a:xfrm>
              <a:off x="16584866" y="9135830"/>
              <a:ext cx="409575" cy="623570"/>
            </a:xfrm>
            <a:custGeom>
              <a:avLst/>
              <a:gdLst/>
              <a:ahLst/>
              <a:cxnLst/>
              <a:rect l="l" t="t" r="r" b="b"/>
              <a:pathLst>
                <a:path w="409575" h="623570">
                  <a:moveTo>
                    <a:pt x="409453" y="0"/>
                  </a:moveTo>
                  <a:lnTo>
                    <a:pt x="0" y="623514"/>
                  </a:lnTo>
                </a:path>
              </a:pathLst>
            </a:custGeom>
            <a:ln w="10470">
              <a:solidFill>
                <a:srgbClr val="88FA4E"/>
              </a:solidFill>
            </a:ln>
          </p:spPr>
          <p:txBody>
            <a:bodyPr wrap="square" lIns="0" tIns="0" rIns="0" bIns="0" rtlCol="0"/>
            <a:lstStyle/>
            <a:p>
              <a:endParaRPr sz="637"/>
            </a:p>
          </p:txBody>
        </p:sp>
        <p:sp>
          <p:nvSpPr>
            <p:cNvPr id="15" name="object 15"/>
            <p:cNvSpPr/>
            <p:nvPr/>
          </p:nvSpPr>
          <p:spPr>
            <a:xfrm>
              <a:off x="5897380" y="7500189"/>
              <a:ext cx="3555365" cy="1073150"/>
            </a:xfrm>
            <a:custGeom>
              <a:avLst/>
              <a:gdLst/>
              <a:ahLst/>
              <a:cxnLst/>
              <a:rect l="l" t="t" r="r" b="b"/>
              <a:pathLst>
                <a:path w="3555365" h="1073150">
                  <a:moveTo>
                    <a:pt x="356848" y="0"/>
                  </a:moveTo>
                  <a:lnTo>
                    <a:pt x="3198045" y="0"/>
                  </a:lnTo>
                  <a:lnTo>
                    <a:pt x="3269055" y="273"/>
                  </a:lnTo>
                  <a:lnTo>
                    <a:pt x="3326322" y="2185"/>
                  </a:lnTo>
                  <a:lnTo>
                    <a:pt x="3371809" y="7377"/>
                  </a:lnTo>
                  <a:lnTo>
                    <a:pt x="3450163" y="38568"/>
                  </a:lnTo>
                  <a:lnTo>
                    <a:pt x="3486844" y="68048"/>
                  </a:lnTo>
                  <a:lnTo>
                    <a:pt x="3516324" y="104729"/>
                  </a:lnTo>
                  <a:lnTo>
                    <a:pt x="3537405" y="147414"/>
                  </a:lnTo>
                  <a:lnTo>
                    <a:pt x="3552706" y="228570"/>
                  </a:lnTo>
                  <a:lnTo>
                    <a:pt x="3554619" y="285837"/>
                  </a:lnTo>
                  <a:lnTo>
                    <a:pt x="3554892" y="356848"/>
                  </a:lnTo>
                  <a:lnTo>
                    <a:pt x="3554892" y="716005"/>
                  </a:lnTo>
                  <a:lnTo>
                    <a:pt x="3554619" y="787016"/>
                  </a:lnTo>
                  <a:lnTo>
                    <a:pt x="3552706" y="844283"/>
                  </a:lnTo>
                  <a:lnTo>
                    <a:pt x="3547515" y="889769"/>
                  </a:lnTo>
                  <a:lnTo>
                    <a:pt x="3516324" y="968123"/>
                  </a:lnTo>
                  <a:lnTo>
                    <a:pt x="3486844" y="1004804"/>
                  </a:lnTo>
                  <a:lnTo>
                    <a:pt x="3450163" y="1034284"/>
                  </a:lnTo>
                  <a:lnTo>
                    <a:pt x="3407478" y="1055365"/>
                  </a:lnTo>
                  <a:lnTo>
                    <a:pt x="3326322" y="1070667"/>
                  </a:lnTo>
                  <a:lnTo>
                    <a:pt x="3269055" y="1072579"/>
                  </a:lnTo>
                  <a:lnTo>
                    <a:pt x="3198045" y="1072853"/>
                  </a:lnTo>
                  <a:lnTo>
                    <a:pt x="356848" y="1072853"/>
                  </a:lnTo>
                  <a:lnTo>
                    <a:pt x="285837" y="1072579"/>
                  </a:lnTo>
                  <a:lnTo>
                    <a:pt x="228570" y="1070667"/>
                  </a:lnTo>
                  <a:lnTo>
                    <a:pt x="183083" y="1065475"/>
                  </a:lnTo>
                  <a:lnTo>
                    <a:pt x="104729" y="1034284"/>
                  </a:lnTo>
                  <a:lnTo>
                    <a:pt x="68048" y="1004804"/>
                  </a:lnTo>
                  <a:lnTo>
                    <a:pt x="38568" y="968123"/>
                  </a:lnTo>
                  <a:lnTo>
                    <a:pt x="17487" y="925438"/>
                  </a:lnTo>
                  <a:lnTo>
                    <a:pt x="2185" y="844283"/>
                  </a:lnTo>
                  <a:lnTo>
                    <a:pt x="273" y="787016"/>
                  </a:lnTo>
                  <a:lnTo>
                    <a:pt x="0" y="716005"/>
                  </a:lnTo>
                  <a:lnTo>
                    <a:pt x="0" y="356848"/>
                  </a:lnTo>
                  <a:lnTo>
                    <a:pt x="273" y="285837"/>
                  </a:lnTo>
                  <a:lnTo>
                    <a:pt x="2185" y="228570"/>
                  </a:lnTo>
                  <a:lnTo>
                    <a:pt x="7377" y="183083"/>
                  </a:lnTo>
                  <a:lnTo>
                    <a:pt x="38568" y="104729"/>
                  </a:lnTo>
                  <a:lnTo>
                    <a:pt x="68048" y="68048"/>
                  </a:lnTo>
                  <a:lnTo>
                    <a:pt x="104729" y="38568"/>
                  </a:lnTo>
                  <a:lnTo>
                    <a:pt x="147414" y="17487"/>
                  </a:lnTo>
                  <a:lnTo>
                    <a:pt x="228570" y="2185"/>
                  </a:lnTo>
                  <a:lnTo>
                    <a:pt x="285837" y="273"/>
                  </a:lnTo>
                  <a:lnTo>
                    <a:pt x="356848" y="0"/>
                  </a:lnTo>
                  <a:close/>
                </a:path>
              </a:pathLst>
            </a:custGeom>
            <a:ln w="52354">
              <a:solidFill>
                <a:srgbClr val="88FA4E"/>
              </a:solidFill>
            </a:ln>
          </p:spPr>
          <p:txBody>
            <a:bodyPr wrap="square" lIns="0" tIns="0" rIns="0" bIns="0" rtlCol="0"/>
            <a:lstStyle/>
            <a:p>
              <a:endParaRPr sz="637"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11130" y="162242"/>
            <a:ext cx="8722001" cy="2223170"/>
          </a:xfrm>
          <a:custGeom>
            <a:avLst/>
            <a:gdLst/>
            <a:ahLst/>
            <a:cxnLst/>
            <a:rect l="l" t="t" r="r" b="b"/>
            <a:pathLst>
              <a:path w="19177635" h="4888230">
                <a:moveTo>
                  <a:pt x="18936967" y="0"/>
                </a:moveTo>
                <a:lnTo>
                  <a:pt x="240097" y="0"/>
                </a:lnTo>
                <a:lnTo>
                  <a:pt x="192318" y="183"/>
                </a:lnTo>
                <a:lnTo>
                  <a:pt x="153788" y="1471"/>
                </a:lnTo>
                <a:lnTo>
                  <a:pt x="99184" y="11769"/>
                </a:lnTo>
                <a:lnTo>
                  <a:pt x="45784" y="45783"/>
                </a:lnTo>
                <a:lnTo>
                  <a:pt x="11765" y="99180"/>
                </a:lnTo>
                <a:lnTo>
                  <a:pt x="1470" y="153787"/>
                </a:lnTo>
                <a:lnTo>
                  <a:pt x="183" y="192318"/>
                </a:lnTo>
                <a:lnTo>
                  <a:pt x="0" y="240097"/>
                </a:lnTo>
                <a:lnTo>
                  <a:pt x="0" y="4647750"/>
                </a:lnTo>
                <a:lnTo>
                  <a:pt x="183" y="4695528"/>
                </a:lnTo>
                <a:lnTo>
                  <a:pt x="1470" y="4734059"/>
                </a:lnTo>
                <a:lnTo>
                  <a:pt x="11765" y="4788663"/>
                </a:lnTo>
                <a:lnTo>
                  <a:pt x="45784" y="4842063"/>
                </a:lnTo>
                <a:lnTo>
                  <a:pt x="99184" y="4876082"/>
                </a:lnTo>
                <a:lnTo>
                  <a:pt x="153788" y="4886377"/>
                </a:lnTo>
                <a:lnTo>
                  <a:pt x="192318" y="4887664"/>
                </a:lnTo>
                <a:lnTo>
                  <a:pt x="240097" y="4887848"/>
                </a:lnTo>
                <a:lnTo>
                  <a:pt x="18936967" y="4887848"/>
                </a:lnTo>
                <a:lnTo>
                  <a:pt x="18984742" y="4887664"/>
                </a:lnTo>
                <a:lnTo>
                  <a:pt x="19023272" y="4886377"/>
                </a:lnTo>
                <a:lnTo>
                  <a:pt x="19077874" y="4876082"/>
                </a:lnTo>
                <a:lnTo>
                  <a:pt x="19131275" y="4842063"/>
                </a:lnTo>
                <a:lnTo>
                  <a:pt x="19165295" y="4788663"/>
                </a:lnTo>
                <a:lnTo>
                  <a:pt x="19175584" y="4734059"/>
                </a:lnTo>
                <a:lnTo>
                  <a:pt x="19176870" y="4695528"/>
                </a:lnTo>
                <a:lnTo>
                  <a:pt x="19177054" y="4647750"/>
                </a:lnTo>
                <a:lnTo>
                  <a:pt x="19177054" y="240097"/>
                </a:lnTo>
                <a:lnTo>
                  <a:pt x="19176870" y="192318"/>
                </a:lnTo>
                <a:lnTo>
                  <a:pt x="19175584" y="153787"/>
                </a:lnTo>
                <a:lnTo>
                  <a:pt x="19165295" y="99180"/>
                </a:lnTo>
                <a:lnTo>
                  <a:pt x="19131275" y="45783"/>
                </a:lnTo>
                <a:lnTo>
                  <a:pt x="19077874" y="11769"/>
                </a:lnTo>
                <a:lnTo>
                  <a:pt x="19023272" y="1471"/>
                </a:lnTo>
                <a:lnTo>
                  <a:pt x="18984742" y="183"/>
                </a:lnTo>
                <a:lnTo>
                  <a:pt x="18936967" y="0"/>
                </a:lnTo>
                <a:close/>
              </a:path>
            </a:pathLst>
          </a:custGeom>
          <a:solidFill>
            <a:srgbClr val="00A2FF">
              <a:alpha val="89999"/>
            </a:srgbClr>
          </a:solidFill>
        </p:spPr>
        <p:txBody>
          <a:bodyPr wrap="square" lIns="0" tIns="0" rIns="0" bIns="0" rtlCol="0"/>
          <a:lstStyle/>
          <a:p>
            <a:endParaRPr sz="637"/>
          </a:p>
        </p:txBody>
      </p:sp>
      <p:sp>
        <p:nvSpPr>
          <p:cNvPr id="3" name="object 3"/>
          <p:cNvSpPr txBox="1"/>
          <p:nvPr/>
        </p:nvSpPr>
        <p:spPr>
          <a:xfrm>
            <a:off x="231997" y="560182"/>
            <a:ext cx="544123" cy="1427242"/>
          </a:xfrm>
          <a:prstGeom prst="rect">
            <a:avLst/>
          </a:prstGeom>
        </p:spPr>
        <p:txBody>
          <a:bodyPr vert="vert270" wrap="square" lIns="0" tIns="2022" rIns="0" bIns="0" rtlCol="0">
            <a:spAutoFit/>
          </a:bodyPr>
          <a:lstStyle/>
          <a:p>
            <a:pPr marL="5776" marR="2310" indent="157395">
              <a:lnSpc>
                <a:spcPts val="2210"/>
              </a:lnSpc>
              <a:spcBef>
                <a:spcPts val="16"/>
              </a:spcBef>
            </a:pPr>
            <a:r>
              <a:rPr sz="1728" spc="45" dirty="0">
                <a:solidFill>
                  <a:srgbClr val="FFFFFF"/>
                </a:solidFill>
              </a:rPr>
              <a:t>Traditional </a:t>
            </a:r>
            <a:r>
              <a:rPr sz="1728" spc="75" dirty="0">
                <a:solidFill>
                  <a:srgbClr val="FFFFFF"/>
                </a:solidFill>
              </a:rPr>
              <a:t>programming</a:t>
            </a:r>
            <a:endParaRPr sz="1728"/>
          </a:p>
        </p:txBody>
      </p:sp>
      <p:sp>
        <p:nvSpPr>
          <p:cNvPr id="4" name="object 4"/>
          <p:cNvSpPr/>
          <p:nvPr/>
        </p:nvSpPr>
        <p:spPr>
          <a:xfrm>
            <a:off x="211130" y="2619129"/>
            <a:ext cx="8722001" cy="2223170"/>
          </a:xfrm>
          <a:custGeom>
            <a:avLst/>
            <a:gdLst/>
            <a:ahLst/>
            <a:cxnLst/>
            <a:rect l="l" t="t" r="r" b="b"/>
            <a:pathLst>
              <a:path w="19177635" h="4888230">
                <a:moveTo>
                  <a:pt x="18936967" y="0"/>
                </a:moveTo>
                <a:lnTo>
                  <a:pt x="240097" y="0"/>
                </a:lnTo>
                <a:lnTo>
                  <a:pt x="192318" y="183"/>
                </a:lnTo>
                <a:lnTo>
                  <a:pt x="153788" y="1470"/>
                </a:lnTo>
                <a:lnTo>
                  <a:pt x="99184" y="11765"/>
                </a:lnTo>
                <a:lnTo>
                  <a:pt x="45784" y="45784"/>
                </a:lnTo>
                <a:lnTo>
                  <a:pt x="11765" y="99184"/>
                </a:lnTo>
                <a:lnTo>
                  <a:pt x="1470" y="153788"/>
                </a:lnTo>
                <a:lnTo>
                  <a:pt x="183" y="192319"/>
                </a:lnTo>
                <a:lnTo>
                  <a:pt x="0" y="240097"/>
                </a:lnTo>
                <a:lnTo>
                  <a:pt x="0" y="4647752"/>
                </a:lnTo>
                <a:lnTo>
                  <a:pt x="183" y="4695530"/>
                </a:lnTo>
                <a:lnTo>
                  <a:pt x="1470" y="4734061"/>
                </a:lnTo>
                <a:lnTo>
                  <a:pt x="11765" y="4788664"/>
                </a:lnTo>
                <a:lnTo>
                  <a:pt x="45784" y="4842064"/>
                </a:lnTo>
                <a:lnTo>
                  <a:pt x="99184" y="4876083"/>
                </a:lnTo>
                <a:lnTo>
                  <a:pt x="153788" y="4886378"/>
                </a:lnTo>
                <a:lnTo>
                  <a:pt x="192318" y="4887665"/>
                </a:lnTo>
                <a:lnTo>
                  <a:pt x="240097" y="4887849"/>
                </a:lnTo>
                <a:lnTo>
                  <a:pt x="18936967" y="4887849"/>
                </a:lnTo>
                <a:lnTo>
                  <a:pt x="18984742" y="4887665"/>
                </a:lnTo>
                <a:lnTo>
                  <a:pt x="19023272" y="4886378"/>
                </a:lnTo>
                <a:lnTo>
                  <a:pt x="19077874" y="4876083"/>
                </a:lnTo>
                <a:lnTo>
                  <a:pt x="19131275" y="4842064"/>
                </a:lnTo>
                <a:lnTo>
                  <a:pt x="19165295" y="4788664"/>
                </a:lnTo>
                <a:lnTo>
                  <a:pt x="19175584" y="4734061"/>
                </a:lnTo>
                <a:lnTo>
                  <a:pt x="19176870" y="4695530"/>
                </a:lnTo>
                <a:lnTo>
                  <a:pt x="19177054" y="4647752"/>
                </a:lnTo>
                <a:lnTo>
                  <a:pt x="19177054" y="240097"/>
                </a:lnTo>
                <a:lnTo>
                  <a:pt x="19176870" y="192319"/>
                </a:lnTo>
                <a:lnTo>
                  <a:pt x="19175584" y="153788"/>
                </a:lnTo>
                <a:lnTo>
                  <a:pt x="19165295" y="99184"/>
                </a:lnTo>
                <a:lnTo>
                  <a:pt x="19131275" y="45784"/>
                </a:lnTo>
                <a:lnTo>
                  <a:pt x="19077874" y="11765"/>
                </a:lnTo>
                <a:lnTo>
                  <a:pt x="19023272" y="1470"/>
                </a:lnTo>
                <a:lnTo>
                  <a:pt x="18984742" y="183"/>
                </a:lnTo>
                <a:lnTo>
                  <a:pt x="18936967" y="0"/>
                </a:lnTo>
                <a:close/>
              </a:path>
            </a:pathLst>
          </a:custGeom>
          <a:solidFill>
            <a:srgbClr val="18E7CF">
              <a:alpha val="90159"/>
            </a:srgbClr>
          </a:solidFill>
        </p:spPr>
        <p:txBody>
          <a:bodyPr wrap="square" lIns="0" tIns="0" rIns="0" bIns="0" rtlCol="0"/>
          <a:lstStyle/>
          <a:p>
            <a:endParaRPr sz="637"/>
          </a:p>
        </p:txBody>
      </p:sp>
      <p:grpSp>
        <p:nvGrpSpPr>
          <p:cNvPr id="5" name="object 5"/>
          <p:cNvGrpSpPr/>
          <p:nvPr/>
        </p:nvGrpSpPr>
        <p:grpSpPr>
          <a:xfrm>
            <a:off x="816533" y="4484"/>
            <a:ext cx="8067584" cy="2252050"/>
            <a:chOff x="1794659" y="9859"/>
            <a:chExt cx="17738725" cy="4951730"/>
          </a:xfrm>
        </p:grpSpPr>
        <p:sp>
          <p:nvSpPr>
            <p:cNvPr id="6" name="object 6"/>
            <p:cNvSpPr/>
            <p:nvPr/>
          </p:nvSpPr>
          <p:spPr>
            <a:xfrm>
              <a:off x="13561639" y="2188415"/>
              <a:ext cx="1047115" cy="1047115"/>
            </a:xfrm>
            <a:custGeom>
              <a:avLst/>
              <a:gdLst/>
              <a:ahLst/>
              <a:cxnLst/>
              <a:rect l="l" t="t" r="r" b="b"/>
              <a:pathLst>
                <a:path w="1047115" h="1047114">
                  <a:moveTo>
                    <a:pt x="376951" y="0"/>
                  </a:moveTo>
                  <a:lnTo>
                    <a:pt x="376951" y="356010"/>
                  </a:lnTo>
                  <a:lnTo>
                    <a:pt x="0" y="356010"/>
                  </a:lnTo>
                  <a:lnTo>
                    <a:pt x="0" y="691078"/>
                  </a:lnTo>
                  <a:lnTo>
                    <a:pt x="376951" y="691078"/>
                  </a:lnTo>
                  <a:lnTo>
                    <a:pt x="376951" y="1047088"/>
                  </a:lnTo>
                  <a:lnTo>
                    <a:pt x="1047088" y="523544"/>
                  </a:lnTo>
                  <a:lnTo>
                    <a:pt x="376951" y="0"/>
                  </a:lnTo>
                  <a:close/>
                </a:path>
              </a:pathLst>
            </a:custGeom>
            <a:solidFill>
              <a:srgbClr val="18E7CF"/>
            </a:solidFill>
          </p:spPr>
          <p:txBody>
            <a:bodyPr wrap="square" lIns="0" tIns="0" rIns="0" bIns="0" rtlCol="0"/>
            <a:lstStyle/>
            <a:p>
              <a:endParaRPr sz="637"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94659" y="1090413"/>
              <a:ext cx="2790357" cy="2790357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23138" y="1147843"/>
              <a:ext cx="2675499" cy="267549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581555" y="9859"/>
              <a:ext cx="4951467" cy="4951467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207703" y="2852118"/>
            <a:ext cx="544123" cy="1757050"/>
          </a:xfrm>
          <a:prstGeom prst="rect">
            <a:avLst/>
          </a:prstGeom>
        </p:spPr>
        <p:txBody>
          <a:bodyPr vert="vert270" wrap="square" lIns="0" tIns="2022" rIns="0" bIns="0" rtlCol="0">
            <a:spAutoFit/>
          </a:bodyPr>
          <a:lstStyle/>
          <a:p>
            <a:pPr marL="375726" marR="2310" indent="-370239">
              <a:lnSpc>
                <a:spcPts val="2210"/>
              </a:lnSpc>
              <a:spcBef>
                <a:spcPts val="16"/>
              </a:spcBef>
            </a:pPr>
            <a:r>
              <a:rPr sz="1728" spc="36" dirty="0">
                <a:solidFill>
                  <a:srgbClr val="FFFFFF"/>
                </a:solidFill>
              </a:rPr>
              <a:t>Machine</a:t>
            </a:r>
            <a:r>
              <a:rPr sz="1728" spc="-109" dirty="0">
                <a:solidFill>
                  <a:srgbClr val="FFFFFF"/>
                </a:solidFill>
              </a:rPr>
              <a:t> </a:t>
            </a:r>
            <a:r>
              <a:rPr sz="1728" spc="41" dirty="0">
                <a:solidFill>
                  <a:srgbClr val="FFFFFF"/>
                </a:solidFill>
              </a:rPr>
              <a:t>learning </a:t>
            </a:r>
            <a:r>
              <a:rPr sz="1728" spc="82" dirty="0">
                <a:solidFill>
                  <a:srgbClr val="FFFFFF"/>
                </a:solidFill>
              </a:rPr>
              <a:t>algorithm</a:t>
            </a:r>
            <a:endParaRPr sz="1728"/>
          </a:p>
        </p:txBody>
      </p:sp>
      <p:grpSp>
        <p:nvGrpSpPr>
          <p:cNvPr id="11" name="object 11"/>
          <p:cNvGrpSpPr/>
          <p:nvPr/>
        </p:nvGrpSpPr>
        <p:grpSpPr>
          <a:xfrm>
            <a:off x="830563" y="2461371"/>
            <a:ext cx="4632327" cy="2252050"/>
            <a:chOff x="1825508" y="5411977"/>
            <a:chExt cx="10185400" cy="4951730"/>
          </a:xfrm>
        </p:grpSpPr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25508" y="6491492"/>
              <a:ext cx="2790357" cy="2790357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53987" y="6548921"/>
              <a:ext cx="2675499" cy="2675499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059356" y="5411977"/>
              <a:ext cx="4951467" cy="4951467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2759708" y="4390570"/>
            <a:ext cx="1307679" cy="305328"/>
          </a:xfrm>
          <a:prstGeom prst="rect">
            <a:avLst/>
          </a:prstGeom>
        </p:spPr>
        <p:txBody>
          <a:bodyPr vert="horz" wrap="square" lIns="0" tIns="7798" rIns="0" bIns="0" rtlCol="0">
            <a:spAutoFit/>
          </a:bodyPr>
          <a:lstStyle/>
          <a:p>
            <a:pPr marL="5776">
              <a:spcBef>
                <a:spcPts val="61"/>
              </a:spcBef>
            </a:pPr>
            <a:r>
              <a:rPr sz="1933" b="1" spc="25" dirty="0">
                <a:solidFill>
                  <a:srgbClr val="FFFFFF"/>
                </a:solidFill>
              </a:rPr>
              <a:t>Starts</a:t>
            </a:r>
            <a:r>
              <a:rPr sz="1933" b="1" spc="-127" dirty="0">
                <a:solidFill>
                  <a:srgbClr val="FFFFFF"/>
                </a:solidFill>
              </a:rPr>
              <a:t> </a:t>
            </a:r>
            <a:r>
              <a:rPr sz="1933" b="1" spc="57" dirty="0">
                <a:solidFill>
                  <a:srgbClr val="FFFFFF"/>
                </a:solidFill>
              </a:rPr>
              <a:t>with</a:t>
            </a:r>
            <a:endParaRPr sz="1933"/>
          </a:p>
        </p:txBody>
      </p:sp>
      <p:sp>
        <p:nvSpPr>
          <p:cNvPr id="16" name="object 16"/>
          <p:cNvSpPr/>
          <p:nvPr/>
        </p:nvSpPr>
        <p:spPr>
          <a:xfrm>
            <a:off x="5525414" y="3349228"/>
            <a:ext cx="476229" cy="476229"/>
          </a:xfrm>
          <a:custGeom>
            <a:avLst/>
            <a:gdLst/>
            <a:ahLst/>
            <a:cxnLst/>
            <a:rect l="l" t="t" r="r" b="b"/>
            <a:pathLst>
              <a:path w="1047115" h="1047115">
                <a:moveTo>
                  <a:pt x="376951" y="0"/>
                </a:moveTo>
                <a:lnTo>
                  <a:pt x="376951" y="356010"/>
                </a:lnTo>
                <a:lnTo>
                  <a:pt x="0" y="356010"/>
                </a:lnTo>
                <a:lnTo>
                  <a:pt x="0" y="691078"/>
                </a:lnTo>
                <a:lnTo>
                  <a:pt x="376951" y="691078"/>
                </a:lnTo>
                <a:lnTo>
                  <a:pt x="376951" y="1047088"/>
                </a:lnTo>
                <a:lnTo>
                  <a:pt x="1047088" y="523544"/>
                </a:lnTo>
                <a:lnTo>
                  <a:pt x="376951" y="0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>
            <a:endParaRPr sz="637"/>
          </a:p>
        </p:txBody>
      </p:sp>
      <p:sp>
        <p:nvSpPr>
          <p:cNvPr id="17" name="object 17"/>
          <p:cNvSpPr txBox="1"/>
          <p:nvPr/>
        </p:nvSpPr>
        <p:spPr>
          <a:xfrm>
            <a:off x="1809819" y="2690871"/>
            <a:ext cx="507130" cy="207288"/>
          </a:xfrm>
          <a:prstGeom prst="rect">
            <a:avLst/>
          </a:prstGeom>
        </p:spPr>
        <p:txBody>
          <a:bodyPr vert="horz" wrap="square" lIns="0" tIns="7798" rIns="0" bIns="0" rtlCol="0">
            <a:spAutoFit/>
          </a:bodyPr>
          <a:lstStyle/>
          <a:p>
            <a:pPr marL="5776">
              <a:spcBef>
                <a:spcPts val="61"/>
              </a:spcBef>
            </a:pPr>
            <a:r>
              <a:rPr sz="1296" spc="52" dirty="0">
                <a:solidFill>
                  <a:srgbClr val="FFFFFF"/>
                </a:solidFill>
              </a:rPr>
              <a:t>Inputs</a:t>
            </a:r>
            <a:endParaRPr sz="1296"/>
          </a:p>
        </p:txBody>
      </p:sp>
      <p:sp>
        <p:nvSpPr>
          <p:cNvPr id="18" name="object 18"/>
          <p:cNvSpPr txBox="1"/>
          <p:nvPr/>
        </p:nvSpPr>
        <p:spPr>
          <a:xfrm>
            <a:off x="4042261" y="2690871"/>
            <a:ext cx="589438" cy="207288"/>
          </a:xfrm>
          <a:prstGeom prst="rect">
            <a:avLst/>
          </a:prstGeom>
        </p:spPr>
        <p:txBody>
          <a:bodyPr vert="horz" wrap="square" lIns="0" tIns="7798" rIns="0" bIns="0" rtlCol="0">
            <a:spAutoFit/>
          </a:bodyPr>
          <a:lstStyle/>
          <a:p>
            <a:pPr marL="5776">
              <a:spcBef>
                <a:spcPts val="61"/>
              </a:spcBef>
            </a:pPr>
            <a:r>
              <a:rPr sz="1296" spc="98" dirty="0">
                <a:solidFill>
                  <a:srgbClr val="FFFFFF"/>
                </a:solidFill>
              </a:rPr>
              <a:t>Output</a:t>
            </a:r>
            <a:endParaRPr sz="1296"/>
          </a:p>
        </p:txBody>
      </p:sp>
      <p:sp>
        <p:nvSpPr>
          <p:cNvPr id="19" name="object 19"/>
          <p:cNvSpPr txBox="1"/>
          <p:nvPr/>
        </p:nvSpPr>
        <p:spPr>
          <a:xfrm>
            <a:off x="3504266" y="573429"/>
            <a:ext cx="2494930" cy="1070527"/>
          </a:xfrm>
          <a:prstGeom prst="rect">
            <a:avLst/>
          </a:prstGeom>
        </p:spPr>
        <p:txBody>
          <a:bodyPr vert="horz" wrap="square" lIns="0" tIns="21949" rIns="0" bIns="0" rtlCol="0">
            <a:spAutoFit/>
          </a:bodyPr>
          <a:lstStyle/>
          <a:p>
            <a:pPr marL="228728" indent="-223241">
              <a:spcBef>
                <a:spcPts val="173"/>
              </a:spcBef>
              <a:buAutoNum type="arabicPeriod"/>
              <a:tabLst>
                <a:tab pos="228728" algn="l"/>
                <a:tab pos="229017" algn="l"/>
              </a:tabLst>
            </a:pPr>
            <a:r>
              <a:rPr sz="1296" spc="86" dirty="0">
                <a:solidFill>
                  <a:srgbClr val="FFFFFF"/>
                </a:solidFill>
              </a:rPr>
              <a:t>Cut</a:t>
            </a:r>
            <a:r>
              <a:rPr sz="1296" spc="-80" dirty="0">
                <a:solidFill>
                  <a:srgbClr val="FFFFFF"/>
                </a:solidFill>
              </a:rPr>
              <a:t> </a:t>
            </a:r>
            <a:r>
              <a:rPr sz="1296" spc="48" dirty="0">
                <a:solidFill>
                  <a:srgbClr val="FFFFFF"/>
                </a:solidFill>
              </a:rPr>
              <a:t>vegetables</a:t>
            </a:r>
            <a:endParaRPr sz="1296"/>
          </a:p>
          <a:p>
            <a:pPr marL="228728" indent="-223241">
              <a:spcBef>
                <a:spcPts val="132"/>
              </a:spcBef>
              <a:buAutoNum type="arabicPeriod"/>
              <a:tabLst>
                <a:tab pos="228728" algn="l"/>
                <a:tab pos="229017" algn="l"/>
              </a:tabLst>
            </a:pPr>
            <a:r>
              <a:rPr sz="1296" dirty="0">
                <a:solidFill>
                  <a:srgbClr val="FFFFFF"/>
                </a:solidFill>
              </a:rPr>
              <a:t>Season</a:t>
            </a:r>
            <a:r>
              <a:rPr sz="1296" spc="-52" dirty="0">
                <a:solidFill>
                  <a:srgbClr val="FFFFFF"/>
                </a:solidFill>
              </a:rPr>
              <a:t> </a:t>
            </a:r>
            <a:r>
              <a:rPr sz="1296" spc="48" dirty="0">
                <a:solidFill>
                  <a:srgbClr val="FFFFFF"/>
                </a:solidFill>
              </a:rPr>
              <a:t>chicken</a:t>
            </a:r>
            <a:endParaRPr sz="1296"/>
          </a:p>
          <a:p>
            <a:pPr marL="228728" indent="-223241">
              <a:spcBef>
                <a:spcPts val="132"/>
              </a:spcBef>
              <a:buAutoNum type="arabicPeriod"/>
              <a:tabLst>
                <a:tab pos="228728" algn="l"/>
                <a:tab pos="229017" algn="l"/>
              </a:tabLst>
            </a:pPr>
            <a:r>
              <a:rPr sz="1296" spc="34" dirty="0">
                <a:solidFill>
                  <a:srgbClr val="FFFFFF"/>
                </a:solidFill>
              </a:rPr>
              <a:t>Preheat</a:t>
            </a:r>
            <a:r>
              <a:rPr sz="1296" spc="-80" dirty="0">
                <a:solidFill>
                  <a:srgbClr val="FFFFFF"/>
                </a:solidFill>
              </a:rPr>
              <a:t> </a:t>
            </a:r>
            <a:r>
              <a:rPr sz="1296" spc="36" dirty="0">
                <a:solidFill>
                  <a:srgbClr val="FFFFFF"/>
                </a:solidFill>
              </a:rPr>
              <a:t>oven</a:t>
            </a:r>
            <a:endParaRPr sz="1296"/>
          </a:p>
          <a:p>
            <a:pPr marL="228728" indent="-223241">
              <a:spcBef>
                <a:spcPts val="132"/>
              </a:spcBef>
              <a:buAutoNum type="arabicPeriod"/>
              <a:tabLst>
                <a:tab pos="228728" algn="l"/>
                <a:tab pos="229017" algn="l"/>
              </a:tabLst>
            </a:pPr>
            <a:r>
              <a:rPr sz="1296" spc="66" dirty="0">
                <a:solidFill>
                  <a:srgbClr val="FFFFFF"/>
                </a:solidFill>
              </a:rPr>
              <a:t>Cook</a:t>
            </a:r>
            <a:r>
              <a:rPr sz="1296" spc="-75" dirty="0">
                <a:solidFill>
                  <a:srgbClr val="FFFFFF"/>
                </a:solidFill>
              </a:rPr>
              <a:t> </a:t>
            </a:r>
            <a:r>
              <a:rPr sz="1296" spc="52" dirty="0">
                <a:solidFill>
                  <a:srgbClr val="FFFFFF"/>
                </a:solidFill>
              </a:rPr>
              <a:t>chicken</a:t>
            </a:r>
            <a:r>
              <a:rPr sz="1296" spc="-73" dirty="0">
                <a:solidFill>
                  <a:srgbClr val="FFFFFF"/>
                </a:solidFill>
              </a:rPr>
              <a:t> </a:t>
            </a:r>
            <a:r>
              <a:rPr sz="1296" spc="98" dirty="0">
                <a:solidFill>
                  <a:srgbClr val="FFFFFF"/>
                </a:solidFill>
              </a:rPr>
              <a:t>for</a:t>
            </a:r>
            <a:r>
              <a:rPr sz="1296" spc="-73" dirty="0">
                <a:solidFill>
                  <a:srgbClr val="FFFFFF"/>
                </a:solidFill>
              </a:rPr>
              <a:t> </a:t>
            </a:r>
            <a:r>
              <a:rPr sz="1296" spc="68" dirty="0">
                <a:solidFill>
                  <a:srgbClr val="FFFFFF"/>
                </a:solidFill>
              </a:rPr>
              <a:t>30-</a:t>
            </a:r>
            <a:r>
              <a:rPr sz="1296" spc="43" dirty="0">
                <a:solidFill>
                  <a:srgbClr val="FFFFFF"/>
                </a:solidFill>
              </a:rPr>
              <a:t>minutes</a:t>
            </a:r>
            <a:endParaRPr sz="1296"/>
          </a:p>
          <a:p>
            <a:pPr marL="228728" indent="-223241">
              <a:spcBef>
                <a:spcPts val="132"/>
              </a:spcBef>
              <a:buAutoNum type="arabicPeriod"/>
              <a:tabLst>
                <a:tab pos="228728" algn="l"/>
                <a:tab pos="229017" algn="l"/>
              </a:tabLst>
            </a:pPr>
            <a:r>
              <a:rPr sz="1296" spc="96" dirty="0">
                <a:solidFill>
                  <a:srgbClr val="FFFFFF"/>
                </a:solidFill>
              </a:rPr>
              <a:t>Add</a:t>
            </a:r>
            <a:r>
              <a:rPr sz="1296" spc="-82" dirty="0">
                <a:solidFill>
                  <a:srgbClr val="FFFFFF"/>
                </a:solidFill>
              </a:rPr>
              <a:t> </a:t>
            </a:r>
            <a:r>
              <a:rPr sz="1296" spc="48" dirty="0">
                <a:solidFill>
                  <a:srgbClr val="FFFFFF"/>
                </a:solidFill>
              </a:rPr>
              <a:t>vegetables</a:t>
            </a:r>
            <a:endParaRPr sz="1296"/>
          </a:p>
        </p:txBody>
      </p:sp>
      <p:sp>
        <p:nvSpPr>
          <p:cNvPr id="20" name="object 20"/>
          <p:cNvSpPr txBox="1"/>
          <p:nvPr/>
        </p:nvSpPr>
        <p:spPr>
          <a:xfrm>
            <a:off x="2759708" y="1933682"/>
            <a:ext cx="1307679" cy="305328"/>
          </a:xfrm>
          <a:prstGeom prst="rect">
            <a:avLst/>
          </a:prstGeom>
        </p:spPr>
        <p:txBody>
          <a:bodyPr vert="horz" wrap="square" lIns="0" tIns="7798" rIns="0" bIns="0" rtlCol="0">
            <a:spAutoFit/>
          </a:bodyPr>
          <a:lstStyle/>
          <a:p>
            <a:pPr marL="5776">
              <a:spcBef>
                <a:spcPts val="61"/>
              </a:spcBef>
            </a:pPr>
            <a:r>
              <a:rPr sz="1933" b="1" spc="25" dirty="0">
                <a:solidFill>
                  <a:srgbClr val="FFFFFF"/>
                </a:solidFill>
              </a:rPr>
              <a:t>Starts</a:t>
            </a:r>
            <a:r>
              <a:rPr sz="1933" b="1" spc="-127" dirty="0">
                <a:solidFill>
                  <a:srgbClr val="FFFFFF"/>
                </a:solidFill>
              </a:rPr>
              <a:t> </a:t>
            </a:r>
            <a:r>
              <a:rPr sz="1933" b="1" spc="57" dirty="0">
                <a:solidFill>
                  <a:srgbClr val="FFFFFF"/>
                </a:solidFill>
              </a:rPr>
              <a:t>with</a:t>
            </a:r>
            <a:endParaRPr sz="1933"/>
          </a:p>
        </p:txBody>
      </p:sp>
      <p:sp>
        <p:nvSpPr>
          <p:cNvPr id="21" name="object 21"/>
          <p:cNvSpPr txBox="1">
            <a:spLocks noGrp="1"/>
          </p:cNvSpPr>
          <p:nvPr>
            <p:ph type="title"/>
          </p:nvPr>
        </p:nvSpPr>
        <p:spPr>
          <a:xfrm>
            <a:off x="1807591" y="179315"/>
            <a:ext cx="507130" cy="220112"/>
          </a:xfrm>
          <a:prstGeom prst="rect">
            <a:avLst/>
          </a:prstGeom>
        </p:spPr>
        <p:txBody>
          <a:bodyPr spcFirstLastPara="1" vert="horz" wrap="square" lIns="0" tIns="7798" rIns="0" bIns="0" rtlCol="0" anchor="t" anchorCtr="0">
            <a:spAutoFit/>
          </a:bodyPr>
          <a:lstStyle/>
          <a:p>
            <a:pPr marL="5776">
              <a:spcBef>
                <a:spcPts val="61"/>
              </a:spcBef>
            </a:pPr>
            <a:r>
              <a:rPr sz="1296" spc="52" dirty="0"/>
              <a:t>Inputs</a:t>
            </a:r>
            <a:endParaRPr sz="1296"/>
          </a:p>
        </p:txBody>
      </p:sp>
      <p:sp>
        <p:nvSpPr>
          <p:cNvPr id="22" name="object 22"/>
          <p:cNvSpPr txBox="1"/>
          <p:nvPr/>
        </p:nvSpPr>
        <p:spPr>
          <a:xfrm>
            <a:off x="4126384" y="179315"/>
            <a:ext cx="427422" cy="207288"/>
          </a:xfrm>
          <a:prstGeom prst="rect">
            <a:avLst/>
          </a:prstGeom>
        </p:spPr>
        <p:txBody>
          <a:bodyPr vert="horz" wrap="square" lIns="0" tIns="7798" rIns="0" bIns="0" rtlCol="0">
            <a:spAutoFit/>
          </a:bodyPr>
          <a:lstStyle/>
          <a:p>
            <a:pPr marL="5776">
              <a:spcBef>
                <a:spcPts val="61"/>
              </a:spcBef>
            </a:pPr>
            <a:r>
              <a:rPr sz="1296" spc="-5" dirty="0">
                <a:solidFill>
                  <a:srgbClr val="FFFFFF"/>
                </a:solidFill>
              </a:rPr>
              <a:t>Rules</a:t>
            </a:r>
            <a:endParaRPr sz="1296"/>
          </a:p>
        </p:txBody>
      </p:sp>
      <p:sp>
        <p:nvSpPr>
          <p:cNvPr id="23" name="object 23"/>
          <p:cNvSpPr txBox="1"/>
          <p:nvPr/>
        </p:nvSpPr>
        <p:spPr>
          <a:xfrm>
            <a:off x="7345752" y="1933682"/>
            <a:ext cx="767337" cy="305328"/>
          </a:xfrm>
          <a:prstGeom prst="rect">
            <a:avLst/>
          </a:prstGeom>
        </p:spPr>
        <p:txBody>
          <a:bodyPr vert="horz" wrap="square" lIns="0" tIns="7798" rIns="0" bIns="0" rtlCol="0">
            <a:spAutoFit/>
          </a:bodyPr>
          <a:lstStyle/>
          <a:p>
            <a:pPr marL="5776">
              <a:spcBef>
                <a:spcPts val="61"/>
              </a:spcBef>
            </a:pPr>
            <a:r>
              <a:rPr sz="1933" b="1" spc="-5" dirty="0">
                <a:solidFill>
                  <a:srgbClr val="FFFFFF"/>
                </a:solidFill>
              </a:rPr>
              <a:t>Makes</a:t>
            </a:r>
            <a:endParaRPr sz="1933"/>
          </a:p>
        </p:txBody>
      </p:sp>
      <p:sp>
        <p:nvSpPr>
          <p:cNvPr id="24" name="object 24"/>
          <p:cNvSpPr txBox="1"/>
          <p:nvPr/>
        </p:nvSpPr>
        <p:spPr>
          <a:xfrm>
            <a:off x="7463363" y="179315"/>
            <a:ext cx="589438" cy="207288"/>
          </a:xfrm>
          <a:prstGeom prst="rect">
            <a:avLst/>
          </a:prstGeom>
        </p:spPr>
        <p:txBody>
          <a:bodyPr vert="horz" wrap="square" lIns="0" tIns="7798" rIns="0" bIns="0" rtlCol="0">
            <a:spAutoFit/>
          </a:bodyPr>
          <a:lstStyle/>
          <a:p>
            <a:pPr marL="5776">
              <a:spcBef>
                <a:spcPts val="61"/>
              </a:spcBef>
            </a:pPr>
            <a:r>
              <a:rPr sz="1296" spc="98" dirty="0">
                <a:solidFill>
                  <a:srgbClr val="FFFFFF"/>
                </a:solidFill>
              </a:rPr>
              <a:t>Output</a:t>
            </a:r>
            <a:endParaRPr sz="1296"/>
          </a:p>
        </p:txBody>
      </p:sp>
      <p:sp>
        <p:nvSpPr>
          <p:cNvPr id="25" name="object 25"/>
          <p:cNvSpPr txBox="1"/>
          <p:nvPr/>
        </p:nvSpPr>
        <p:spPr>
          <a:xfrm>
            <a:off x="6907810" y="4374524"/>
            <a:ext cx="1335693" cy="305328"/>
          </a:xfrm>
          <a:prstGeom prst="rect">
            <a:avLst/>
          </a:prstGeom>
        </p:spPr>
        <p:txBody>
          <a:bodyPr vert="horz" wrap="square" lIns="0" tIns="7798" rIns="0" bIns="0" rtlCol="0">
            <a:spAutoFit/>
          </a:bodyPr>
          <a:lstStyle/>
          <a:p>
            <a:pPr marL="5776">
              <a:spcBef>
                <a:spcPts val="61"/>
              </a:spcBef>
            </a:pPr>
            <a:r>
              <a:rPr sz="1933" b="1" spc="-34" dirty="0">
                <a:solidFill>
                  <a:srgbClr val="FFFFFF"/>
                </a:solidFill>
              </a:rPr>
              <a:t>Figures</a:t>
            </a:r>
            <a:r>
              <a:rPr sz="1933" b="1" spc="-107" dirty="0">
                <a:solidFill>
                  <a:srgbClr val="FFFFFF"/>
                </a:solidFill>
              </a:rPr>
              <a:t> </a:t>
            </a:r>
            <a:r>
              <a:rPr sz="1933" b="1" spc="57" dirty="0">
                <a:solidFill>
                  <a:srgbClr val="FFFFFF"/>
                </a:solidFill>
              </a:rPr>
              <a:t>out</a:t>
            </a:r>
            <a:endParaRPr sz="1933"/>
          </a:p>
        </p:txBody>
      </p:sp>
      <p:sp>
        <p:nvSpPr>
          <p:cNvPr id="26" name="object 26"/>
          <p:cNvSpPr txBox="1"/>
          <p:nvPr/>
        </p:nvSpPr>
        <p:spPr>
          <a:xfrm>
            <a:off x="6325882" y="2689437"/>
            <a:ext cx="2494930" cy="1409540"/>
          </a:xfrm>
          <a:prstGeom prst="rect">
            <a:avLst/>
          </a:prstGeom>
        </p:spPr>
        <p:txBody>
          <a:bodyPr vert="horz" wrap="square" lIns="0" tIns="7798" rIns="0" bIns="0" rtlCol="0">
            <a:spAutoFit/>
          </a:bodyPr>
          <a:lstStyle/>
          <a:p>
            <a:pPr marL="4621" algn="ctr">
              <a:spcBef>
                <a:spcPts val="61"/>
              </a:spcBef>
            </a:pPr>
            <a:r>
              <a:rPr sz="1296" spc="-5" dirty="0">
                <a:solidFill>
                  <a:srgbClr val="FFFFFF"/>
                </a:solidFill>
              </a:rPr>
              <a:t>Rules</a:t>
            </a:r>
            <a:endParaRPr sz="1296"/>
          </a:p>
          <a:p>
            <a:pPr marL="228728" indent="-223241">
              <a:spcBef>
                <a:spcPts val="1242"/>
              </a:spcBef>
              <a:buAutoNum type="arabicPeriod"/>
              <a:tabLst>
                <a:tab pos="228728" algn="l"/>
                <a:tab pos="229017" algn="l"/>
              </a:tabLst>
            </a:pPr>
            <a:r>
              <a:rPr sz="1296" spc="86" dirty="0">
                <a:solidFill>
                  <a:srgbClr val="FFFFFF"/>
                </a:solidFill>
              </a:rPr>
              <a:t>Cut</a:t>
            </a:r>
            <a:r>
              <a:rPr sz="1296" spc="-80" dirty="0">
                <a:solidFill>
                  <a:srgbClr val="FFFFFF"/>
                </a:solidFill>
              </a:rPr>
              <a:t> </a:t>
            </a:r>
            <a:r>
              <a:rPr sz="1296" spc="48" dirty="0">
                <a:solidFill>
                  <a:srgbClr val="FFFFFF"/>
                </a:solidFill>
              </a:rPr>
              <a:t>vegetables</a:t>
            </a:r>
            <a:endParaRPr sz="1296"/>
          </a:p>
          <a:p>
            <a:pPr marL="228728" indent="-223241">
              <a:spcBef>
                <a:spcPts val="132"/>
              </a:spcBef>
              <a:buAutoNum type="arabicPeriod"/>
              <a:tabLst>
                <a:tab pos="228728" algn="l"/>
                <a:tab pos="229017" algn="l"/>
              </a:tabLst>
            </a:pPr>
            <a:r>
              <a:rPr sz="1296" dirty="0">
                <a:solidFill>
                  <a:srgbClr val="FFFFFF"/>
                </a:solidFill>
              </a:rPr>
              <a:t>Season</a:t>
            </a:r>
            <a:r>
              <a:rPr sz="1296" spc="-52" dirty="0">
                <a:solidFill>
                  <a:srgbClr val="FFFFFF"/>
                </a:solidFill>
              </a:rPr>
              <a:t> </a:t>
            </a:r>
            <a:r>
              <a:rPr sz="1296" spc="48" dirty="0">
                <a:solidFill>
                  <a:srgbClr val="FFFFFF"/>
                </a:solidFill>
              </a:rPr>
              <a:t>chicken</a:t>
            </a:r>
            <a:endParaRPr sz="1296"/>
          </a:p>
          <a:p>
            <a:pPr marL="228728" indent="-223241">
              <a:spcBef>
                <a:spcPts val="132"/>
              </a:spcBef>
              <a:buAutoNum type="arabicPeriod"/>
              <a:tabLst>
                <a:tab pos="228728" algn="l"/>
                <a:tab pos="229017" algn="l"/>
              </a:tabLst>
            </a:pPr>
            <a:r>
              <a:rPr sz="1296" spc="34" dirty="0">
                <a:solidFill>
                  <a:srgbClr val="FFFFFF"/>
                </a:solidFill>
              </a:rPr>
              <a:t>Preheat</a:t>
            </a:r>
            <a:r>
              <a:rPr sz="1296" spc="-80" dirty="0">
                <a:solidFill>
                  <a:srgbClr val="FFFFFF"/>
                </a:solidFill>
              </a:rPr>
              <a:t> </a:t>
            </a:r>
            <a:r>
              <a:rPr sz="1296" spc="36" dirty="0">
                <a:solidFill>
                  <a:srgbClr val="FFFFFF"/>
                </a:solidFill>
              </a:rPr>
              <a:t>oven</a:t>
            </a:r>
            <a:endParaRPr sz="1296"/>
          </a:p>
          <a:p>
            <a:pPr marL="228728" indent="-223241">
              <a:spcBef>
                <a:spcPts val="132"/>
              </a:spcBef>
              <a:buAutoNum type="arabicPeriod"/>
              <a:tabLst>
                <a:tab pos="228728" algn="l"/>
                <a:tab pos="229017" algn="l"/>
              </a:tabLst>
            </a:pPr>
            <a:r>
              <a:rPr sz="1296" spc="66" dirty="0">
                <a:solidFill>
                  <a:srgbClr val="FFFFFF"/>
                </a:solidFill>
              </a:rPr>
              <a:t>Cook</a:t>
            </a:r>
            <a:r>
              <a:rPr sz="1296" spc="-75" dirty="0">
                <a:solidFill>
                  <a:srgbClr val="FFFFFF"/>
                </a:solidFill>
              </a:rPr>
              <a:t> </a:t>
            </a:r>
            <a:r>
              <a:rPr sz="1296" spc="52" dirty="0">
                <a:solidFill>
                  <a:srgbClr val="FFFFFF"/>
                </a:solidFill>
              </a:rPr>
              <a:t>chicken</a:t>
            </a:r>
            <a:r>
              <a:rPr sz="1296" spc="-73" dirty="0">
                <a:solidFill>
                  <a:srgbClr val="FFFFFF"/>
                </a:solidFill>
              </a:rPr>
              <a:t> </a:t>
            </a:r>
            <a:r>
              <a:rPr sz="1296" spc="98" dirty="0">
                <a:solidFill>
                  <a:srgbClr val="FFFFFF"/>
                </a:solidFill>
              </a:rPr>
              <a:t>for</a:t>
            </a:r>
            <a:r>
              <a:rPr sz="1296" spc="-73" dirty="0">
                <a:solidFill>
                  <a:srgbClr val="FFFFFF"/>
                </a:solidFill>
              </a:rPr>
              <a:t> </a:t>
            </a:r>
            <a:r>
              <a:rPr sz="1296" spc="68" dirty="0">
                <a:solidFill>
                  <a:srgbClr val="FFFFFF"/>
                </a:solidFill>
              </a:rPr>
              <a:t>30-</a:t>
            </a:r>
            <a:r>
              <a:rPr sz="1296" spc="43" dirty="0">
                <a:solidFill>
                  <a:srgbClr val="FFFFFF"/>
                </a:solidFill>
              </a:rPr>
              <a:t>minutes</a:t>
            </a:r>
            <a:endParaRPr sz="1296"/>
          </a:p>
          <a:p>
            <a:pPr marL="228728" indent="-223241">
              <a:spcBef>
                <a:spcPts val="132"/>
              </a:spcBef>
              <a:buAutoNum type="arabicPeriod"/>
              <a:tabLst>
                <a:tab pos="228728" algn="l"/>
                <a:tab pos="229017" algn="l"/>
              </a:tabLst>
            </a:pPr>
            <a:r>
              <a:rPr sz="1296" spc="96" dirty="0">
                <a:solidFill>
                  <a:srgbClr val="FFFFFF"/>
                </a:solidFill>
              </a:rPr>
              <a:t>Add</a:t>
            </a:r>
            <a:r>
              <a:rPr sz="1296" spc="-82" dirty="0">
                <a:solidFill>
                  <a:srgbClr val="FFFFFF"/>
                </a:solidFill>
              </a:rPr>
              <a:t> </a:t>
            </a:r>
            <a:r>
              <a:rPr sz="1296" spc="48" dirty="0">
                <a:solidFill>
                  <a:srgbClr val="FFFFFF"/>
                </a:solidFill>
              </a:rPr>
              <a:t>vegetables</a:t>
            </a:r>
            <a:endParaRPr sz="1296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19822" y="1974303"/>
            <a:ext cx="8514644" cy="1169369"/>
          </a:xfrm>
          <a:prstGeom prst="rect">
            <a:avLst/>
          </a:prstGeom>
        </p:spPr>
        <p:txBody>
          <a:bodyPr vert="horz" wrap="square" lIns="0" tIns="91260" rIns="0" bIns="0" rtlCol="0">
            <a:spAutoFit/>
          </a:bodyPr>
          <a:lstStyle/>
          <a:p>
            <a:pPr marL="5776" marR="2310" indent="971805">
              <a:lnSpc>
                <a:spcPts val="4171"/>
              </a:lnSpc>
              <a:spcBef>
                <a:spcPts val="719"/>
              </a:spcBef>
            </a:pPr>
            <a:r>
              <a:rPr sz="4002" b="1" spc="36" dirty="0">
                <a:solidFill>
                  <a:srgbClr val="FFFFFF"/>
                </a:solidFill>
              </a:rPr>
              <a:t>Better</a:t>
            </a:r>
            <a:r>
              <a:rPr sz="4002" b="1" spc="-428" dirty="0">
                <a:solidFill>
                  <a:srgbClr val="FFFFFF"/>
                </a:solidFill>
              </a:rPr>
              <a:t> </a:t>
            </a:r>
            <a:r>
              <a:rPr sz="4002" b="1" spc="-136" dirty="0">
                <a:solidFill>
                  <a:srgbClr val="FFFFFF"/>
                </a:solidFill>
              </a:rPr>
              <a:t>reason:</a:t>
            </a:r>
            <a:r>
              <a:rPr sz="4002" b="1" spc="-409" dirty="0">
                <a:solidFill>
                  <a:srgbClr val="FFFFFF"/>
                </a:solidFill>
              </a:rPr>
              <a:t> </a:t>
            </a:r>
            <a:r>
              <a:rPr sz="4002" spc="-84" dirty="0">
                <a:solidFill>
                  <a:srgbClr val="FFFFFF"/>
                </a:solidFill>
              </a:rPr>
              <a:t>For</a:t>
            </a:r>
            <a:r>
              <a:rPr sz="4002" spc="-387" dirty="0">
                <a:solidFill>
                  <a:srgbClr val="FFFFFF"/>
                </a:solidFill>
              </a:rPr>
              <a:t> </a:t>
            </a:r>
            <a:r>
              <a:rPr sz="4002" spc="-70" dirty="0">
                <a:solidFill>
                  <a:srgbClr val="FFFFFF"/>
                </a:solidFill>
              </a:rPr>
              <a:t>a</a:t>
            </a:r>
            <a:r>
              <a:rPr sz="4002" spc="-387" dirty="0">
                <a:solidFill>
                  <a:srgbClr val="FFFFFF"/>
                </a:solidFill>
              </a:rPr>
              <a:t> </a:t>
            </a:r>
            <a:r>
              <a:rPr sz="4002" spc="64" dirty="0">
                <a:solidFill>
                  <a:srgbClr val="FFFFFF"/>
                </a:solidFill>
              </a:rPr>
              <a:t>complex </a:t>
            </a:r>
            <a:r>
              <a:rPr sz="4002" spc="45" dirty="0">
                <a:solidFill>
                  <a:srgbClr val="FFFFFF"/>
                </a:solidFill>
              </a:rPr>
              <a:t>problem,</a:t>
            </a:r>
            <a:r>
              <a:rPr sz="4002" spc="-382" dirty="0">
                <a:solidFill>
                  <a:srgbClr val="FFFFFF"/>
                </a:solidFill>
              </a:rPr>
              <a:t> </a:t>
            </a:r>
            <a:r>
              <a:rPr sz="4002" dirty="0">
                <a:solidFill>
                  <a:srgbClr val="FFFFFF"/>
                </a:solidFill>
              </a:rPr>
              <a:t>can</a:t>
            </a:r>
            <a:r>
              <a:rPr sz="4002" spc="-380" dirty="0">
                <a:solidFill>
                  <a:srgbClr val="FFFFFF"/>
                </a:solidFill>
              </a:rPr>
              <a:t> </a:t>
            </a:r>
            <a:r>
              <a:rPr sz="4002" dirty="0">
                <a:solidFill>
                  <a:srgbClr val="FFFFFF"/>
                </a:solidFill>
              </a:rPr>
              <a:t>you</a:t>
            </a:r>
            <a:r>
              <a:rPr sz="4002" spc="-380" dirty="0">
                <a:solidFill>
                  <a:srgbClr val="FFFFFF"/>
                </a:solidFill>
              </a:rPr>
              <a:t> </a:t>
            </a:r>
            <a:r>
              <a:rPr sz="4002" spc="86" dirty="0">
                <a:solidFill>
                  <a:srgbClr val="FFFFFF"/>
                </a:solidFill>
              </a:rPr>
              <a:t>think</a:t>
            </a:r>
            <a:r>
              <a:rPr sz="4002" spc="-380" dirty="0">
                <a:solidFill>
                  <a:srgbClr val="FFFFFF"/>
                </a:solidFill>
              </a:rPr>
              <a:t> </a:t>
            </a:r>
            <a:r>
              <a:rPr sz="4002" spc="223" dirty="0">
                <a:solidFill>
                  <a:srgbClr val="FFFFFF"/>
                </a:solidFill>
              </a:rPr>
              <a:t>of</a:t>
            </a:r>
            <a:r>
              <a:rPr sz="4002" spc="-380" dirty="0">
                <a:solidFill>
                  <a:srgbClr val="FFFFFF"/>
                </a:solidFill>
              </a:rPr>
              <a:t> </a:t>
            </a:r>
            <a:r>
              <a:rPr sz="4002" spc="-84" dirty="0">
                <a:solidFill>
                  <a:srgbClr val="FFFFFF"/>
                </a:solidFill>
              </a:rPr>
              <a:t>all</a:t>
            </a:r>
            <a:r>
              <a:rPr sz="4002" spc="-380" dirty="0">
                <a:solidFill>
                  <a:srgbClr val="FFFFFF"/>
                </a:solidFill>
              </a:rPr>
              <a:t> </a:t>
            </a:r>
            <a:r>
              <a:rPr sz="4002" spc="148" dirty="0">
                <a:solidFill>
                  <a:srgbClr val="FFFFFF"/>
                </a:solidFill>
              </a:rPr>
              <a:t>the</a:t>
            </a:r>
            <a:r>
              <a:rPr sz="4002" spc="-380" dirty="0">
                <a:solidFill>
                  <a:srgbClr val="FFFFFF"/>
                </a:solidFill>
              </a:rPr>
              <a:t> </a:t>
            </a:r>
            <a:r>
              <a:rPr sz="4002" spc="-64" dirty="0">
                <a:solidFill>
                  <a:srgbClr val="FFFFFF"/>
                </a:solidFill>
              </a:rPr>
              <a:t>rules?</a:t>
            </a:r>
            <a:endParaRPr sz="4002" dirty="0"/>
          </a:p>
        </p:txBody>
      </p:sp>
      <p:sp>
        <p:nvSpPr>
          <p:cNvPr id="3" name="object 3"/>
          <p:cNvSpPr txBox="1"/>
          <p:nvPr/>
        </p:nvSpPr>
        <p:spPr>
          <a:xfrm rot="21540000">
            <a:off x="5248004" y="3268112"/>
            <a:ext cx="1827494" cy="2789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994"/>
              </a:lnSpc>
            </a:pPr>
            <a:r>
              <a:rPr sz="2251" b="1" dirty="0">
                <a:solidFill>
                  <a:srgbClr val="FFFFFF"/>
                </a:solidFill>
                <a:latin typeface="Bradley Hand"/>
                <a:cs typeface="Bradley Hand"/>
              </a:rPr>
              <a:t>(probably</a:t>
            </a:r>
            <a:r>
              <a:rPr sz="2251" b="1" spc="-139" dirty="0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sz="3377" b="1" spc="-14" baseline="3367" dirty="0">
                <a:solidFill>
                  <a:srgbClr val="FFFFFF"/>
                </a:solidFill>
                <a:latin typeface="Bradley Hand"/>
                <a:cs typeface="Bradley Hand"/>
              </a:rPr>
              <a:t>not)</a:t>
            </a:r>
            <a:endParaRPr sz="3377" baseline="3367">
              <a:latin typeface="Bradley Hand"/>
              <a:cs typeface="Bradley Hand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ctrTitle"/>
          </p:nvPr>
        </p:nvSpPr>
        <p:spPr>
          <a:xfrm>
            <a:off x="753389" y="557288"/>
            <a:ext cx="2652562" cy="2004604"/>
          </a:xfrm>
          <a:prstGeom prst="rect">
            <a:avLst/>
          </a:prstGeom>
        </p:spPr>
        <p:txBody>
          <a:bodyPr spcFirstLastPara="1" vert="horz" wrap="square" lIns="0" tIns="7509" rIns="0" bIns="0" rtlCol="0" anchor="t" anchorCtr="0">
            <a:spAutoFit/>
          </a:bodyPr>
          <a:lstStyle/>
          <a:p>
            <a:pPr marL="16750">
              <a:spcBef>
                <a:spcPts val="59"/>
              </a:spcBef>
            </a:pPr>
            <a:r>
              <a:rPr sz="4298" b="1" dirty="0"/>
              <a:t>Good</a:t>
            </a:r>
            <a:r>
              <a:rPr sz="4298" b="1" spc="-441" dirty="0"/>
              <a:t> </a:t>
            </a:r>
            <a:r>
              <a:rPr sz="4298" b="1" spc="-139" dirty="0"/>
              <a:t>reason:</a:t>
            </a:r>
            <a:r>
              <a:rPr sz="4298" b="1" spc="-418" dirty="0"/>
              <a:t> </a:t>
            </a:r>
            <a:r>
              <a:rPr sz="4298" spc="66" dirty="0"/>
              <a:t>Why</a:t>
            </a:r>
            <a:r>
              <a:rPr sz="4298" spc="-389" dirty="0"/>
              <a:t> </a:t>
            </a:r>
            <a:r>
              <a:rPr sz="4298" spc="57" dirty="0"/>
              <a:t>not?</a:t>
            </a:r>
            <a:endParaRPr sz="4298" dirty="0"/>
          </a:p>
        </p:txBody>
      </p:sp>
      <p:sp>
        <p:nvSpPr>
          <p:cNvPr id="5" name="object 5"/>
          <p:cNvSpPr/>
          <p:nvPr/>
        </p:nvSpPr>
        <p:spPr>
          <a:xfrm>
            <a:off x="5103643" y="1539208"/>
            <a:ext cx="2385475" cy="85773"/>
          </a:xfrm>
          <a:custGeom>
            <a:avLst/>
            <a:gdLst/>
            <a:ahLst/>
            <a:cxnLst/>
            <a:rect l="l" t="t" r="r" b="b"/>
            <a:pathLst>
              <a:path w="5245100" h="188595">
                <a:moveTo>
                  <a:pt x="0" y="0"/>
                </a:moveTo>
                <a:lnTo>
                  <a:pt x="5245003" y="0"/>
                </a:lnTo>
                <a:lnTo>
                  <a:pt x="5245003" y="188475"/>
                </a:lnTo>
                <a:lnTo>
                  <a:pt x="0" y="188475"/>
                </a:lnTo>
                <a:lnTo>
                  <a:pt x="0" y="0"/>
                </a:lnTo>
                <a:close/>
              </a:path>
            </a:pathLst>
          </a:custGeom>
          <a:solidFill>
            <a:srgbClr val="16E7CF"/>
          </a:solidFill>
        </p:spPr>
        <p:txBody>
          <a:bodyPr wrap="square" lIns="0" tIns="0" rIns="0" bIns="0" rtlCol="0"/>
          <a:lstStyle/>
          <a:p>
            <a:endParaRPr sz="637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41933" y="4014727"/>
            <a:ext cx="6210033" cy="196837"/>
          </a:xfrm>
          <a:prstGeom prst="rect">
            <a:avLst/>
          </a:prstGeom>
        </p:spPr>
        <p:txBody>
          <a:bodyPr vert="horz" wrap="square" lIns="0" tIns="7798" rIns="0" bIns="0" rtlCol="0">
            <a:spAutoFit/>
          </a:bodyPr>
          <a:lstStyle/>
          <a:p>
            <a:pPr marL="5776">
              <a:spcBef>
                <a:spcPts val="61"/>
              </a:spcBef>
            </a:pPr>
            <a:r>
              <a:rPr sz="1228" dirty="0">
                <a:solidFill>
                  <a:srgbClr val="FFFFFF"/>
                </a:solidFill>
              </a:rPr>
              <a:t>—</a:t>
            </a:r>
            <a:r>
              <a:rPr sz="1228" spc="-48" dirty="0">
                <a:solidFill>
                  <a:srgbClr val="FFFFFF"/>
                </a:solidFill>
              </a:rPr>
              <a:t> </a:t>
            </a:r>
            <a:r>
              <a:rPr sz="1228" spc="57" dirty="0">
                <a:solidFill>
                  <a:srgbClr val="FFFFFF"/>
                </a:solidFill>
              </a:rPr>
              <a:t>A</a:t>
            </a:r>
            <a:r>
              <a:rPr sz="1228" spc="-45" dirty="0">
                <a:solidFill>
                  <a:srgbClr val="FFFFFF"/>
                </a:solidFill>
              </a:rPr>
              <a:t> </a:t>
            </a:r>
            <a:r>
              <a:rPr sz="1228" dirty="0">
                <a:solidFill>
                  <a:srgbClr val="FFFFFF"/>
                </a:solidFill>
              </a:rPr>
              <a:t>wise</a:t>
            </a:r>
            <a:r>
              <a:rPr sz="1228" spc="-45" dirty="0">
                <a:solidFill>
                  <a:srgbClr val="FFFFFF"/>
                </a:solidFill>
              </a:rPr>
              <a:t> </a:t>
            </a:r>
            <a:r>
              <a:rPr sz="1228" spc="52" dirty="0">
                <a:solidFill>
                  <a:srgbClr val="FFFFFF"/>
                </a:solidFill>
              </a:rPr>
              <a:t>software</a:t>
            </a:r>
            <a:r>
              <a:rPr sz="1228" spc="-45" dirty="0">
                <a:solidFill>
                  <a:srgbClr val="FFFFFF"/>
                </a:solidFill>
              </a:rPr>
              <a:t> </a:t>
            </a:r>
            <a:r>
              <a:rPr sz="1228" spc="-23" dirty="0">
                <a:solidFill>
                  <a:srgbClr val="FFFFFF"/>
                </a:solidFill>
              </a:rPr>
              <a:t>engineer…</a:t>
            </a:r>
            <a:r>
              <a:rPr sz="1228" spc="-45" dirty="0">
                <a:solidFill>
                  <a:srgbClr val="FFFFFF"/>
                </a:solidFill>
              </a:rPr>
              <a:t> </a:t>
            </a:r>
            <a:r>
              <a:rPr sz="1228" spc="25" dirty="0">
                <a:solidFill>
                  <a:srgbClr val="FFFFFF"/>
                </a:solidFill>
              </a:rPr>
              <a:t>(actually</a:t>
            </a:r>
            <a:r>
              <a:rPr sz="1228" spc="-48" dirty="0">
                <a:solidFill>
                  <a:srgbClr val="FFFFFF"/>
                </a:solidFill>
              </a:rPr>
              <a:t> </a:t>
            </a:r>
            <a:r>
              <a:rPr sz="1228" spc="25" dirty="0">
                <a:solidFill>
                  <a:srgbClr val="FFFFFF"/>
                </a:solidFill>
              </a:rPr>
              <a:t>rule</a:t>
            </a:r>
            <a:r>
              <a:rPr sz="1228" spc="-45" dirty="0">
                <a:solidFill>
                  <a:srgbClr val="FFFFFF"/>
                </a:solidFill>
              </a:rPr>
              <a:t> </a:t>
            </a:r>
            <a:r>
              <a:rPr sz="1228" spc="-173" dirty="0">
                <a:solidFill>
                  <a:srgbClr val="FFFFFF"/>
                </a:solidFill>
              </a:rPr>
              <a:t>1</a:t>
            </a:r>
            <a:r>
              <a:rPr sz="1228" spc="-45" dirty="0">
                <a:solidFill>
                  <a:srgbClr val="FFFFFF"/>
                </a:solidFill>
              </a:rPr>
              <a:t> </a:t>
            </a:r>
            <a:r>
              <a:rPr sz="1228" spc="84" dirty="0">
                <a:solidFill>
                  <a:srgbClr val="FFFFFF"/>
                </a:solidFill>
              </a:rPr>
              <a:t>of</a:t>
            </a:r>
            <a:r>
              <a:rPr sz="1228" spc="-45" dirty="0">
                <a:solidFill>
                  <a:srgbClr val="FFFFFF"/>
                </a:solidFill>
              </a:rPr>
              <a:t> </a:t>
            </a:r>
            <a:r>
              <a:rPr sz="1228" u="heavy" spc="2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Google’s</a:t>
            </a:r>
            <a:r>
              <a:rPr sz="1228" u="heavy" spc="-4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sz="1228" u="heavy" spc="2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Machine</a:t>
            </a:r>
            <a:r>
              <a:rPr sz="1228" u="heavy" spc="-4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sz="1228" u="heavy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Learning</a:t>
            </a:r>
            <a:r>
              <a:rPr sz="1228" u="heavy" spc="-48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sz="1228" u="heavy" spc="32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Handbook</a:t>
            </a:r>
            <a:r>
              <a:rPr sz="1228" spc="32" dirty="0">
                <a:solidFill>
                  <a:srgbClr val="FFFFFF"/>
                </a:solidFill>
              </a:rPr>
              <a:t>)</a:t>
            </a:r>
            <a:endParaRPr sz="1228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29959" y="1413168"/>
            <a:ext cx="8090688" cy="1910766"/>
          </a:xfrm>
          <a:prstGeom prst="rect">
            <a:avLst/>
          </a:prstGeom>
        </p:spPr>
        <p:txBody>
          <a:bodyPr spcFirstLastPara="1" vert="horz" wrap="square" lIns="0" tIns="37833" rIns="0" bIns="0" rtlCol="0" anchor="t" anchorCtr="0">
            <a:spAutoFit/>
          </a:bodyPr>
          <a:lstStyle/>
          <a:p>
            <a:pPr marL="4773253">
              <a:spcBef>
                <a:spcPts val="298"/>
              </a:spcBef>
            </a:pPr>
            <a:r>
              <a:rPr sz="3377" b="1" baseline="3367" dirty="0">
                <a:latin typeface="Bradley Hand"/>
                <a:cs typeface="Bradley Hand"/>
              </a:rPr>
              <a:t>(maybe</a:t>
            </a:r>
            <a:r>
              <a:rPr sz="3377" b="1" spc="-116" baseline="3367" dirty="0">
                <a:latin typeface="Bradley Hand"/>
                <a:cs typeface="Bradley Hand"/>
              </a:rPr>
              <a:t> </a:t>
            </a:r>
            <a:r>
              <a:rPr sz="3377" b="1" baseline="1683" dirty="0">
                <a:latin typeface="Bradley Hand"/>
                <a:cs typeface="Bradley Hand"/>
              </a:rPr>
              <a:t>not</a:t>
            </a:r>
            <a:r>
              <a:rPr sz="3377" b="1" spc="-112" baseline="1683" dirty="0">
                <a:latin typeface="Bradley Hand"/>
                <a:cs typeface="Bradley Hand"/>
              </a:rPr>
              <a:t> </a:t>
            </a:r>
            <a:r>
              <a:rPr sz="3377" b="1" baseline="1122" dirty="0">
                <a:latin typeface="Bradley Hand"/>
                <a:cs typeface="Bradley Hand"/>
              </a:rPr>
              <a:t>very</a:t>
            </a:r>
            <a:r>
              <a:rPr sz="3377" b="1" spc="-112" baseline="1122" dirty="0">
                <a:latin typeface="Bradley Hand"/>
                <a:cs typeface="Bradley Hand"/>
              </a:rPr>
              <a:t> </a:t>
            </a:r>
            <a:r>
              <a:rPr sz="2251" b="1" spc="-5" dirty="0">
                <a:latin typeface="Bradley Hand"/>
                <a:cs typeface="Bradley Hand"/>
              </a:rPr>
              <a:t>simple…)</a:t>
            </a:r>
            <a:endParaRPr sz="2251">
              <a:latin typeface="Bradley Hand"/>
              <a:cs typeface="Bradley Hand"/>
            </a:endParaRPr>
          </a:p>
          <a:p>
            <a:pPr marL="181943" marR="162304" indent="-176456">
              <a:lnSpc>
                <a:spcPts val="3748"/>
              </a:lnSpc>
              <a:spcBef>
                <a:spcPts val="478"/>
              </a:spcBef>
            </a:pPr>
            <a:r>
              <a:rPr sz="3184" spc="182" dirty="0"/>
              <a:t>“If</a:t>
            </a:r>
            <a:r>
              <a:rPr sz="3184" spc="-316" dirty="0"/>
              <a:t> </a:t>
            </a:r>
            <a:r>
              <a:rPr sz="3184" spc="80" dirty="0"/>
              <a:t>you</a:t>
            </a:r>
            <a:r>
              <a:rPr sz="3184" spc="-316" dirty="0"/>
              <a:t> </a:t>
            </a:r>
            <a:r>
              <a:rPr sz="3184" spc="41" dirty="0"/>
              <a:t>can</a:t>
            </a:r>
            <a:r>
              <a:rPr sz="3184" spc="-314" dirty="0"/>
              <a:t> </a:t>
            </a:r>
            <a:r>
              <a:rPr sz="3184" spc="80" dirty="0"/>
              <a:t>build</a:t>
            </a:r>
            <a:r>
              <a:rPr sz="3184" spc="-316" dirty="0"/>
              <a:t> </a:t>
            </a:r>
            <a:r>
              <a:rPr sz="3184" spc="-20" dirty="0"/>
              <a:t>a</a:t>
            </a:r>
            <a:r>
              <a:rPr sz="3184" spc="-316" dirty="0"/>
              <a:t> </a:t>
            </a:r>
            <a:r>
              <a:rPr sz="3184" spc="36" dirty="0">
                <a:solidFill>
                  <a:srgbClr val="00A2FF"/>
                </a:solidFill>
              </a:rPr>
              <a:t>simple</a:t>
            </a:r>
            <a:r>
              <a:rPr sz="3184" spc="-314" dirty="0">
                <a:solidFill>
                  <a:srgbClr val="00A2FF"/>
                </a:solidFill>
              </a:rPr>
              <a:t> </a:t>
            </a:r>
            <a:r>
              <a:rPr sz="3184" dirty="0">
                <a:solidFill>
                  <a:srgbClr val="00A2FF"/>
                </a:solidFill>
              </a:rPr>
              <a:t>rule-</a:t>
            </a:r>
            <a:r>
              <a:rPr sz="3184" spc="50" dirty="0">
                <a:solidFill>
                  <a:srgbClr val="00A2FF"/>
                </a:solidFill>
              </a:rPr>
              <a:t>based</a:t>
            </a:r>
            <a:r>
              <a:rPr sz="3184" spc="-316" dirty="0">
                <a:solidFill>
                  <a:srgbClr val="00A2FF"/>
                </a:solidFill>
              </a:rPr>
              <a:t> </a:t>
            </a:r>
            <a:r>
              <a:rPr sz="3184" spc="43" dirty="0"/>
              <a:t>system </a:t>
            </a:r>
            <a:r>
              <a:rPr sz="3184" spc="189" dirty="0"/>
              <a:t>that</a:t>
            </a:r>
            <a:r>
              <a:rPr sz="3184" spc="-309" dirty="0"/>
              <a:t> </a:t>
            </a:r>
            <a:r>
              <a:rPr sz="3184" spc="93" dirty="0"/>
              <a:t>doesn’t</a:t>
            </a:r>
            <a:r>
              <a:rPr sz="3184" spc="-307" dirty="0"/>
              <a:t> </a:t>
            </a:r>
            <a:r>
              <a:rPr sz="3184" spc="52" dirty="0"/>
              <a:t>require</a:t>
            </a:r>
            <a:r>
              <a:rPr sz="3184" spc="-307" dirty="0"/>
              <a:t> </a:t>
            </a:r>
            <a:r>
              <a:rPr sz="3184" spc="43" dirty="0"/>
              <a:t>machine</a:t>
            </a:r>
            <a:r>
              <a:rPr sz="3184" spc="-307" dirty="0"/>
              <a:t> </a:t>
            </a:r>
            <a:r>
              <a:rPr sz="3184" dirty="0"/>
              <a:t>learning,</a:t>
            </a:r>
            <a:r>
              <a:rPr sz="3184" spc="-309" dirty="0"/>
              <a:t> </a:t>
            </a:r>
            <a:r>
              <a:rPr sz="3184" spc="159" dirty="0"/>
              <a:t>do </a:t>
            </a:r>
            <a:r>
              <a:rPr sz="3184" spc="152" dirty="0"/>
              <a:t>th</a:t>
            </a:r>
            <a:r>
              <a:rPr sz="3184" spc="86" dirty="0"/>
              <a:t>a</a:t>
            </a:r>
            <a:r>
              <a:rPr sz="3184" spc="184" dirty="0"/>
              <a:t>t</a:t>
            </a:r>
            <a:r>
              <a:rPr sz="3184" spc="-227" dirty="0"/>
              <a:t>.</a:t>
            </a:r>
            <a:r>
              <a:rPr sz="3184" spc="207" dirty="0"/>
              <a:t>”</a:t>
            </a:r>
            <a:endParaRPr sz="3184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2082" y="202398"/>
            <a:ext cx="3875175" cy="2382222"/>
          </a:xfrm>
          <a:prstGeom prst="rect">
            <a:avLst/>
          </a:prstGeom>
        </p:spPr>
        <p:txBody>
          <a:bodyPr spcFirstLastPara="1" vert="horz" wrap="square" lIns="0" tIns="516730" rIns="0" bIns="0" rtlCol="0" anchor="t" anchorCtr="0">
            <a:spAutoFit/>
          </a:bodyPr>
          <a:lstStyle/>
          <a:p>
            <a:pPr marL="62669">
              <a:spcBef>
                <a:spcPts val="52"/>
              </a:spcBef>
            </a:pPr>
            <a:r>
              <a:rPr sz="4002" spc="168" dirty="0"/>
              <a:t>What</a:t>
            </a:r>
            <a:r>
              <a:rPr sz="4002" spc="-416" dirty="0"/>
              <a:t> </a:t>
            </a:r>
            <a:r>
              <a:rPr sz="4002" spc="143" dirty="0"/>
              <a:t>deep</a:t>
            </a:r>
            <a:r>
              <a:rPr sz="4002" spc="-414" dirty="0"/>
              <a:t> </a:t>
            </a:r>
            <a:r>
              <a:rPr sz="4002" spc="52" dirty="0"/>
              <a:t>learning</a:t>
            </a:r>
            <a:r>
              <a:rPr sz="4002" spc="-414" dirty="0"/>
              <a:t> </a:t>
            </a:r>
            <a:r>
              <a:rPr sz="4002" spc="-59" dirty="0"/>
              <a:t>is</a:t>
            </a:r>
            <a:r>
              <a:rPr sz="4002" spc="-414" dirty="0"/>
              <a:t> </a:t>
            </a:r>
            <a:r>
              <a:rPr sz="4002" spc="197" dirty="0"/>
              <a:t>good</a:t>
            </a:r>
            <a:r>
              <a:rPr sz="4002" spc="-414" dirty="0"/>
              <a:t> </a:t>
            </a:r>
            <a:r>
              <a:rPr sz="4002" spc="189" dirty="0"/>
              <a:t>for</a:t>
            </a:r>
            <a:endParaRPr sz="4002"/>
          </a:p>
        </p:txBody>
      </p:sp>
      <p:sp>
        <p:nvSpPr>
          <p:cNvPr id="3" name="object 3"/>
          <p:cNvSpPr txBox="1"/>
          <p:nvPr/>
        </p:nvSpPr>
        <p:spPr>
          <a:xfrm>
            <a:off x="465999" y="1303699"/>
            <a:ext cx="8004626" cy="2880462"/>
          </a:xfrm>
          <a:prstGeom prst="rect">
            <a:avLst/>
          </a:prstGeom>
        </p:spPr>
        <p:txBody>
          <a:bodyPr vert="horz" wrap="square" lIns="0" tIns="20505" rIns="0" bIns="0" rtlCol="0">
            <a:spAutoFit/>
          </a:bodyPr>
          <a:lstStyle/>
          <a:p>
            <a:pPr marL="234215" marR="345402" indent="-228728">
              <a:lnSpc>
                <a:spcPts val="2665"/>
              </a:lnSpc>
              <a:spcBef>
                <a:spcPts val="161"/>
              </a:spcBef>
              <a:buClr>
                <a:srgbClr val="FFFFFF"/>
              </a:buClr>
              <a:buSzPct val="122222"/>
              <a:buFont typeface="Arial"/>
              <a:buChar char="•"/>
              <a:tabLst>
                <a:tab pos="234504" algn="l"/>
              </a:tabLst>
            </a:pPr>
            <a:r>
              <a:rPr sz="2251" b="1" spc="-25" dirty="0">
                <a:solidFill>
                  <a:srgbClr val="18E7CF"/>
                </a:solidFill>
              </a:rPr>
              <a:t>Problems</a:t>
            </a:r>
            <a:r>
              <a:rPr sz="2251" b="1" spc="-146" dirty="0">
                <a:solidFill>
                  <a:srgbClr val="18E7CF"/>
                </a:solidFill>
              </a:rPr>
              <a:t> </a:t>
            </a:r>
            <a:r>
              <a:rPr sz="2251" b="1" spc="66" dirty="0">
                <a:solidFill>
                  <a:srgbClr val="18E7CF"/>
                </a:solidFill>
              </a:rPr>
              <a:t>with</a:t>
            </a:r>
            <a:r>
              <a:rPr sz="2251" b="1" spc="-146" dirty="0">
                <a:solidFill>
                  <a:srgbClr val="18E7CF"/>
                </a:solidFill>
              </a:rPr>
              <a:t> </a:t>
            </a:r>
            <a:r>
              <a:rPr sz="2251" b="1" spc="-16" dirty="0">
                <a:solidFill>
                  <a:srgbClr val="18E7CF"/>
                </a:solidFill>
              </a:rPr>
              <a:t>long</a:t>
            </a:r>
            <a:r>
              <a:rPr sz="2251" b="1" spc="-143" dirty="0">
                <a:solidFill>
                  <a:srgbClr val="18E7CF"/>
                </a:solidFill>
              </a:rPr>
              <a:t> </a:t>
            </a:r>
            <a:r>
              <a:rPr sz="2251" b="1" spc="-45" dirty="0">
                <a:solidFill>
                  <a:srgbClr val="18E7CF"/>
                </a:solidFill>
              </a:rPr>
              <a:t>lists</a:t>
            </a:r>
            <a:r>
              <a:rPr sz="2251" b="1" spc="-146" dirty="0">
                <a:solidFill>
                  <a:srgbClr val="18E7CF"/>
                </a:solidFill>
              </a:rPr>
              <a:t> </a:t>
            </a:r>
            <a:r>
              <a:rPr sz="2251" b="1" spc="80" dirty="0">
                <a:solidFill>
                  <a:srgbClr val="18E7CF"/>
                </a:solidFill>
              </a:rPr>
              <a:t>of</a:t>
            </a:r>
            <a:r>
              <a:rPr sz="2251" b="1" spc="-143" dirty="0">
                <a:solidFill>
                  <a:srgbClr val="18E7CF"/>
                </a:solidFill>
              </a:rPr>
              <a:t> </a:t>
            </a:r>
            <a:r>
              <a:rPr sz="2251" b="1" spc="-41" dirty="0">
                <a:solidFill>
                  <a:srgbClr val="18E7CF"/>
                </a:solidFill>
              </a:rPr>
              <a:t>rules</a:t>
            </a:r>
            <a:r>
              <a:rPr sz="2251" spc="-41" dirty="0">
                <a:solidFill>
                  <a:srgbClr val="FFFFFF"/>
                </a:solidFill>
              </a:rPr>
              <a:t>—</a:t>
            </a:r>
            <a:r>
              <a:rPr sz="2251" spc="66" dirty="0">
                <a:solidFill>
                  <a:srgbClr val="FFFFFF"/>
                </a:solidFill>
              </a:rPr>
              <a:t>when</a:t>
            </a:r>
            <a:r>
              <a:rPr sz="2251" spc="-121" dirty="0">
                <a:solidFill>
                  <a:srgbClr val="FFFFFF"/>
                </a:solidFill>
              </a:rPr>
              <a:t> </a:t>
            </a:r>
            <a:r>
              <a:rPr sz="2251" spc="114" dirty="0">
                <a:solidFill>
                  <a:srgbClr val="FFFFFF"/>
                </a:solidFill>
              </a:rPr>
              <a:t>the</a:t>
            </a:r>
            <a:r>
              <a:rPr sz="2251" spc="-123" dirty="0">
                <a:solidFill>
                  <a:srgbClr val="FFFFFF"/>
                </a:solidFill>
              </a:rPr>
              <a:t> </a:t>
            </a:r>
            <a:r>
              <a:rPr sz="2251" spc="64" dirty="0">
                <a:solidFill>
                  <a:srgbClr val="FFFFFF"/>
                </a:solidFill>
              </a:rPr>
              <a:t>traditional </a:t>
            </a:r>
            <a:r>
              <a:rPr sz="2251" spc="57" dirty="0">
                <a:solidFill>
                  <a:srgbClr val="FFFFFF"/>
                </a:solidFill>
              </a:rPr>
              <a:t>approach</a:t>
            </a:r>
            <a:r>
              <a:rPr sz="2251" spc="-132" dirty="0">
                <a:solidFill>
                  <a:srgbClr val="FFFFFF"/>
                </a:solidFill>
              </a:rPr>
              <a:t> </a:t>
            </a:r>
            <a:r>
              <a:rPr sz="2251" spc="-9" dirty="0">
                <a:solidFill>
                  <a:srgbClr val="FFFFFF"/>
                </a:solidFill>
              </a:rPr>
              <a:t>fails,</a:t>
            </a:r>
            <a:r>
              <a:rPr sz="2251" spc="-130" dirty="0">
                <a:solidFill>
                  <a:srgbClr val="FFFFFF"/>
                </a:solidFill>
              </a:rPr>
              <a:t> </a:t>
            </a:r>
            <a:r>
              <a:rPr sz="2251" spc="36" dirty="0">
                <a:solidFill>
                  <a:srgbClr val="FFFFFF"/>
                </a:solidFill>
              </a:rPr>
              <a:t>machine</a:t>
            </a:r>
            <a:r>
              <a:rPr sz="2251" spc="-132" dirty="0">
                <a:solidFill>
                  <a:srgbClr val="FFFFFF"/>
                </a:solidFill>
              </a:rPr>
              <a:t> </a:t>
            </a:r>
            <a:r>
              <a:rPr sz="2251" spc="61" dirty="0">
                <a:solidFill>
                  <a:srgbClr val="FFFFFF"/>
                </a:solidFill>
              </a:rPr>
              <a:t>learning/deep</a:t>
            </a:r>
            <a:r>
              <a:rPr sz="2251" spc="-130" dirty="0">
                <a:solidFill>
                  <a:srgbClr val="FFFFFF"/>
                </a:solidFill>
              </a:rPr>
              <a:t> </a:t>
            </a:r>
            <a:r>
              <a:rPr sz="2251" spc="30" dirty="0">
                <a:solidFill>
                  <a:srgbClr val="FFFFFF"/>
                </a:solidFill>
              </a:rPr>
              <a:t>learning</a:t>
            </a:r>
            <a:r>
              <a:rPr sz="2251" spc="-132" dirty="0">
                <a:solidFill>
                  <a:srgbClr val="FFFFFF"/>
                </a:solidFill>
              </a:rPr>
              <a:t> </a:t>
            </a:r>
            <a:r>
              <a:rPr sz="2251" spc="34" dirty="0">
                <a:solidFill>
                  <a:srgbClr val="FFFFFF"/>
                </a:solidFill>
              </a:rPr>
              <a:t>may</a:t>
            </a:r>
            <a:r>
              <a:rPr sz="2251" spc="-130" dirty="0">
                <a:solidFill>
                  <a:srgbClr val="FFFFFF"/>
                </a:solidFill>
              </a:rPr>
              <a:t> </a:t>
            </a:r>
            <a:r>
              <a:rPr sz="2251" spc="-9" dirty="0">
                <a:solidFill>
                  <a:srgbClr val="FFFFFF"/>
                </a:solidFill>
              </a:rPr>
              <a:t>help.</a:t>
            </a:r>
            <a:endParaRPr sz="2251"/>
          </a:p>
          <a:p>
            <a:pPr marL="234215" marR="319988" indent="-228728">
              <a:lnSpc>
                <a:spcPts val="2665"/>
              </a:lnSpc>
              <a:spcBef>
                <a:spcPts val="1690"/>
              </a:spcBef>
              <a:buClr>
                <a:srgbClr val="FFFFFF"/>
              </a:buClr>
              <a:buSzPct val="122222"/>
              <a:buFont typeface="Arial"/>
              <a:buChar char="•"/>
              <a:tabLst>
                <a:tab pos="234504" algn="l"/>
              </a:tabLst>
            </a:pPr>
            <a:r>
              <a:rPr sz="2251" b="1" spc="-14" dirty="0">
                <a:solidFill>
                  <a:srgbClr val="18E7CF"/>
                </a:solidFill>
              </a:rPr>
              <a:t>Continually</a:t>
            </a:r>
            <a:r>
              <a:rPr sz="2251" b="1" spc="-118" dirty="0">
                <a:solidFill>
                  <a:srgbClr val="18E7CF"/>
                </a:solidFill>
              </a:rPr>
              <a:t> </a:t>
            </a:r>
            <a:r>
              <a:rPr sz="2251" b="1" spc="-16" dirty="0">
                <a:solidFill>
                  <a:srgbClr val="18E7CF"/>
                </a:solidFill>
              </a:rPr>
              <a:t>changing</a:t>
            </a:r>
            <a:r>
              <a:rPr sz="2251" b="1" spc="-116" dirty="0">
                <a:solidFill>
                  <a:srgbClr val="18E7CF"/>
                </a:solidFill>
              </a:rPr>
              <a:t> </a:t>
            </a:r>
            <a:r>
              <a:rPr sz="2251" b="1" dirty="0">
                <a:solidFill>
                  <a:srgbClr val="18E7CF"/>
                </a:solidFill>
              </a:rPr>
              <a:t>environments</a:t>
            </a:r>
            <a:r>
              <a:rPr sz="2251" dirty="0">
                <a:solidFill>
                  <a:srgbClr val="FFFFFF"/>
                </a:solidFill>
              </a:rPr>
              <a:t>—</a:t>
            </a:r>
            <a:r>
              <a:rPr sz="2251" spc="64" dirty="0">
                <a:solidFill>
                  <a:srgbClr val="FFFFFF"/>
                </a:solidFill>
              </a:rPr>
              <a:t>deep</a:t>
            </a:r>
            <a:r>
              <a:rPr sz="2251" spc="-91" dirty="0">
                <a:solidFill>
                  <a:srgbClr val="FFFFFF"/>
                </a:solidFill>
              </a:rPr>
              <a:t> </a:t>
            </a:r>
            <a:r>
              <a:rPr sz="2251" spc="30" dirty="0">
                <a:solidFill>
                  <a:srgbClr val="FFFFFF"/>
                </a:solidFill>
              </a:rPr>
              <a:t>learning</a:t>
            </a:r>
            <a:r>
              <a:rPr sz="2251" spc="-93" dirty="0">
                <a:solidFill>
                  <a:srgbClr val="FFFFFF"/>
                </a:solidFill>
              </a:rPr>
              <a:t> </a:t>
            </a:r>
            <a:r>
              <a:rPr sz="2251" spc="11" dirty="0">
                <a:solidFill>
                  <a:srgbClr val="FFFFFF"/>
                </a:solidFill>
              </a:rPr>
              <a:t>can </a:t>
            </a:r>
            <a:r>
              <a:rPr sz="2251" spc="91" dirty="0">
                <a:solidFill>
                  <a:srgbClr val="FFFFFF"/>
                </a:solidFill>
              </a:rPr>
              <a:t>adapt</a:t>
            </a:r>
            <a:r>
              <a:rPr sz="2251" spc="-127" dirty="0">
                <a:solidFill>
                  <a:srgbClr val="FFFFFF"/>
                </a:solidFill>
              </a:rPr>
              <a:t> </a:t>
            </a:r>
            <a:r>
              <a:rPr sz="2251" dirty="0">
                <a:solidFill>
                  <a:srgbClr val="FFFFFF"/>
                </a:solidFill>
              </a:rPr>
              <a:t>(‘learn’)</a:t>
            </a:r>
            <a:r>
              <a:rPr sz="2251" spc="-127" dirty="0">
                <a:solidFill>
                  <a:srgbClr val="FFFFFF"/>
                </a:solidFill>
              </a:rPr>
              <a:t> </a:t>
            </a:r>
            <a:r>
              <a:rPr sz="2251" spc="175" dirty="0">
                <a:solidFill>
                  <a:srgbClr val="FFFFFF"/>
                </a:solidFill>
              </a:rPr>
              <a:t>to</a:t>
            </a:r>
            <a:r>
              <a:rPr sz="2251" spc="-127" dirty="0">
                <a:solidFill>
                  <a:srgbClr val="FFFFFF"/>
                </a:solidFill>
              </a:rPr>
              <a:t> </a:t>
            </a:r>
            <a:r>
              <a:rPr sz="2251" spc="73" dirty="0">
                <a:solidFill>
                  <a:srgbClr val="FFFFFF"/>
                </a:solidFill>
              </a:rPr>
              <a:t>new</a:t>
            </a:r>
            <a:r>
              <a:rPr sz="2251" spc="-125" dirty="0">
                <a:solidFill>
                  <a:srgbClr val="FFFFFF"/>
                </a:solidFill>
              </a:rPr>
              <a:t> </a:t>
            </a:r>
            <a:r>
              <a:rPr sz="2251" spc="-5" dirty="0">
                <a:solidFill>
                  <a:srgbClr val="FFFFFF"/>
                </a:solidFill>
              </a:rPr>
              <a:t>scenarios.</a:t>
            </a:r>
            <a:endParaRPr sz="2251"/>
          </a:p>
          <a:p>
            <a:pPr marL="234215" marR="2310" indent="-228728" algn="just">
              <a:lnSpc>
                <a:spcPts val="2665"/>
              </a:lnSpc>
              <a:spcBef>
                <a:spcPts val="1653"/>
              </a:spcBef>
              <a:buClr>
                <a:srgbClr val="FFFFFF"/>
              </a:buClr>
              <a:buSzPct val="122222"/>
              <a:buFont typeface="Arial"/>
              <a:buChar char="•"/>
              <a:tabLst>
                <a:tab pos="234504" algn="l"/>
              </a:tabLst>
            </a:pPr>
            <a:r>
              <a:rPr sz="2251" b="1" spc="-18" dirty="0">
                <a:solidFill>
                  <a:srgbClr val="18E7CF"/>
                </a:solidFill>
              </a:rPr>
              <a:t>Discovering</a:t>
            </a:r>
            <a:r>
              <a:rPr sz="2251" b="1" spc="-109" dirty="0">
                <a:solidFill>
                  <a:srgbClr val="18E7CF"/>
                </a:solidFill>
              </a:rPr>
              <a:t> </a:t>
            </a:r>
            <a:r>
              <a:rPr sz="2251" b="1" spc="-43" dirty="0">
                <a:solidFill>
                  <a:srgbClr val="18E7CF"/>
                </a:solidFill>
              </a:rPr>
              <a:t>insights</a:t>
            </a:r>
            <a:r>
              <a:rPr sz="2251" b="1" spc="-107" dirty="0">
                <a:solidFill>
                  <a:srgbClr val="18E7CF"/>
                </a:solidFill>
              </a:rPr>
              <a:t> </a:t>
            </a:r>
            <a:r>
              <a:rPr sz="2251" b="1" dirty="0">
                <a:solidFill>
                  <a:srgbClr val="18E7CF"/>
                </a:solidFill>
              </a:rPr>
              <a:t>within</a:t>
            </a:r>
            <a:r>
              <a:rPr sz="2251" b="1" spc="-107" dirty="0">
                <a:solidFill>
                  <a:srgbClr val="18E7CF"/>
                </a:solidFill>
              </a:rPr>
              <a:t> </a:t>
            </a:r>
            <a:r>
              <a:rPr sz="2251" b="1" dirty="0">
                <a:solidFill>
                  <a:srgbClr val="18E7CF"/>
                </a:solidFill>
              </a:rPr>
              <a:t>large</a:t>
            </a:r>
            <a:r>
              <a:rPr sz="2251" b="1" spc="-109" dirty="0">
                <a:solidFill>
                  <a:srgbClr val="18E7CF"/>
                </a:solidFill>
              </a:rPr>
              <a:t> </a:t>
            </a:r>
            <a:r>
              <a:rPr sz="2251" b="1" spc="-5" dirty="0">
                <a:solidFill>
                  <a:srgbClr val="18E7CF"/>
                </a:solidFill>
              </a:rPr>
              <a:t>collections</a:t>
            </a:r>
            <a:r>
              <a:rPr sz="2251" b="1" spc="-107" dirty="0">
                <a:solidFill>
                  <a:srgbClr val="18E7CF"/>
                </a:solidFill>
              </a:rPr>
              <a:t> </a:t>
            </a:r>
            <a:r>
              <a:rPr sz="2251" b="1" spc="80" dirty="0">
                <a:solidFill>
                  <a:srgbClr val="18E7CF"/>
                </a:solidFill>
              </a:rPr>
              <a:t>of</a:t>
            </a:r>
            <a:r>
              <a:rPr sz="2251" b="1" spc="-107" dirty="0">
                <a:solidFill>
                  <a:srgbClr val="18E7CF"/>
                </a:solidFill>
              </a:rPr>
              <a:t> </a:t>
            </a:r>
            <a:r>
              <a:rPr sz="2251" b="1" spc="50" dirty="0">
                <a:solidFill>
                  <a:srgbClr val="18E7CF"/>
                </a:solidFill>
              </a:rPr>
              <a:t>data</a:t>
            </a:r>
            <a:r>
              <a:rPr sz="2251" spc="50" dirty="0">
                <a:solidFill>
                  <a:srgbClr val="FFFFFF"/>
                </a:solidFill>
              </a:rPr>
              <a:t>—</a:t>
            </a:r>
            <a:r>
              <a:rPr sz="2251" spc="-11" dirty="0">
                <a:solidFill>
                  <a:srgbClr val="FFFFFF"/>
                </a:solidFill>
              </a:rPr>
              <a:t>can </a:t>
            </a:r>
            <a:r>
              <a:rPr sz="2251" spc="39" dirty="0">
                <a:solidFill>
                  <a:srgbClr val="FFFFFF"/>
                </a:solidFill>
              </a:rPr>
              <a:t>you</a:t>
            </a:r>
            <a:r>
              <a:rPr sz="2251" spc="-157" dirty="0">
                <a:solidFill>
                  <a:srgbClr val="FFFFFF"/>
                </a:solidFill>
              </a:rPr>
              <a:t> </a:t>
            </a:r>
            <a:r>
              <a:rPr sz="2251" spc="32" dirty="0">
                <a:solidFill>
                  <a:srgbClr val="FFFFFF"/>
                </a:solidFill>
              </a:rPr>
              <a:t>imagine</a:t>
            </a:r>
            <a:r>
              <a:rPr sz="2251" spc="-157" dirty="0">
                <a:solidFill>
                  <a:srgbClr val="FFFFFF"/>
                </a:solidFill>
              </a:rPr>
              <a:t> </a:t>
            </a:r>
            <a:r>
              <a:rPr sz="2251" spc="102" dirty="0">
                <a:solidFill>
                  <a:srgbClr val="FFFFFF"/>
                </a:solidFill>
              </a:rPr>
              <a:t>trying</a:t>
            </a:r>
            <a:r>
              <a:rPr sz="2251" spc="-157" dirty="0">
                <a:solidFill>
                  <a:srgbClr val="FFFFFF"/>
                </a:solidFill>
              </a:rPr>
              <a:t> </a:t>
            </a:r>
            <a:r>
              <a:rPr sz="2251" spc="175" dirty="0">
                <a:solidFill>
                  <a:srgbClr val="FFFFFF"/>
                </a:solidFill>
              </a:rPr>
              <a:t>to</a:t>
            </a:r>
            <a:r>
              <a:rPr sz="2251" spc="-143" dirty="0">
                <a:solidFill>
                  <a:srgbClr val="FFFFFF"/>
                </a:solidFill>
              </a:rPr>
              <a:t> </a:t>
            </a:r>
            <a:r>
              <a:rPr sz="2251" spc="68" dirty="0">
                <a:solidFill>
                  <a:srgbClr val="FFFFFF"/>
                </a:solidFill>
              </a:rPr>
              <a:t>hand-</a:t>
            </a:r>
            <a:r>
              <a:rPr sz="2251" spc="104" dirty="0">
                <a:solidFill>
                  <a:srgbClr val="FFFFFF"/>
                </a:solidFill>
              </a:rPr>
              <a:t>craft</a:t>
            </a:r>
            <a:r>
              <a:rPr sz="2251" spc="-98" dirty="0">
                <a:solidFill>
                  <a:srgbClr val="FFFFFF"/>
                </a:solidFill>
              </a:rPr>
              <a:t> </a:t>
            </a:r>
            <a:r>
              <a:rPr sz="2251" dirty="0">
                <a:solidFill>
                  <a:srgbClr val="FFFFFF"/>
                </a:solidFill>
              </a:rPr>
              <a:t>rules</a:t>
            </a:r>
            <a:r>
              <a:rPr sz="2251" spc="-98" dirty="0">
                <a:solidFill>
                  <a:srgbClr val="FFFFFF"/>
                </a:solidFill>
              </a:rPr>
              <a:t> </a:t>
            </a:r>
            <a:r>
              <a:rPr sz="2251" spc="121" dirty="0">
                <a:solidFill>
                  <a:srgbClr val="FFFFFF"/>
                </a:solidFill>
              </a:rPr>
              <a:t>for</a:t>
            </a:r>
            <a:r>
              <a:rPr sz="2251" spc="-96" dirty="0">
                <a:solidFill>
                  <a:srgbClr val="FFFFFF"/>
                </a:solidFill>
              </a:rPr>
              <a:t> </a:t>
            </a:r>
            <a:r>
              <a:rPr sz="2251" spc="102" dirty="0">
                <a:solidFill>
                  <a:srgbClr val="FFFFFF"/>
                </a:solidFill>
              </a:rPr>
              <a:t>what</a:t>
            </a:r>
            <a:r>
              <a:rPr sz="2251" spc="-98" dirty="0">
                <a:solidFill>
                  <a:srgbClr val="FFFFFF"/>
                </a:solidFill>
              </a:rPr>
              <a:t> </a:t>
            </a:r>
            <a:r>
              <a:rPr sz="2251" spc="-287" dirty="0">
                <a:solidFill>
                  <a:srgbClr val="FFFFFF"/>
                </a:solidFill>
              </a:rPr>
              <a:t>101</a:t>
            </a:r>
            <a:r>
              <a:rPr sz="2251" spc="132" dirty="0">
                <a:solidFill>
                  <a:srgbClr val="FFFFFF"/>
                </a:solidFill>
              </a:rPr>
              <a:t> </a:t>
            </a:r>
            <a:r>
              <a:rPr sz="2251" spc="66" dirty="0">
                <a:solidFill>
                  <a:srgbClr val="FFFFFF"/>
                </a:solidFill>
              </a:rPr>
              <a:t>diSerent </a:t>
            </a:r>
            <a:r>
              <a:rPr sz="2251" dirty="0">
                <a:solidFill>
                  <a:srgbClr val="FFFFFF"/>
                </a:solidFill>
              </a:rPr>
              <a:t>kinds</a:t>
            </a:r>
            <a:r>
              <a:rPr sz="2251" spc="-107" dirty="0">
                <a:solidFill>
                  <a:srgbClr val="FFFFFF"/>
                </a:solidFill>
              </a:rPr>
              <a:t> </a:t>
            </a:r>
            <a:r>
              <a:rPr sz="2251" spc="139" dirty="0">
                <a:solidFill>
                  <a:srgbClr val="FFFFFF"/>
                </a:solidFill>
              </a:rPr>
              <a:t>of</a:t>
            </a:r>
            <a:r>
              <a:rPr sz="2251" spc="-104" dirty="0">
                <a:solidFill>
                  <a:srgbClr val="FFFFFF"/>
                </a:solidFill>
              </a:rPr>
              <a:t> </a:t>
            </a:r>
            <a:r>
              <a:rPr sz="2251" spc="127" dirty="0">
                <a:solidFill>
                  <a:srgbClr val="FFFFFF"/>
                </a:solidFill>
              </a:rPr>
              <a:t>food</a:t>
            </a:r>
            <a:r>
              <a:rPr sz="2251" spc="-104" dirty="0">
                <a:solidFill>
                  <a:srgbClr val="FFFFFF"/>
                </a:solidFill>
              </a:rPr>
              <a:t> </a:t>
            </a:r>
            <a:r>
              <a:rPr sz="2251" spc="59" dirty="0">
                <a:solidFill>
                  <a:srgbClr val="FFFFFF"/>
                </a:solidFill>
              </a:rPr>
              <a:t>look</a:t>
            </a:r>
            <a:r>
              <a:rPr sz="2251" spc="-104" dirty="0">
                <a:solidFill>
                  <a:srgbClr val="FFFFFF"/>
                </a:solidFill>
              </a:rPr>
              <a:t> </a:t>
            </a:r>
            <a:r>
              <a:rPr sz="2251" spc="-5" dirty="0">
                <a:solidFill>
                  <a:srgbClr val="FFFFFF"/>
                </a:solidFill>
              </a:rPr>
              <a:t>like?</a:t>
            </a:r>
            <a:endParaRPr sz="2251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363129" y="247864"/>
            <a:ext cx="1428649" cy="71432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4080" y="270844"/>
            <a:ext cx="7115993" cy="569204"/>
          </a:xfrm>
          <a:prstGeom prst="rect">
            <a:avLst/>
          </a:prstGeom>
        </p:spPr>
        <p:txBody>
          <a:bodyPr spcFirstLastPara="1" vert="horz" wrap="square" lIns="0" tIns="6931" rIns="0" bIns="0" rtlCol="0" anchor="t" anchorCtr="0">
            <a:spAutoFit/>
          </a:bodyPr>
          <a:lstStyle/>
          <a:p>
            <a:pPr marL="5776">
              <a:spcBef>
                <a:spcPts val="55"/>
              </a:spcBef>
            </a:pPr>
            <a:r>
              <a:rPr spc="161" dirty="0"/>
              <a:t>What</a:t>
            </a:r>
            <a:r>
              <a:rPr spc="-368" dirty="0"/>
              <a:t> </a:t>
            </a:r>
            <a:r>
              <a:rPr spc="127" dirty="0"/>
              <a:t>deep</a:t>
            </a:r>
            <a:r>
              <a:rPr spc="-366" dirty="0"/>
              <a:t> </a:t>
            </a:r>
            <a:r>
              <a:rPr spc="45" dirty="0"/>
              <a:t>learning</a:t>
            </a:r>
            <a:r>
              <a:rPr spc="-366" dirty="0"/>
              <a:t> </a:t>
            </a:r>
            <a:r>
              <a:rPr spc="-52" dirty="0"/>
              <a:t>is</a:t>
            </a:r>
            <a:r>
              <a:rPr spc="-366" dirty="0"/>
              <a:t> </a:t>
            </a:r>
            <a:r>
              <a:rPr spc="209" dirty="0"/>
              <a:t>not</a:t>
            </a:r>
            <a:r>
              <a:rPr spc="-366" dirty="0"/>
              <a:t> </a:t>
            </a:r>
            <a:r>
              <a:rPr spc="177" dirty="0"/>
              <a:t>good</a:t>
            </a:r>
            <a:r>
              <a:rPr spc="-368" dirty="0"/>
              <a:t> </a:t>
            </a:r>
            <a:r>
              <a:rPr spc="166" dirty="0"/>
              <a:t>for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363129" y="247864"/>
            <a:ext cx="1428649" cy="714324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 rot="21180000">
            <a:off x="4371463" y="109037"/>
            <a:ext cx="1432668" cy="2789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958"/>
              </a:lnSpc>
            </a:pPr>
            <a:r>
              <a:rPr sz="2251" b="1" spc="-5" dirty="0">
                <a:solidFill>
                  <a:srgbClr val="FFFFFF"/>
                </a:solidFill>
                <a:latin typeface="Bradley Hand"/>
                <a:cs typeface="Bradley Hand"/>
              </a:rPr>
              <a:t>(typically)</a:t>
            </a:r>
            <a:endParaRPr sz="2251">
              <a:latin typeface="Bradley Hand"/>
              <a:cs typeface="Bradley Hand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65999" y="1096193"/>
            <a:ext cx="8053144" cy="3679912"/>
          </a:xfrm>
          <a:prstGeom prst="rect">
            <a:avLst/>
          </a:prstGeom>
        </p:spPr>
        <p:txBody>
          <a:bodyPr vert="horz" wrap="square" lIns="0" tIns="20505" rIns="0" bIns="0" rtlCol="0">
            <a:spAutoFit/>
          </a:bodyPr>
          <a:lstStyle/>
          <a:p>
            <a:pPr marL="220642" marR="2310" indent="-214866">
              <a:lnSpc>
                <a:spcPts val="2497"/>
              </a:lnSpc>
              <a:spcBef>
                <a:spcPts val="161"/>
              </a:spcBef>
              <a:buClr>
                <a:srgbClr val="FFFFFF"/>
              </a:buClr>
              <a:buSzPct val="122580"/>
              <a:buFont typeface="Arial"/>
              <a:buChar char="•"/>
              <a:tabLst>
                <a:tab pos="220642" algn="l"/>
              </a:tabLst>
            </a:pPr>
            <a:r>
              <a:rPr sz="2115" b="1" spc="41" dirty="0">
                <a:solidFill>
                  <a:srgbClr val="18E7CF"/>
                </a:solidFill>
              </a:rPr>
              <a:t>When</a:t>
            </a:r>
            <a:r>
              <a:rPr sz="2115" b="1" spc="-143" dirty="0">
                <a:solidFill>
                  <a:srgbClr val="18E7CF"/>
                </a:solidFill>
              </a:rPr>
              <a:t> </a:t>
            </a:r>
            <a:r>
              <a:rPr sz="2115" b="1" spc="-25" dirty="0">
                <a:solidFill>
                  <a:srgbClr val="18E7CF"/>
                </a:solidFill>
              </a:rPr>
              <a:t>you</a:t>
            </a:r>
            <a:r>
              <a:rPr sz="2115" b="1" spc="-143" dirty="0">
                <a:solidFill>
                  <a:srgbClr val="18E7CF"/>
                </a:solidFill>
              </a:rPr>
              <a:t> </a:t>
            </a:r>
            <a:r>
              <a:rPr sz="2115" b="1" spc="36" dirty="0">
                <a:solidFill>
                  <a:srgbClr val="18E7CF"/>
                </a:solidFill>
              </a:rPr>
              <a:t>need</a:t>
            </a:r>
            <a:r>
              <a:rPr sz="2115" b="1" spc="-143" dirty="0">
                <a:solidFill>
                  <a:srgbClr val="18E7CF"/>
                </a:solidFill>
              </a:rPr>
              <a:t> </a:t>
            </a:r>
            <a:r>
              <a:rPr sz="2115" b="1" dirty="0">
                <a:solidFill>
                  <a:srgbClr val="18E7CF"/>
                </a:solidFill>
              </a:rPr>
              <a:t>explainability</a:t>
            </a:r>
            <a:r>
              <a:rPr sz="2115" dirty="0">
                <a:solidFill>
                  <a:srgbClr val="FFFFFF"/>
                </a:solidFill>
              </a:rPr>
              <a:t>—</a:t>
            </a:r>
            <a:r>
              <a:rPr sz="2115" spc="107" dirty="0">
                <a:solidFill>
                  <a:srgbClr val="FFFFFF"/>
                </a:solidFill>
              </a:rPr>
              <a:t>the</a:t>
            </a:r>
            <a:r>
              <a:rPr sz="2115" spc="-121" dirty="0">
                <a:solidFill>
                  <a:srgbClr val="FFFFFF"/>
                </a:solidFill>
              </a:rPr>
              <a:t> </a:t>
            </a:r>
            <a:r>
              <a:rPr sz="2115" spc="77" dirty="0">
                <a:solidFill>
                  <a:srgbClr val="FFFFFF"/>
                </a:solidFill>
              </a:rPr>
              <a:t>patterns</a:t>
            </a:r>
            <a:r>
              <a:rPr sz="2115" spc="-118" dirty="0">
                <a:solidFill>
                  <a:srgbClr val="FFFFFF"/>
                </a:solidFill>
              </a:rPr>
              <a:t> </a:t>
            </a:r>
            <a:r>
              <a:rPr sz="2115" spc="36" dirty="0">
                <a:solidFill>
                  <a:srgbClr val="FFFFFF"/>
                </a:solidFill>
              </a:rPr>
              <a:t>learned</a:t>
            </a:r>
            <a:r>
              <a:rPr sz="2115" spc="-121" dirty="0">
                <a:solidFill>
                  <a:srgbClr val="FFFFFF"/>
                </a:solidFill>
              </a:rPr>
              <a:t> </a:t>
            </a:r>
            <a:r>
              <a:rPr sz="2115" spc="70" dirty="0">
                <a:solidFill>
                  <a:srgbClr val="FFFFFF"/>
                </a:solidFill>
              </a:rPr>
              <a:t>by</a:t>
            </a:r>
            <a:r>
              <a:rPr sz="2115" spc="-121" dirty="0">
                <a:solidFill>
                  <a:srgbClr val="FFFFFF"/>
                </a:solidFill>
              </a:rPr>
              <a:t> </a:t>
            </a:r>
            <a:r>
              <a:rPr sz="2115" spc="-39" dirty="0">
                <a:solidFill>
                  <a:srgbClr val="FFFFFF"/>
                </a:solidFill>
              </a:rPr>
              <a:t>a</a:t>
            </a:r>
            <a:r>
              <a:rPr sz="2115" spc="-121" dirty="0">
                <a:solidFill>
                  <a:srgbClr val="FFFFFF"/>
                </a:solidFill>
              </a:rPr>
              <a:t> </a:t>
            </a:r>
            <a:r>
              <a:rPr sz="2115" spc="75" dirty="0">
                <a:solidFill>
                  <a:srgbClr val="FFFFFF"/>
                </a:solidFill>
              </a:rPr>
              <a:t>deep </a:t>
            </a:r>
            <a:r>
              <a:rPr sz="2115" spc="27" dirty="0">
                <a:solidFill>
                  <a:srgbClr val="FFFFFF"/>
                </a:solidFill>
              </a:rPr>
              <a:t>learning</a:t>
            </a:r>
            <a:r>
              <a:rPr sz="2115" spc="-114" dirty="0">
                <a:solidFill>
                  <a:srgbClr val="FFFFFF"/>
                </a:solidFill>
              </a:rPr>
              <a:t> </a:t>
            </a:r>
            <a:r>
              <a:rPr sz="2115" spc="75" dirty="0">
                <a:solidFill>
                  <a:srgbClr val="FFFFFF"/>
                </a:solidFill>
              </a:rPr>
              <a:t>model</a:t>
            </a:r>
            <a:r>
              <a:rPr sz="2115" spc="-114" dirty="0">
                <a:solidFill>
                  <a:srgbClr val="FFFFFF"/>
                </a:solidFill>
              </a:rPr>
              <a:t> </a:t>
            </a:r>
            <a:r>
              <a:rPr sz="2115" dirty="0">
                <a:solidFill>
                  <a:srgbClr val="FFFFFF"/>
                </a:solidFill>
              </a:rPr>
              <a:t>are</a:t>
            </a:r>
            <a:r>
              <a:rPr sz="2115" spc="-111" dirty="0">
                <a:solidFill>
                  <a:srgbClr val="FFFFFF"/>
                </a:solidFill>
              </a:rPr>
              <a:t> </a:t>
            </a:r>
            <a:r>
              <a:rPr sz="2115" spc="57" dirty="0">
                <a:solidFill>
                  <a:srgbClr val="FFFFFF"/>
                </a:solidFill>
              </a:rPr>
              <a:t>typically</a:t>
            </a:r>
            <a:r>
              <a:rPr sz="2115" spc="-114" dirty="0">
                <a:solidFill>
                  <a:srgbClr val="FFFFFF"/>
                </a:solidFill>
              </a:rPr>
              <a:t> </a:t>
            </a:r>
            <a:r>
              <a:rPr sz="2115" spc="64" dirty="0">
                <a:solidFill>
                  <a:srgbClr val="FFFFFF"/>
                </a:solidFill>
              </a:rPr>
              <a:t>uninterpretable</a:t>
            </a:r>
            <a:r>
              <a:rPr sz="2115" spc="-111" dirty="0">
                <a:solidFill>
                  <a:srgbClr val="FFFFFF"/>
                </a:solidFill>
              </a:rPr>
              <a:t> </a:t>
            </a:r>
            <a:r>
              <a:rPr sz="2115" spc="70" dirty="0">
                <a:solidFill>
                  <a:srgbClr val="FFFFFF"/>
                </a:solidFill>
              </a:rPr>
              <a:t>by</a:t>
            </a:r>
            <a:r>
              <a:rPr sz="2115" spc="-114" dirty="0">
                <a:solidFill>
                  <a:srgbClr val="FFFFFF"/>
                </a:solidFill>
              </a:rPr>
              <a:t> </a:t>
            </a:r>
            <a:r>
              <a:rPr sz="2115" spc="-39" dirty="0">
                <a:solidFill>
                  <a:srgbClr val="FFFFFF"/>
                </a:solidFill>
              </a:rPr>
              <a:t>a</a:t>
            </a:r>
            <a:r>
              <a:rPr sz="2115" spc="-114" dirty="0">
                <a:solidFill>
                  <a:srgbClr val="FFFFFF"/>
                </a:solidFill>
              </a:rPr>
              <a:t> </a:t>
            </a:r>
            <a:r>
              <a:rPr sz="2115" spc="-5" dirty="0">
                <a:solidFill>
                  <a:srgbClr val="FFFFFF"/>
                </a:solidFill>
              </a:rPr>
              <a:t>human.</a:t>
            </a:r>
            <a:endParaRPr sz="2115"/>
          </a:p>
          <a:p>
            <a:pPr marL="220642" marR="93571" indent="-214866">
              <a:lnSpc>
                <a:spcPts val="2497"/>
              </a:lnSpc>
              <a:spcBef>
                <a:spcPts val="1587"/>
              </a:spcBef>
              <a:buClr>
                <a:srgbClr val="FFFFFF"/>
              </a:buClr>
              <a:buSzPct val="122580"/>
              <a:buFont typeface="Arial"/>
              <a:buChar char="•"/>
              <a:tabLst>
                <a:tab pos="220642" algn="l"/>
              </a:tabLst>
            </a:pPr>
            <a:r>
              <a:rPr sz="2115" b="1" spc="41" dirty="0">
                <a:solidFill>
                  <a:srgbClr val="18E7CF"/>
                </a:solidFill>
              </a:rPr>
              <a:t>When</a:t>
            </a:r>
            <a:r>
              <a:rPr sz="2115" b="1" spc="-139" dirty="0">
                <a:solidFill>
                  <a:srgbClr val="18E7CF"/>
                </a:solidFill>
              </a:rPr>
              <a:t> </a:t>
            </a:r>
            <a:r>
              <a:rPr sz="2115" b="1" spc="84" dirty="0">
                <a:solidFill>
                  <a:srgbClr val="18E7CF"/>
                </a:solidFill>
              </a:rPr>
              <a:t>the</a:t>
            </a:r>
            <a:r>
              <a:rPr sz="2115" b="1" spc="-134" dirty="0">
                <a:solidFill>
                  <a:srgbClr val="18E7CF"/>
                </a:solidFill>
              </a:rPr>
              <a:t> </a:t>
            </a:r>
            <a:r>
              <a:rPr sz="2115" b="1" spc="25" dirty="0">
                <a:solidFill>
                  <a:srgbClr val="18E7CF"/>
                </a:solidFill>
              </a:rPr>
              <a:t>traditional</a:t>
            </a:r>
            <a:r>
              <a:rPr sz="2115" b="1" spc="-134" dirty="0">
                <a:solidFill>
                  <a:srgbClr val="18E7CF"/>
                </a:solidFill>
              </a:rPr>
              <a:t> </a:t>
            </a:r>
            <a:r>
              <a:rPr sz="2115" b="1" dirty="0">
                <a:solidFill>
                  <a:srgbClr val="18E7CF"/>
                </a:solidFill>
              </a:rPr>
              <a:t>approach</a:t>
            </a:r>
            <a:r>
              <a:rPr sz="2115" b="1" spc="-134" dirty="0">
                <a:solidFill>
                  <a:srgbClr val="18E7CF"/>
                </a:solidFill>
              </a:rPr>
              <a:t> </a:t>
            </a:r>
            <a:r>
              <a:rPr sz="2115" b="1" spc="-100" dirty="0">
                <a:solidFill>
                  <a:srgbClr val="18E7CF"/>
                </a:solidFill>
              </a:rPr>
              <a:t>is</a:t>
            </a:r>
            <a:r>
              <a:rPr sz="2115" b="1" spc="-134" dirty="0">
                <a:solidFill>
                  <a:srgbClr val="18E7CF"/>
                </a:solidFill>
              </a:rPr>
              <a:t> </a:t>
            </a:r>
            <a:r>
              <a:rPr sz="2115" b="1" dirty="0">
                <a:solidFill>
                  <a:srgbClr val="18E7CF"/>
                </a:solidFill>
              </a:rPr>
              <a:t>a</a:t>
            </a:r>
            <a:r>
              <a:rPr sz="2115" b="1" spc="-132" dirty="0">
                <a:solidFill>
                  <a:srgbClr val="18E7CF"/>
                </a:solidFill>
              </a:rPr>
              <a:t> </a:t>
            </a:r>
            <a:r>
              <a:rPr sz="2115" b="1" spc="98" dirty="0">
                <a:solidFill>
                  <a:srgbClr val="18E7CF"/>
                </a:solidFill>
              </a:rPr>
              <a:t>better</a:t>
            </a:r>
            <a:r>
              <a:rPr sz="2115" b="1" spc="-134" dirty="0">
                <a:solidFill>
                  <a:srgbClr val="18E7CF"/>
                </a:solidFill>
              </a:rPr>
              <a:t> </a:t>
            </a:r>
            <a:r>
              <a:rPr sz="2115" b="1" spc="32" dirty="0">
                <a:solidFill>
                  <a:srgbClr val="18E7CF"/>
                </a:solidFill>
              </a:rPr>
              <a:t>option</a:t>
            </a:r>
            <a:r>
              <a:rPr sz="2115" b="1" spc="-134" dirty="0">
                <a:solidFill>
                  <a:srgbClr val="18E7CF"/>
                </a:solidFill>
              </a:rPr>
              <a:t> </a:t>
            </a:r>
            <a:r>
              <a:rPr sz="2115" dirty="0">
                <a:solidFill>
                  <a:srgbClr val="FFFFFF"/>
                </a:solidFill>
              </a:rPr>
              <a:t>—</a:t>
            </a:r>
            <a:r>
              <a:rPr sz="2115" spc="-111" dirty="0">
                <a:solidFill>
                  <a:srgbClr val="FFFFFF"/>
                </a:solidFill>
              </a:rPr>
              <a:t> </a:t>
            </a:r>
            <a:r>
              <a:rPr sz="2115" spc="100" dirty="0">
                <a:solidFill>
                  <a:srgbClr val="FFFFFF"/>
                </a:solidFill>
              </a:rPr>
              <a:t>if</a:t>
            </a:r>
            <a:r>
              <a:rPr sz="2115" spc="-109" dirty="0">
                <a:solidFill>
                  <a:srgbClr val="FFFFFF"/>
                </a:solidFill>
              </a:rPr>
              <a:t> </a:t>
            </a:r>
            <a:r>
              <a:rPr sz="2115" spc="36" dirty="0">
                <a:solidFill>
                  <a:srgbClr val="FFFFFF"/>
                </a:solidFill>
              </a:rPr>
              <a:t>you</a:t>
            </a:r>
            <a:r>
              <a:rPr sz="2115" spc="-109" dirty="0">
                <a:solidFill>
                  <a:srgbClr val="FFFFFF"/>
                </a:solidFill>
              </a:rPr>
              <a:t> </a:t>
            </a:r>
            <a:r>
              <a:rPr sz="2115" spc="11" dirty="0">
                <a:solidFill>
                  <a:srgbClr val="FFFFFF"/>
                </a:solidFill>
              </a:rPr>
              <a:t>can </a:t>
            </a:r>
            <a:r>
              <a:rPr sz="2115" spc="41" dirty="0">
                <a:solidFill>
                  <a:srgbClr val="FFFFFF"/>
                </a:solidFill>
              </a:rPr>
              <a:t>accomplish</a:t>
            </a:r>
            <a:r>
              <a:rPr sz="2115" spc="-121" dirty="0">
                <a:solidFill>
                  <a:srgbClr val="FFFFFF"/>
                </a:solidFill>
              </a:rPr>
              <a:t> </a:t>
            </a:r>
            <a:r>
              <a:rPr sz="2115" spc="98" dirty="0">
                <a:solidFill>
                  <a:srgbClr val="FFFFFF"/>
                </a:solidFill>
              </a:rPr>
              <a:t>what</a:t>
            </a:r>
            <a:r>
              <a:rPr sz="2115" spc="-118" dirty="0">
                <a:solidFill>
                  <a:srgbClr val="FFFFFF"/>
                </a:solidFill>
              </a:rPr>
              <a:t> </a:t>
            </a:r>
            <a:r>
              <a:rPr sz="2115" spc="36" dirty="0">
                <a:solidFill>
                  <a:srgbClr val="FFFFFF"/>
                </a:solidFill>
              </a:rPr>
              <a:t>you</a:t>
            </a:r>
            <a:r>
              <a:rPr sz="2115" spc="-121" dirty="0">
                <a:solidFill>
                  <a:srgbClr val="FFFFFF"/>
                </a:solidFill>
              </a:rPr>
              <a:t> </a:t>
            </a:r>
            <a:r>
              <a:rPr sz="2115" spc="52" dirty="0">
                <a:solidFill>
                  <a:srgbClr val="FFFFFF"/>
                </a:solidFill>
              </a:rPr>
              <a:t>need</a:t>
            </a:r>
            <a:r>
              <a:rPr sz="2115" spc="-118" dirty="0">
                <a:solidFill>
                  <a:srgbClr val="FFFFFF"/>
                </a:solidFill>
              </a:rPr>
              <a:t> </a:t>
            </a:r>
            <a:r>
              <a:rPr sz="2115" spc="111" dirty="0">
                <a:solidFill>
                  <a:srgbClr val="FFFFFF"/>
                </a:solidFill>
              </a:rPr>
              <a:t>with</a:t>
            </a:r>
            <a:r>
              <a:rPr sz="2115" spc="-118" dirty="0">
                <a:solidFill>
                  <a:srgbClr val="FFFFFF"/>
                </a:solidFill>
              </a:rPr>
              <a:t> </a:t>
            </a:r>
            <a:r>
              <a:rPr sz="2115" spc="-39" dirty="0">
                <a:solidFill>
                  <a:srgbClr val="FFFFFF"/>
                </a:solidFill>
              </a:rPr>
              <a:t>a</a:t>
            </a:r>
            <a:r>
              <a:rPr sz="2115" spc="-121" dirty="0">
                <a:solidFill>
                  <a:srgbClr val="FFFFFF"/>
                </a:solidFill>
              </a:rPr>
              <a:t> </a:t>
            </a:r>
            <a:r>
              <a:rPr sz="2115" spc="30" dirty="0">
                <a:solidFill>
                  <a:srgbClr val="FFFFFF"/>
                </a:solidFill>
              </a:rPr>
              <a:t>simple</a:t>
            </a:r>
            <a:r>
              <a:rPr sz="2115" spc="-118" dirty="0">
                <a:solidFill>
                  <a:srgbClr val="FFFFFF"/>
                </a:solidFill>
              </a:rPr>
              <a:t> </a:t>
            </a:r>
            <a:r>
              <a:rPr sz="2115" spc="23" dirty="0">
                <a:solidFill>
                  <a:srgbClr val="FFFFFF"/>
                </a:solidFill>
              </a:rPr>
              <a:t>rule-</a:t>
            </a:r>
            <a:r>
              <a:rPr sz="2115" spc="45" dirty="0">
                <a:solidFill>
                  <a:srgbClr val="FFFFFF"/>
                </a:solidFill>
              </a:rPr>
              <a:t>based</a:t>
            </a:r>
            <a:r>
              <a:rPr sz="2115" spc="-118" dirty="0">
                <a:solidFill>
                  <a:srgbClr val="FFFFFF"/>
                </a:solidFill>
              </a:rPr>
              <a:t> </a:t>
            </a:r>
            <a:r>
              <a:rPr sz="2115" spc="20" dirty="0">
                <a:solidFill>
                  <a:srgbClr val="FFFFFF"/>
                </a:solidFill>
              </a:rPr>
              <a:t>system.</a:t>
            </a:r>
            <a:endParaRPr sz="2115"/>
          </a:p>
          <a:p>
            <a:pPr marL="220642" marR="406916" indent="-214866">
              <a:lnSpc>
                <a:spcPts val="2497"/>
              </a:lnSpc>
              <a:spcBef>
                <a:spcPts val="1587"/>
              </a:spcBef>
              <a:buClr>
                <a:srgbClr val="FFFFFF"/>
              </a:buClr>
              <a:buSzPct val="122580"/>
              <a:buFont typeface="Arial"/>
              <a:buChar char="•"/>
              <a:tabLst>
                <a:tab pos="220642" algn="l"/>
              </a:tabLst>
            </a:pPr>
            <a:r>
              <a:rPr sz="2115" b="1" spc="41" dirty="0">
                <a:solidFill>
                  <a:srgbClr val="18E7CF"/>
                </a:solidFill>
              </a:rPr>
              <a:t>When</a:t>
            </a:r>
            <a:r>
              <a:rPr sz="2115" b="1" spc="-132" dirty="0">
                <a:solidFill>
                  <a:srgbClr val="18E7CF"/>
                </a:solidFill>
              </a:rPr>
              <a:t> </a:t>
            </a:r>
            <a:r>
              <a:rPr sz="2115" b="1" spc="-11" dirty="0">
                <a:solidFill>
                  <a:srgbClr val="18E7CF"/>
                </a:solidFill>
              </a:rPr>
              <a:t>errors</a:t>
            </a:r>
            <a:r>
              <a:rPr sz="2115" b="1" spc="-130" dirty="0">
                <a:solidFill>
                  <a:srgbClr val="18E7CF"/>
                </a:solidFill>
              </a:rPr>
              <a:t> </a:t>
            </a:r>
            <a:r>
              <a:rPr sz="2115" b="1" dirty="0">
                <a:solidFill>
                  <a:srgbClr val="18E7CF"/>
                </a:solidFill>
              </a:rPr>
              <a:t>are</a:t>
            </a:r>
            <a:r>
              <a:rPr sz="2115" b="1" spc="-130" dirty="0">
                <a:solidFill>
                  <a:srgbClr val="18E7CF"/>
                </a:solidFill>
              </a:rPr>
              <a:t> </a:t>
            </a:r>
            <a:r>
              <a:rPr sz="2115" b="1" spc="23" dirty="0">
                <a:solidFill>
                  <a:srgbClr val="18E7CF"/>
                </a:solidFill>
              </a:rPr>
              <a:t>unacceptable</a:t>
            </a:r>
            <a:r>
              <a:rPr sz="2115" b="1" spc="-130" dirty="0">
                <a:solidFill>
                  <a:srgbClr val="18E7CF"/>
                </a:solidFill>
              </a:rPr>
              <a:t> </a:t>
            </a:r>
            <a:r>
              <a:rPr sz="2115" dirty="0">
                <a:solidFill>
                  <a:srgbClr val="FFFFFF"/>
                </a:solidFill>
              </a:rPr>
              <a:t>—</a:t>
            </a:r>
            <a:r>
              <a:rPr sz="2115" spc="-107" dirty="0">
                <a:solidFill>
                  <a:srgbClr val="FFFFFF"/>
                </a:solidFill>
              </a:rPr>
              <a:t> </a:t>
            </a:r>
            <a:r>
              <a:rPr sz="2115" dirty="0">
                <a:solidFill>
                  <a:srgbClr val="FFFFFF"/>
                </a:solidFill>
              </a:rPr>
              <a:t>since</a:t>
            </a:r>
            <a:r>
              <a:rPr sz="2115" spc="-107" dirty="0">
                <a:solidFill>
                  <a:srgbClr val="FFFFFF"/>
                </a:solidFill>
              </a:rPr>
              <a:t> </a:t>
            </a:r>
            <a:r>
              <a:rPr sz="2115" spc="107" dirty="0">
                <a:solidFill>
                  <a:srgbClr val="FFFFFF"/>
                </a:solidFill>
              </a:rPr>
              <a:t>the</a:t>
            </a:r>
            <a:r>
              <a:rPr sz="2115" spc="-107" dirty="0">
                <a:solidFill>
                  <a:srgbClr val="FFFFFF"/>
                </a:solidFill>
              </a:rPr>
              <a:t> </a:t>
            </a:r>
            <a:r>
              <a:rPr sz="2115" spc="98" dirty="0">
                <a:solidFill>
                  <a:srgbClr val="FFFFFF"/>
                </a:solidFill>
              </a:rPr>
              <a:t>outputs</a:t>
            </a:r>
            <a:r>
              <a:rPr sz="2115" spc="-104" dirty="0">
                <a:solidFill>
                  <a:srgbClr val="FFFFFF"/>
                </a:solidFill>
              </a:rPr>
              <a:t> </a:t>
            </a:r>
            <a:r>
              <a:rPr sz="2115" spc="132" dirty="0">
                <a:solidFill>
                  <a:srgbClr val="FFFFFF"/>
                </a:solidFill>
              </a:rPr>
              <a:t>of</a:t>
            </a:r>
            <a:r>
              <a:rPr sz="2115" spc="-107" dirty="0">
                <a:solidFill>
                  <a:srgbClr val="FFFFFF"/>
                </a:solidFill>
              </a:rPr>
              <a:t> </a:t>
            </a:r>
            <a:r>
              <a:rPr sz="2115" spc="75" dirty="0">
                <a:solidFill>
                  <a:srgbClr val="FFFFFF"/>
                </a:solidFill>
              </a:rPr>
              <a:t>deep </a:t>
            </a:r>
            <a:r>
              <a:rPr sz="2115" spc="27" dirty="0">
                <a:solidFill>
                  <a:srgbClr val="FFFFFF"/>
                </a:solidFill>
              </a:rPr>
              <a:t>learning</a:t>
            </a:r>
            <a:r>
              <a:rPr sz="2115" spc="-125" dirty="0">
                <a:solidFill>
                  <a:srgbClr val="FFFFFF"/>
                </a:solidFill>
              </a:rPr>
              <a:t> </a:t>
            </a:r>
            <a:r>
              <a:rPr sz="2115" spc="75" dirty="0">
                <a:solidFill>
                  <a:srgbClr val="FFFFFF"/>
                </a:solidFill>
              </a:rPr>
              <a:t>model</a:t>
            </a:r>
            <a:r>
              <a:rPr sz="2115" spc="-123" dirty="0">
                <a:solidFill>
                  <a:srgbClr val="FFFFFF"/>
                </a:solidFill>
              </a:rPr>
              <a:t> </a:t>
            </a:r>
            <a:r>
              <a:rPr sz="2115" spc="55" dirty="0">
                <a:solidFill>
                  <a:srgbClr val="FFFFFF"/>
                </a:solidFill>
              </a:rPr>
              <a:t>aren’t</a:t>
            </a:r>
            <a:r>
              <a:rPr sz="2115" spc="-125" dirty="0">
                <a:solidFill>
                  <a:srgbClr val="FFFFFF"/>
                </a:solidFill>
              </a:rPr>
              <a:t> </a:t>
            </a:r>
            <a:r>
              <a:rPr sz="2115" spc="-5" dirty="0">
                <a:solidFill>
                  <a:srgbClr val="FFFFFF"/>
                </a:solidFill>
              </a:rPr>
              <a:t>always</a:t>
            </a:r>
            <a:r>
              <a:rPr sz="2115" spc="-123" dirty="0">
                <a:solidFill>
                  <a:srgbClr val="FFFFFF"/>
                </a:solidFill>
              </a:rPr>
              <a:t> </a:t>
            </a:r>
            <a:r>
              <a:rPr sz="2115" spc="50" dirty="0">
                <a:solidFill>
                  <a:srgbClr val="FFFFFF"/>
                </a:solidFill>
              </a:rPr>
              <a:t>predictable.</a:t>
            </a:r>
            <a:endParaRPr sz="2115"/>
          </a:p>
          <a:p>
            <a:pPr marL="220642" marR="411248" indent="-214866">
              <a:lnSpc>
                <a:spcPts val="2497"/>
              </a:lnSpc>
              <a:spcBef>
                <a:spcPts val="1587"/>
              </a:spcBef>
              <a:buClr>
                <a:srgbClr val="FFFFFF"/>
              </a:buClr>
              <a:buSzPct val="122580"/>
              <a:buFont typeface="Arial"/>
              <a:buChar char="•"/>
              <a:tabLst>
                <a:tab pos="220642" algn="l"/>
              </a:tabLst>
            </a:pPr>
            <a:r>
              <a:rPr sz="2115" b="1" spc="41" dirty="0">
                <a:solidFill>
                  <a:srgbClr val="18E7CF"/>
                </a:solidFill>
              </a:rPr>
              <a:t>When</a:t>
            </a:r>
            <a:r>
              <a:rPr sz="2115" b="1" spc="-143" dirty="0">
                <a:solidFill>
                  <a:srgbClr val="18E7CF"/>
                </a:solidFill>
              </a:rPr>
              <a:t> </a:t>
            </a:r>
            <a:r>
              <a:rPr sz="2115" b="1" spc="-25" dirty="0">
                <a:solidFill>
                  <a:srgbClr val="18E7CF"/>
                </a:solidFill>
              </a:rPr>
              <a:t>you</a:t>
            </a:r>
            <a:r>
              <a:rPr sz="2115" b="1" spc="-143" dirty="0">
                <a:solidFill>
                  <a:srgbClr val="18E7CF"/>
                </a:solidFill>
              </a:rPr>
              <a:t> </a:t>
            </a:r>
            <a:r>
              <a:rPr sz="2115" b="1" spc="39" dirty="0">
                <a:solidFill>
                  <a:srgbClr val="18E7CF"/>
                </a:solidFill>
              </a:rPr>
              <a:t>don’t</a:t>
            </a:r>
            <a:r>
              <a:rPr sz="2115" b="1" spc="-143" dirty="0">
                <a:solidFill>
                  <a:srgbClr val="18E7CF"/>
                </a:solidFill>
              </a:rPr>
              <a:t> </a:t>
            </a:r>
            <a:r>
              <a:rPr sz="2115" b="1" spc="-20" dirty="0">
                <a:solidFill>
                  <a:srgbClr val="18E7CF"/>
                </a:solidFill>
              </a:rPr>
              <a:t>have</a:t>
            </a:r>
            <a:r>
              <a:rPr sz="2115" b="1" spc="-141" dirty="0">
                <a:solidFill>
                  <a:srgbClr val="18E7CF"/>
                </a:solidFill>
              </a:rPr>
              <a:t> </a:t>
            </a:r>
            <a:r>
              <a:rPr sz="2115" b="1" dirty="0">
                <a:solidFill>
                  <a:srgbClr val="18E7CF"/>
                </a:solidFill>
              </a:rPr>
              <a:t>much</a:t>
            </a:r>
            <a:r>
              <a:rPr sz="2115" b="1" spc="-143" dirty="0">
                <a:solidFill>
                  <a:srgbClr val="18E7CF"/>
                </a:solidFill>
              </a:rPr>
              <a:t> </a:t>
            </a:r>
            <a:r>
              <a:rPr sz="2115" b="1" spc="55" dirty="0">
                <a:solidFill>
                  <a:srgbClr val="18E7CF"/>
                </a:solidFill>
              </a:rPr>
              <a:t>data</a:t>
            </a:r>
            <a:r>
              <a:rPr sz="2115" b="1" spc="-143" dirty="0">
                <a:solidFill>
                  <a:srgbClr val="18E7CF"/>
                </a:solidFill>
              </a:rPr>
              <a:t> </a:t>
            </a:r>
            <a:r>
              <a:rPr sz="2115" dirty="0">
                <a:solidFill>
                  <a:srgbClr val="FFFFFF"/>
                </a:solidFill>
              </a:rPr>
              <a:t>—</a:t>
            </a:r>
            <a:r>
              <a:rPr sz="2115" spc="-118" dirty="0">
                <a:solidFill>
                  <a:srgbClr val="FFFFFF"/>
                </a:solidFill>
              </a:rPr>
              <a:t> </a:t>
            </a:r>
            <a:r>
              <a:rPr sz="2115" spc="84" dirty="0">
                <a:solidFill>
                  <a:srgbClr val="FFFFFF"/>
                </a:solidFill>
              </a:rPr>
              <a:t>deep</a:t>
            </a:r>
            <a:r>
              <a:rPr sz="2115" spc="-121" dirty="0">
                <a:solidFill>
                  <a:srgbClr val="FFFFFF"/>
                </a:solidFill>
              </a:rPr>
              <a:t> </a:t>
            </a:r>
            <a:r>
              <a:rPr sz="2115" spc="27" dirty="0">
                <a:solidFill>
                  <a:srgbClr val="FFFFFF"/>
                </a:solidFill>
              </a:rPr>
              <a:t>learning</a:t>
            </a:r>
            <a:r>
              <a:rPr sz="2115" spc="-118" dirty="0">
                <a:solidFill>
                  <a:srgbClr val="FFFFFF"/>
                </a:solidFill>
              </a:rPr>
              <a:t> </a:t>
            </a:r>
            <a:r>
              <a:rPr sz="2115" spc="48" dirty="0">
                <a:solidFill>
                  <a:srgbClr val="FFFFFF"/>
                </a:solidFill>
              </a:rPr>
              <a:t>models </a:t>
            </a:r>
            <a:r>
              <a:rPr sz="2115" spc="-9" dirty="0">
                <a:solidFill>
                  <a:srgbClr val="FFFFFF"/>
                </a:solidFill>
              </a:rPr>
              <a:t>usually</a:t>
            </a:r>
            <a:r>
              <a:rPr sz="2115" spc="-121" dirty="0">
                <a:solidFill>
                  <a:srgbClr val="FFFFFF"/>
                </a:solidFill>
              </a:rPr>
              <a:t> </a:t>
            </a:r>
            <a:r>
              <a:rPr sz="2115" spc="36" dirty="0">
                <a:solidFill>
                  <a:srgbClr val="FFFFFF"/>
                </a:solidFill>
              </a:rPr>
              <a:t>require</a:t>
            </a:r>
            <a:r>
              <a:rPr sz="2115" spc="-118" dirty="0">
                <a:solidFill>
                  <a:srgbClr val="FFFFFF"/>
                </a:solidFill>
              </a:rPr>
              <a:t> </a:t>
            </a:r>
            <a:r>
              <a:rPr sz="2115" spc="-39" dirty="0">
                <a:solidFill>
                  <a:srgbClr val="FFFFFF"/>
                </a:solidFill>
              </a:rPr>
              <a:t>a</a:t>
            </a:r>
            <a:r>
              <a:rPr sz="2115" spc="-118" dirty="0">
                <a:solidFill>
                  <a:srgbClr val="FFFFFF"/>
                </a:solidFill>
              </a:rPr>
              <a:t> </a:t>
            </a:r>
            <a:r>
              <a:rPr sz="2115" spc="41" dirty="0">
                <a:solidFill>
                  <a:srgbClr val="FFFFFF"/>
                </a:solidFill>
              </a:rPr>
              <a:t>fairly</a:t>
            </a:r>
            <a:r>
              <a:rPr sz="2115" spc="-118" dirty="0">
                <a:solidFill>
                  <a:srgbClr val="FFFFFF"/>
                </a:solidFill>
              </a:rPr>
              <a:t> </a:t>
            </a:r>
            <a:r>
              <a:rPr sz="2115" spc="27" dirty="0">
                <a:solidFill>
                  <a:srgbClr val="FFFFFF"/>
                </a:solidFill>
              </a:rPr>
              <a:t>large</a:t>
            </a:r>
            <a:r>
              <a:rPr sz="2115" spc="-118" dirty="0">
                <a:solidFill>
                  <a:srgbClr val="FFFFFF"/>
                </a:solidFill>
              </a:rPr>
              <a:t> </a:t>
            </a:r>
            <a:r>
              <a:rPr sz="2115" spc="70" dirty="0">
                <a:solidFill>
                  <a:srgbClr val="FFFFFF"/>
                </a:solidFill>
              </a:rPr>
              <a:t>amount</a:t>
            </a:r>
            <a:r>
              <a:rPr sz="2115" spc="-121" dirty="0">
                <a:solidFill>
                  <a:srgbClr val="FFFFFF"/>
                </a:solidFill>
              </a:rPr>
              <a:t> </a:t>
            </a:r>
            <a:r>
              <a:rPr sz="2115" spc="132" dirty="0">
                <a:solidFill>
                  <a:srgbClr val="FFFFFF"/>
                </a:solidFill>
              </a:rPr>
              <a:t>of</a:t>
            </a:r>
            <a:r>
              <a:rPr sz="2115" spc="-118" dirty="0">
                <a:solidFill>
                  <a:srgbClr val="FFFFFF"/>
                </a:solidFill>
              </a:rPr>
              <a:t> </a:t>
            </a:r>
            <a:r>
              <a:rPr sz="2115" spc="68" dirty="0">
                <a:solidFill>
                  <a:srgbClr val="FFFFFF"/>
                </a:solidFill>
              </a:rPr>
              <a:t>data</a:t>
            </a:r>
            <a:r>
              <a:rPr sz="2115" spc="-118" dirty="0">
                <a:solidFill>
                  <a:srgbClr val="FFFFFF"/>
                </a:solidFill>
              </a:rPr>
              <a:t> </a:t>
            </a:r>
            <a:r>
              <a:rPr sz="2115" spc="164" dirty="0">
                <a:solidFill>
                  <a:srgbClr val="FFFFFF"/>
                </a:solidFill>
              </a:rPr>
              <a:t>to</a:t>
            </a:r>
            <a:r>
              <a:rPr sz="2115" spc="-118" dirty="0">
                <a:solidFill>
                  <a:srgbClr val="FFFFFF"/>
                </a:solidFill>
              </a:rPr>
              <a:t> </a:t>
            </a:r>
            <a:r>
              <a:rPr sz="2115" spc="75" dirty="0">
                <a:solidFill>
                  <a:srgbClr val="FFFFFF"/>
                </a:solidFill>
              </a:rPr>
              <a:t>produce</a:t>
            </a:r>
            <a:r>
              <a:rPr sz="2115" spc="-118" dirty="0">
                <a:solidFill>
                  <a:srgbClr val="FFFFFF"/>
                </a:solidFill>
              </a:rPr>
              <a:t> </a:t>
            </a:r>
            <a:r>
              <a:rPr sz="2115" spc="70" dirty="0">
                <a:solidFill>
                  <a:srgbClr val="FFFFFF"/>
                </a:solidFill>
              </a:rPr>
              <a:t>great </a:t>
            </a:r>
            <a:r>
              <a:rPr sz="2115" spc="-5" dirty="0">
                <a:solidFill>
                  <a:srgbClr val="FFFFFF"/>
                </a:solidFill>
              </a:rPr>
              <a:t>results.</a:t>
            </a:r>
            <a:endParaRPr sz="2115"/>
          </a:p>
          <a:p>
            <a:pPr marL="111765">
              <a:lnSpc>
                <a:spcPts val="1210"/>
              </a:lnSpc>
            </a:pPr>
            <a:r>
              <a:rPr sz="1114" b="1" dirty="0">
                <a:solidFill>
                  <a:srgbClr val="FFFFFF"/>
                </a:solidFill>
                <a:latin typeface="Bradley Hand"/>
                <a:cs typeface="Bradley Hand"/>
              </a:rPr>
              <a:t>(though</a:t>
            </a:r>
            <a:r>
              <a:rPr sz="1114" b="1" spc="2" dirty="0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sz="1114" b="1" dirty="0">
                <a:solidFill>
                  <a:srgbClr val="FFFFFF"/>
                </a:solidFill>
                <a:latin typeface="Bradley Hand"/>
                <a:cs typeface="Bradley Hand"/>
              </a:rPr>
              <a:t>we’ll</a:t>
            </a:r>
            <a:r>
              <a:rPr sz="1114" b="1" spc="2" dirty="0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sz="1114" b="1" dirty="0">
                <a:solidFill>
                  <a:srgbClr val="FFFFFF"/>
                </a:solidFill>
                <a:latin typeface="Bradley Hand"/>
                <a:cs typeface="Bradley Hand"/>
              </a:rPr>
              <a:t>see</a:t>
            </a:r>
            <a:r>
              <a:rPr sz="1114" b="1" spc="2" dirty="0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sz="1114" b="1" dirty="0">
                <a:solidFill>
                  <a:srgbClr val="FFFFFF"/>
                </a:solidFill>
                <a:latin typeface="Bradley Hand"/>
                <a:cs typeface="Bradley Hand"/>
              </a:rPr>
              <a:t>how</a:t>
            </a:r>
            <a:r>
              <a:rPr sz="1114" b="1" spc="2" dirty="0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sz="1114" b="1" dirty="0">
                <a:solidFill>
                  <a:srgbClr val="FFFFFF"/>
                </a:solidFill>
                <a:latin typeface="Bradley Hand"/>
                <a:cs typeface="Bradley Hand"/>
              </a:rPr>
              <a:t>to</a:t>
            </a:r>
            <a:r>
              <a:rPr sz="1114" b="1" spc="2" dirty="0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sz="1114" b="1" dirty="0">
                <a:solidFill>
                  <a:srgbClr val="FFFFFF"/>
                </a:solidFill>
                <a:latin typeface="Bradley Hand"/>
                <a:cs typeface="Bradley Hand"/>
              </a:rPr>
              <a:t>get</a:t>
            </a:r>
            <a:r>
              <a:rPr sz="1114" b="1" spc="2" dirty="0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sz="1114" b="1" dirty="0">
                <a:solidFill>
                  <a:srgbClr val="FFFFFF"/>
                </a:solidFill>
                <a:latin typeface="Bradley Hand"/>
                <a:cs typeface="Bradley Hand"/>
              </a:rPr>
              <a:t>great</a:t>
            </a:r>
            <a:r>
              <a:rPr sz="1114" b="1" spc="2" dirty="0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sz="1114" b="1" dirty="0">
                <a:solidFill>
                  <a:srgbClr val="FFFFFF"/>
                </a:solidFill>
                <a:latin typeface="Bradley Hand"/>
                <a:cs typeface="Bradley Hand"/>
              </a:rPr>
              <a:t>results</a:t>
            </a:r>
            <a:r>
              <a:rPr sz="1114" b="1" spc="2" dirty="0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sz="1114" b="1" dirty="0">
                <a:solidFill>
                  <a:srgbClr val="FFFFFF"/>
                </a:solidFill>
                <a:latin typeface="Bradley Hand"/>
                <a:cs typeface="Bradley Hand"/>
              </a:rPr>
              <a:t>without</a:t>
            </a:r>
            <a:r>
              <a:rPr sz="1114" b="1" spc="2" dirty="0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sz="1114" b="1" dirty="0">
                <a:solidFill>
                  <a:srgbClr val="FFFFFF"/>
                </a:solidFill>
                <a:latin typeface="Bradley Hand"/>
                <a:cs typeface="Bradley Hand"/>
              </a:rPr>
              <a:t>huge</a:t>
            </a:r>
            <a:r>
              <a:rPr sz="1114" b="1" spc="2" dirty="0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sz="1114" b="1" dirty="0">
                <a:solidFill>
                  <a:srgbClr val="FFFFFF"/>
                </a:solidFill>
                <a:latin typeface="Bradley Hand"/>
                <a:cs typeface="Bradley Hand"/>
              </a:rPr>
              <a:t>amounts</a:t>
            </a:r>
            <a:r>
              <a:rPr sz="1114" b="1" spc="2" dirty="0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sz="1114" b="1" dirty="0">
                <a:solidFill>
                  <a:srgbClr val="FFFFFF"/>
                </a:solidFill>
                <a:latin typeface="Bradley Hand"/>
                <a:cs typeface="Bradley Hand"/>
              </a:rPr>
              <a:t>of</a:t>
            </a:r>
            <a:r>
              <a:rPr sz="1114" b="1" spc="2" dirty="0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sz="1114" b="1" spc="-5" dirty="0">
                <a:solidFill>
                  <a:srgbClr val="FFFFFF"/>
                </a:solidFill>
                <a:latin typeface="Bradley Hand"/>
                <a:cs typeface="Bradley Hand"/>
              </a:rPr>
              <a:t>data)</a:t>
            </a:r>
            <a:endParaRPr sz="1114">
              <a:latin typeface="Bradley Hand"/>
              <a:cs typeface="Bradley Han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105516" y="961957"/>
            <a:ext cx="4912172" cy="4051553"/>
          </a:xfrm>
          <a:custGeom>
            <a:avLst/>
            <a:gdLst/>
            <a:ahLst/>
            <a:cxnLst/>
            <a:rect l="l" t="t" r="r" b="b"/>
            <a:pathLst>
              <a:path w="10800715" h="8908415">
                <a:moveTo>
                  <a:pt x="1813382" y="0"/>
                </a:moveTo>
                <a:lnTo>
                  <a:pt x="1348237" y="3291"/>
                </a:lnTo>
                <a:lnTo>
                  <a:pt x="1238094" y="6995"/>
                </a:lnTo>
                <a:lnTo>
                  <a:pt x="1186469" y="9595"/>
                </a:lnTo>
                <a:lnTo>
                  <a:pt x="1137052" y="12772"/>
                </a:lnTo>
                <a:lnTo>
                  <a:pt x="1089772" y="16581"/>
                </a:lnTo>
                <a:lnTo>
                  <a:pt x="1044561" y="21082"/>
                </a:lnTo>
                <a:lnTo>
                  <a:pt x="1001349" y="26331"/>
                </a:lnTo>
                <a:lnTo>
                  <a:pt x="960068" y="32386"/>
                </a:lnTo>
                <a:lnTo>
                  <a:pt x="920649" y="39304"/>
                </a:lnTo>
                <a:lnTo>
                  <a:pt x="883023" y="47144"/>
                </a:lnTo>
                <a:lnTo>
                  <a:pt x="812873" y="65818"/>
                </a:lnTo>
                <a:lnTo>
                  <a:pt x="703534" y="106587"/>
                </a:lnTo>
                <a:lnTo>
                  <a:pt x="659027" y="126210"/>
                </a:lnTo>
                <a:lnTo>
                  <a:pt x="615595" y="147685"/>
                </a:lnTo>
                <a:lnTo>
                  <a:pt x="573285" y="170966"/>
                </a:lnTo>
                <a:lnTo>
                  <a:pt x="532148" y="196001"/>
                </a:lnTo>
                <a:lnTo>
                  <a:pt x="492230" y="222745"/>
                </a:lnTo>
                <a:lnTo>
                  <a:pt x="453582" y="251146"/>
                </a:lnTo>
                <a:lnTo>
                  <a:pt x="416252" y="281158"/>
                </a:lnTo>
                <a:lnTo>
                  <a:pt x="380288" y="312730"/>
                </a:lnTo>
                <a:lnTo>
                  <a:pt x="345739" y="345816"/>
                </a:lnTo>
                <a:lnTo>
                  <a:pt x="312654" y="380364"/>
                </a:lnTo>
                <a:lnTo>
                  <a:pt x="281081" y="416328"/>
                </a:lnTo>
                <a:lnTo>
                  <a:pt x="251070" y="453659"/>
                </a:lnTo>
                <a:lnTo>
                  <a:pt x="222668" y="492307"/>
                </a:lnTo>
                <a:lnTo>
                  <a:pt x="195925" y="532224"/>
                </a:lnTo>
                <a:lnTo>
                  <a:pt x="170889" y="573362"/>
                </a:lnTo>
                <a:lnTo>
                  <a:pt x="147609" y="615671"/>
                </a:lnTo>
                <a:lnTo>
                  <a:pt x="126134" y="659104"/>
                </a:lnTo>
                <a:lnTo>
                  <a:pt x="106512" y="703611"/>
                </a:lnTo>
                <a:lnTo>
                  <a:pt x="76691" y="780288"/>
                </a:lnTo>
                <a:lnTo>
                  <a:pt x="55887" y="847197"/>
                </a:lnTo>
                <a:lnTo>
                  <a:pt x="39228" y="920726"/>
                </a:lnTo>
                <a:lnTo>
                  <a:pt x="32309" y="960145"/>
                </a:lnTo>
                <a:lnTo>
                  <a:pt x="26254" y="1001426"/>
                </a:lnTo>
                <a:lnTo>
                  <a:pt x="21005" y="1044638"/>
                </a:lnTo>
                <a:lnTo>
                  <a:pt x="16505" y="1089849"/>
                </a:lnTo>
                <a:lnTo>
                  <a:pt x="12695" y="1137129"/>
                </a:lnTo>
                <a:lnTo>
                  <a:pt x="9519" y="1186547"/>
                </a:lnTo>
                <a:lnTo>
                  <a:pt x="6918" y="1238171"/>
                </a:lnTo>
                <a:lnTo>
                  <a:pt x="4836" y="1292070"/>
                </a:lnTo>
                <a:lnTo>
                  <a:pt x="3214" y="1348314"/>
                </a:lnTo>
                <a:lnTo>
                  <a:pt x="1995" y="1406972"/>
                </a:lnTo>
                <a:lnTo>
                  <a:pt x="1122" y="1468112"/>
                </a:lnTo>
                <a:lnTo>
                  <a:pt x="537" y="1531803"/>
                </a:lnTo>
                <a:lnTo>
                  <a:pt x="182" y="1598115"/>
                </a:lnTo>
                <a:lnTo>
                  <a:pt x="0" y="1667115"/>
                </a:lnTo>
                <a:lnTo>
                  <a:pt x="0" y="7241234"/>
                </a:lnTo>
                <a:lnTo>
                  <a:pt x="182" y="7310235"/>
                </a:lnTo>
                <a:lnTo>
                  <a:pt x="537" y="7376547"/>
                </a:lnTo>
                <a:lnTo>
                  <a:pt x="1122" y="7440238"/>
                </a:lnTo>
                <a:lnTo>
                  <a:pt x="1995" y="7501378"/>
                </a:lnTo>
                <a:lnTo>
                  <a:pt x="3214" y="7560036"/>
                </a:lnTo>
                <a:lnTo>
                  <a:pt x="4836" y="7616280"/>
                </a:lnTo>
                <a:lnTo>
                  <a:pt x="6918" y="7670179"/>
                </a:lnTo>
                <a:lnTo>
                  <a:pt x="9519" y="7721804"/>
                </a:lnTo>
                <a:lnTo>
                  <a:pt x="12695" y="7771221"/>
                </a:lnTo>
                <a:lnTo>
                  <a:pt x="16505" y="7818501"/>
                </a:lnTo>
                <a:lnTo>
                  <a:pt x="21005" y="7863713"/>
                </a:lnTo>
                <a:lnTo>
                  <a:pt x="26254" y="7906924"/>
                </a:lnTo>
                <a:lnTo>
                  <a:pt x="32309" y="7948205"/>
                </a:lnTo>
                <a:lnTo>
                  <a:pt x="39228" y="7987625"/>
                </a:lnTo>
                <a:lnTo>
                  <a:pt x="47068" y="8025251"/>
                </a:lnTo>
                <a:lnTo>
                  <a:pt x="65742" y="8095401"/>
                </a:lnTo>
                <a:lnTo>
                  <a:pt x="106512" y="8204740"/>
                </a:lnTo>
                <a:lnTo>
                  <a:pt x="126134" y="8249247"/>
                </a:lnTo>
                <a:lnTo>
                  <a:pt x="147609" y="8292679"/>
                </a:lnTo>
                <a:lnTo>
                  <a:pt x="170889" y="8334988"/>
                </a:lnTo>
                <a:lnTo>
                  <a:pt x="195925" y="8376126"/>
                </a:lnTo>
                <a:lnTo>
                  <a:pt x="222668" y="8416043"/>
                </a:lnTo>
                <a:lnTo>
                  <a:pt x="251070" y="8454692"/>
                </a:lnTo>
                <a:lnTo>
                  <a:pt x="281081" y="8492022"/>
                </a:lnTo>
                <a:lnTo>
                  <a:pt x="312654" y="8527986"/>
                </a:lnTo>
                <a:lnTo>
                  <a:pt x="345739" y="8562535"/>
                </a:lnTo>
                <a:lnTo>
                  <a:pt x="380288" y="8595620"/>
                </a:lnTo>
                <a:lnTo>
                  <a:pt x="416252" y="8627193"/>
                </a:lnTo>
                <a:lnTo>
                  <a:pt x="453582" y="8657204"/>
                </a:lnTo>
                <a:lnTo>
                  <a:pt x="492230" y="8685606"/>
                </a:lnTo>
                <a:lnTo>
                  <a:pt x="532148" y="8712349"/>
                </a:lnTo>
                <a:lnTo>
                  <a:pt x="573285" y="8737385"/>
                </a:lnTo>
                <a:lnTo>
                  <a:pt x="615595" y="8760665"/>
                </a:lnTo>
                <a:lnTo>
                  <a:pt x="659027" y="8782140"/>
                </a:lnTo>
                <a:lnTo>
                  <a:pt x="703534" y="8801763"/>
                </a:lnTo>
                <a:lnTo>
                  <a:pt x="780211" y="8831583"/>
                </a:lnTo>
                <a:lnTo>
                  <a:pt x="847120" y="8852387"/>
                </a:lnTo>
                <a:lnTo>
                  <a:pt x="920649" y="8869046"/>
                </a:lnTo>
                <a:lnTo>
                  <a:pt x="960068" y="8875964"/>
                </a:lnTo>
                <a:lnTo>
                  <a:pt x="1001349" y="8882020"/>
                </a:lnTo>
                <a:lnTo>
                  <a:pt x="1044561" y="8887268"/>
                </a:lnTo>
                <a:lnTo>
                  <a:pt x="1089772" y="8891769"/>
                </a:lnTo>
                <a:lnTo>
                  <a:pt x="1137052" y="8895579"/>
                </a:lnTo>
                <a:lnTo>
                  <a:pt x="1186469" y="8898755"/>
                </a:lnTo>
                <a:lnTo>
                  <a:pt x="1238094" y="8901355"/>
                </a:lnTo>
                <a:lnTo>
                  <a:pt x="1291993" y="8903438"/>
                </a:lnTo>
                <a:lnTo>
                  <a:pt x="1406894" y="8906278"/>
                </a:lnTo>
                <a:lnTo>
                  <a:pt x="1738796" y="8908341"/>
                </a:lnTo>
                <a:lnTo>
                  <a:pt x="9061666" y="8908341"/>
                </a:lnTo>
                <a:lnTo>
                  <a:pt x="9133425" y="8908274"/>
                </a:lnTo>
                <a:lnTo>
                  <a:pt x="9202427" y="8908092"/>
                </a:lnTo>
                <a:lnTo>
                  <a:pt x="9393571" y="8906278"/>
                </a:lnTo>
                <a:lnTo>
                  <a:pt x="9508473" y="8903438"/>
                </a:lnTo>
                <a:lnTo>
                  <a:pt x="9562373" y="8901355"/>
                </a:lnTo>
                <a:lnTo>
                  <a:pt x="9613998" y="8898755"/>
                </a:lnTo>
                <a:lnTo>
                  <a:pt x="9663416" y="8895579"/>
                </a:lnTo>
                <a:lnTo>
                  <a:pt x="9710696" y="8891769"/>
                </a:lnTo>
                <a:lnTo>
                  <a:pt x="9755908" y="8887268"/>
                </a:lnTo>
                <a:lnTo>
                  <a:pt x="9799120" y="8882020"/>
                </a:lnTo>
                <a:lnTo>
                  <a:pt x="9840401" y="8875964"/>
                </a:lnTo>
                <a:lnTo>
                  <a:pt x="9879820" y="8869046"/>
                </a:lnTo>
                <a:lnTo>
                  <a:pt x="9917447" y="8861206"/>
                </a:lnTo>
                <a:lnTo>
                  <a:pt x="9987597" y="8842532"/>
                </a:lnTo>
                <a:lnTo>
                  <a:pt x="10096935" y="8801763"/>
                </a:lnTo>
                <a:lnTo>
                  <a:pt x="10141442" y="8782140"/>
                </a:lnTo>
                <a:lnTo>
                  <a:pt x="10184874" y="8760665"/>
                </a:lnTo>
                <a:lnTo>
                  <a:pt x="10227183" y="8737385"/>
                </a:lnTo>
                <a:lnTo>
                  <a:pt x="10268320" y="8712349"/>
                </a:lnTo>
                <a:lnTo>
                  <a:pt x="10308237" y="8685606"/>
                </a:lnTo>
                <a:lnTo>
                  <a:pt x="10346885" y="8657204"/>
                </a:lnTo>
                <a:lnTo>
                  <a:pt x="10384215" y="8627193"/>
                </a:lnTo>
                <a:lnTo>
                  <a:pt x="10420179" y="8595620"/>
                </a:lnTo>
                <a:lnTo>
                  <a:pt x="10454727" y="8562535"/>
                </a:lnTo>
                <a:lnTo>
                  <a:pt x="10487812" y="8527986"/>
                </a:lnTo>
                <a:lnTo>
                  <a:pt x="10519384" y="8492022"/>
                </a:lnTo>
                <a:lnTo>
                  <a:pt x="10549396" y="8454692"/>
                </a:lnTo>
                <a:lnTo>
                  <a:pt x="10577797" y="8416043"/>
                </a:lnTo>
                <a:lnTo>
                  <a:pt x="10604540" y="8376126"/>
                </a:lnTo>
                <a:lnTo>
                  <a:pt x="10629576" y="8334988"/>
                </a:lnTo>
                <a:lnTo>
                  <a:pt x="10652856" y="8292679"/>
                </a:lnTo>
                <a:lnTo>
                  <a:pt x="10674332" y="8249247"/>
                </a:lnTo>
                <a:lnTo>
                  <a:pt x="10693955" y="8204740"/>
                </a:lnTo>
                <a:lnTo>
                  <a:pt x="10723776" y="8128063"/>
                </a:lnTo>
                <a:lnTo>
                  <a:pt x="10744580" y="8061153"/>
                </a:lnTo>
                <a:lnTo>
                  <a:pt x="10761238" y="7987625"/>
                </a:lnTo>
                <a:lnTo>
                  <a:pt x="10768157" y="7948205"/>
                </a:lnTo>
                <a:lnTo>
                  <a:pt x="10774212" y="7906924"/>
                </a:lnTo>
                <a:lnTo>
                  <a:pt x="10779461" y="7863713"/>
                </a:lnTo>
                <a:lnTo>
                  <a:pt x="10783961" y="7818501"/>
                </a:lnTo>
                <a:lnTo>
                  <a:pt x="10787771" y="7771221"/>
                </a:lnTo>
                <a:lnTo>
                  <a:pt x="10790947" y="7721804"/>
                </a:lnTo>
                <a:lnTo>
                  <a:pt x="10793547" y="7670179"/>
                </a:lnTo>
                <a:lnTo>
                  <a:pt x="10795630" y="7616280"/>
                </a:lnTo>
                <a:lnTo>
                  <a:pt x="10797251" y="7560036"/>
                </a:lnTo>
                <a:lnTo>
                  <a:pt x="10798470" y="7501378"/>
                </a:lnTo>
                <a:lnTo>
                  <a:pt x="10799343" y="7440238"/>
                </a:lnTo>
                <a:lnTo>
                  <a:pt x="10799928" y="7376547"/>
                </a:lnTo>
                <a:lnTo>
                  <a:pt x="10800283" y="7310235"/>
                </a:lnTo>
                <a:lnTo>
                  <a:pt x="10800466" y="7241234"/>
                </a:lnTo>
                <a:lnTo>
                  <a:pt x="10800466" y="1667115"/>
                </a:lnTo>
                <a:lnTo>
                  <a:pt x="10800283" y="1598115"/>
                </a:lnTo>
                <a:lnTo>
                  <a:pt x="10799928" y="1531803"/>
                </a:lnTo>
                <a:lnTo>
                  <a:pt x="10799343" y="1468112"/>
                </a:lnTo>
                <a:lnTo>
                  <a:pt x="10798470" y="1406972"/>
                </a:lnTo>
                <a:lnTo>
                  <a:pt x="10797251" y="1348314"/>
                </a:lnTo>
                <a:lnTo>
                  <a:pt x="10795630" y="1292070"/>
                </a:lnTo>
                <a:lnTo>
                  <a:pt x="10793547" y="1238171"/>
                </a:lnTo>
                <a:lnTo>
                  <a:pt x="10790947" y="1186547"/>
                </a:lnTo>
                <a:lnTo>
                  <a:pt x="10787771" y="1137129"/>
                </a:lnTo>
                <a:lnTo>
                  <a:pt x="10783961" y="1089849"/>
                </a:lnTo>
                <a:lnTo>
                  <a:pt x="10779461" y="1044638"/>
                </a:lnTo>
                <a:lnTo>
                  <a:pt x="10774212" y="1001426"/>
                </a:lnTo>
                <a:lnTo>
                  <a:pt x="10768157" y="960145"/>
                </a:lnTo>
                <a:lnTo>
                  <a:pt x="10761238" y="920726"/>
                </a:lnTo>
                <a:lnTo>
                  <a:pt x="10753399" y="883099"/>
                </a:lnTo>
                <a:lnTo>
                  <a:pt x="10734725" y="812949"/>
                </a:lnTo>
                <a:lnTo>
                  <a:pt x="10693955" y="703611"/>
                </a:lnTo>
                <a:lnTo>
                  <a:pt x="10674332" y="659104"/>
                </a:lnTo>
                <a:lnTo>
                  <a:pt x="10652856" y="615671"/>
                </a:lnTo>
                <a:lnTo>
                  <a:pt x="10629576" y="573362"/>
                </a:lnTo>
                <a:lnTo>
                  <a:pt x="10604540" y="532224"/>
                </a:lnTo>
                <a:lnTo>
                  <a:pt x="10577797" y="492307"/>
                </a:lnTo>
                <a:lnTo>
                  <a:pt x="10549396" y="453659"/>
                </a:lnTo>
                <a:lnTo>
                  <a:pt x="10519384" y="416328"/>
                </a:lnTo>
                <a:lnTo>
                  <a:pt x="10487812" y="380364"/>
                </a:lnTo>
                <a:lnTo>
                  <a:pt x="10454727" y="345816"/>
                </a:lnTo>
                <a:lnTo>
                  <a:pt x="10420179" y="312730"/>
                </a:lnTo>
                <a:lnTo>
                  <a:pt x="10384215" y="281158"/>
                </a:lnTo>
                <a:lnTo>
                  <a:pt x="10346885" y="251146"/>
                </a:lnTo>
                <a:lnTo>
                  <a:pt x="10308237" y="222745"/>
                </a:lnTo>
                <a:lnTo>
                  <a:pt x="10268320" y="196001"/>
                </a:lnTo>
                <a:lnTo>
                  <a:pt x="10227183" y="170966"/>
                </a:lnTo>
                <a:lnTo>
                  <a:pt x="10184874" y="147685"/>
                </a:lnTo>
                <a:lnTo>
                  <a:pt x="10141442" y="126210"/>
                </a:lnTo>
                <a:lnTo>
                  <a:pt x="10096935" y="106587"/>
                </a:lnTo>
                <a:lnTo>
                  <a:pt x="10020259" y="76767"/>
                </a:lnTo>
                <a:lnTo>
                  <a:pt x="9953349" y="55963"/>
                </a:lnTo>
                <a:lnTo>
                  <a:pt x="9879820" y="39304"/>
                </a:lnTo>
                <a:lnTo>
                  <a:pt x="9840401" y="32386"/>
                </a:lnTo>
                <a:lnTo>
                  <a:pt x="9799120" y="26331"/>
                </a:lnTo>
                <a:lnTo>
                  <a:pt x="9755908" y="21082"/>
                </a:lnTo>
                <a:lnTo>
                  <a:pt x="9710696" y="16581"/>
                </a:lnTo>
                <a:lnTo>
                  <a:pt x="9663416" y="12772"/>
                </a:lnTo>
                <a:lnTo>
                  <a:pt x="9613998" y="9595"/>
                </a:lnTo>
                <a:lnTo>
                  <a:pt x="9562373" y="6995"/>
                </a:lnTo>
                <a:lnTo>
                  <a:pt x="9452229" y="3291"/>
                </a:lnTo>
                <a:lnTo>
                  <a:pt x="9393571" y="2072"/>
                </a:lnTo>
                <a:lnTo>
                  <a:pt x="9332430" y="1199"/>
                </a:lnTo>
                <a:lnTo>
                  <a:pt x="9268739" y="614"/>
                </a:lnTo>
                <a:lnTo>
                  <a:pt x="9202427" y="259"/>
                </a:lnTo>
                <a:lnTo>
                  <a:pt x="9133425" y="76"/>
                </a:lnTo>
                <a:lnTo>
                  <a:pt x="9061666" y="9"/>
                </a:lnTo>
                <a:lnTo>
                  <a:pt x="1813382" y="0"/>
                </a:lnTo>
                <a:close/>
              </a:path>
            </a:pathLst>
          </a:custGeom>
          <a:solidFill>
            <a:srgbClr val="16E7CF"/>
          </a:solidFill>
        </p:spPr>
        <p:txBody>
          <a:bodyPr wrap="square" lIns="0" tIns="0" rIns="0" bIns="0" rtlCol="0"/>
          <a:lstStyle/>
          <a:p>
            <a:endParaRPr sz="637"/>
          </a:p>
        </p:txBody>
      </p:sp>
      <p:sp>
        <p:nvSpPr>
          <p:cNvPr id="3" name="object 3"/>
          <p:cNvSpPr txBox="1"/>
          <p:nvPr/>
        </p:nvSpPr>
        <p:spPr>
          <a:xfrm>
            <a:off x="5760394" y="4681817"/>
            <a:ext cx="1606297" cy="236501"/>
          </a:xfrm>
          <a:prstGeom prst="rect">
            <a:avLst/>
          </a:prstGeom>
        </p:spPr>
        <p:txBody>
          <a:bodyPr vert="horz" wrap="square" lIns="0" tIns="5487" rIns="0" bIns="0" rtlCol="0">
            <a:spAutoFit/>
          </a:bodyPr>
          <a:lstStyle/>
          <a:p>
            <a:pPr marL="5776">
              <a:spcBef>
                <a:spcPts val="43"/>
              </a:spcBef>
            </a:pPr>
            <a:r>
              <a:rPr sz="1501" spc="43" dirty="0">
                <a:solidFill>
                  <a:srgbClr val="FFFFFF"/>
                </a:solidFill>
              </a:rPr>
              <a:t>Unstructured</a:t>
            </a:r>
            <a:r>
              <a:rPr sz="1501" spc="-157" dirty="0">
                <a:solidFill>
                  <a:srgbClr val="FFFFFF"/>
                </a:solidFill>
              </a:rPr>
              <a:t> </a:t>
            </a:r>
            <a:r>
              <a:rPr sz="1501" spc="36" dirty="0">
                <a:solidFill>
                  <a:srgbClr val="FFFFFF"/>
                </a:solidFill>
              </a:rPr>
              <a:t>data</a:t>
            </a:r>
            <a:endParaRPr sz="1501"/>
          </a:p>
        </p:txBody>
      </p:sp>
      <p:sp>
        <p:nvSpPr>
          <p:cNvPr id="4" name="object 4"/>
          <p:cNvSpPr txBox="1"/>
          <p:nvPr/>
        </p:nvSpPr>
        <p:spPr>
          <a:xfrm>
            <a:off x="4225812" y="2354671"/>
            <a:ext cx="230961" cy="1266381"/>
          </a:xfrm>
          <a:prstGeom prst="rect">
            <a:avLst/>
          </a:prstGeom>
        </p:spPr>
        <p:txBody>
          <a:bodyPr vert="vert270" wrap="square" lIns="0" tIns="7220" rIns="0" bIns="0" rtlCol="0">
            <a:spAutoFit/>
          </a:bodyPr>
          <a:lstStyle/>
          <a:p>
            <a:pPr marL="5776">
              <a:spcBef>
                <a:spcPts val="57"/>
              </a:spcBef>
            </a:pPr>
            <a:r>
              <a:rPr sz="1501" spc="30" dirty="0">
                <a:solidFill>
                  <a:srgbClr val="FFFFFF"/>
                </a:solidFill>
              </a:rPr>
              <a:t>Deep</a:t>
            </a:r>
            <a:r>
              <a:rPr sz="1501" spc="-155" dirty="0">
                <a:solidFill>
                  <a:srgbClr val="FFFFFF"/>
                </a:solidFill>
              </a:rPr>
              <a:t> </a:t>
            </a:r>
            <a:r>
              <a:rPr sz="1501" spc="-5" dirty="0">
                <a:solidFill>
                  <a:srgbClr val="FFFFFF"/>
                </a:solidFill>
              </a:rPr>
              <a:t>Learning</a:t>
            </a:r>
            <a:endParaRPr sz="1501"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42082" y="202397"/>
            <a:ext cx="3875175" cy="2421534"/>
          </a:xfrm>
          <a:prstGeom prst="rect">
            <a:avLst/>
          </a:prstGeom>
        </p:spPr>
        <p:txBody>
          <a:bodyPr spcFirstLastPara="1" vert="horz" wrap="square" lIns="0" tIns="420407" rIns="0" bIns="0" rtlCol="0" anchor="t" anchorCtr="0">
            <a:spAutoFit/>
          </a:bodyPr>
          <a:lstStyle/>
          <a:p>
            <a:pPr marL="10974">
              <a:spcBef>
                <a:spcPts val="59"/>
              </a:spcBef>
            </a:pPr>
            <a:r>
              <a:rPr sz="4298" dirty="0"/>
              <a:t>Machine</a:t>
            </a:r>
            <a:r>
              <a:rPr sz="4298" spc="-405" dirty="0"/>
              <a:t> </a:t>
            </a:r>
            <a:r>
              <a:rPr sz="4298" spc="27" dirty="0"/>
              <a:t>Learning</a:t>
            </a:r>
            <a:r>
              <a:rPr sz="4298" spc="-402" dirty="0"/>
              <a:t> </a:t>
            </a:r>
            <a:r>
              <a:rPr sz="4298" spc="-61" dirty="0"/>
              <a:t>vs.</a:t>
            </a:r>
            <a:r>
              <a:rPr sz="4298" spc="-405" dirty="0"/>
              <a:t> </a:t>
            </a:r>
            <a:r>
              <a:rPr sz="4298" spc="102" dirty="0"/>
              <a:t>Deep</a:t>
            </a:r>
            <a:r>
              <a:rPr sz="4298" spc="-402" dirty="0"/>
              <a:t> </a:t>
            </a:r>
            <a:r>
              <a:rPr sz="4298" spc="-5" dirty="0"/>
              <a:t>Learning</a:t>
            </a:r>
            <a:endParaRPr sz="4298"/>
          </a:p>
        </p:txBody>
      </p:sp>
      <p:sp>
        <p:nvSpPr>
          <p:cNvPr id="6" name="object 6"/>
          <p:cNvSpPr/>
          <p:nvPr/>
        </p:nvSpPr>
        <p:spPr>
          <a:xfrm>
            <a:off x="162269" y="961957"/>
            <a:ext cx="3596984" cy="4051553"/>
          </a:xfrm>
          <a:custGeom>
            <a:avLst/>
            <a:gdLst/>
            <a:ahLst/>
            <a:cxnLst/>
            <a:rect l="l" t="t" r="r" b="b"/>
            <a:pathLst>
              <a:path w="7908925" h="8908415">
                <a:moveTo>
                  <a:pt x="1813384" y="0"/>
                </a:moveTo>
                <a:lnTo>
                  <a:pt x="1348238" y="3291"/>
                </a:lnTo>
                <a:lnTo>
                  <a:pt x="1238094" y="6995"/>
                </a:lnTo>
                <a:lnTo>
                  <a:pt x="1186470" y="9595"/>
                </a:lnTo>
                <a:lnTo>
                  <a:pt x="1137052" y="12772"/>
                </a:lnTo>
                <a:lnTo>
                  <a:pt x="1089772" y="16581"/>
                </a:lnTo>
                <a:lnTo>
                  <a:pt x="1044561" y="21082"/>
                </a:lnTo>
                <a:lnTo>
                  <a:pt x="1001349" y="26331"/>
                </a:lnTo>
                <a:lnTo>
                  <a:pt x="960068" y="32386"/>
                </a:lnTo>
                <a:lnTo>
                  <a:pt x="920649" y="39304"/>
                </a:lnTo>
                <a:lnTo>
                  <a:pt x="883023" y="47144"/>
                </a:lnTo>
                <a:lnTo>
                  <a:pt x="812873" y="65818"/>
                </a:lnTo>
                <a:lnTo>
                  <a:pt x="703534" y="106587"/>
                </a:lnTo>
                <a:lnTo>
                  <a:pt x="659027" y="126210"/>
                </a:lnTo>
                <a:lnTo>
                  <a:pt x="615594" y="147685"/>
                </a:lnTo>
                <a:lnTo>
                  <a:pt x="573285" y="170966"/>
                </a:lnTo>
                <a:lnTo>
                  <a:pt x="532147" y="196001"/>
                </a:lnTo>
                <a:lnTo>
                  <a:pt x="492230" y="222745"/>
                </a:lnTo>
                <a:lnTo>
                  <a:pt x="453582" y="251146"/>
                </a:lnTo>
                <a:lnTo>
                  <a:pt x="416251" y="281158"/>
                </a:lnTo>
                <a:lnTo>
                  <a:pt x="380287" y="312730"/>
                </a:lnTo>
                <a:lnTo>
                  <a:pt x="345739" y="345816"/>
                </a:lnTo>
                <a:lnTo>
                  <a:pt x="312653" y="380364"/>
                </a:lnTo>
                <a:lnTo>
                  <a:pt x="281081" y="416328"/>
                </a:lnTo>
                <a:lnTo>
                  <a:pt x="251069" y="453659"/>
                </a:lnTo>
                <a:lnTo>
                  <a:pt x="222668" y="492307"/>
                </a:lnTo>
                <a:lnTo>
                  <a:pt x="195925" y="532224"/>
                </a:lnTo>
                <a:lnTo>
                  <a:pt x="170889" y="573362"/>
                </a:lnTo>
                <a:lnTo>
                  <a:pt x="147609" y="615671"/>
                </a:lnTo>
                <a:lnTo>
                  <a:pt x="126133" y="659104"/>
                </a:lnTo>
                <a:lnTo>
                  <a:pt x="106511" y="703611"/>
                </a:lnTo>
                <a:lnTo>
                  <a:pt x="76690" y="780288"/>
                </a:lnTo>
                <a:lnTo>
                  <a:pt x="55886" y="847197"/>
                </a:lnTo>
                <a:lnTo>
                  <a:pt x="39228" y="920726"/>
                </a:lnTo>
                <a:lnTo>
                  <a:pt x="32309" y="960145"/>
                </a:lnTo>
                <a:lnTo>
                  <a:pt x="26254" y="1001426"/>
                </a:lnTo>
                <a:lnTo>
                  <a:pt x="21005" y="1044638"/>
                </a:lnTo>
                <a:lnTo>
                  <a:pt x="16504" y="1089849"/>
                </a:lnTo>
                <a:lnTo>
                  <a:pt x="12695" y="1137129"/>
                </a:lnTo>
                <a:lnTo>
                  <a:pt x="9519" y="1186547"/>
                </a:lnTo>
                <a:lnTo>
                  <a:pt x="6918" y="1238171"/>
                </a:lnTo>
                <a:lnTo>
                  <a:pt x="4836" y="1292070"/>
                </a:lnTo>
                <a:lnTo>
                  <a:pt x="3214" y="1348314"/>
                </a:lnTo>
                <a:lnTo>
                  <a:pt x="1995" y="1406972"/>
                </a:lnTo>
                <a:lnTo>
                  <a:pt x="1122" y="1468112"/>
                </a:lnTo>
                <a:lnTo>
                  <a:pt x="537" y="1531803"/>
                </a:lnTo>
                <a:lnTo>
                  <a:pt x="182" y="1598115"/>
                </a:lnTo>
                <a:lnTo>
                  <a:pt x="0" y="1667115"/>
                </a:lnTo>
                <a:lnTo>
                  <a:pt x="0" y="7241234"/>
                </a:lnTo>
                <a:lnTo>
                  <a:pt x="182" y="7310235"/>
                </a:lnTo>
                <a:lnTo>
                  <a:pt x="537" y="7376547"/>
                </a:lnTo>
                <a:lnTo>
                  <a:pt x="1122" y="7440238"/>
                </a:lnTo>
                <a:lnTo>
                  <a:pt x="1995" y="7501378"/>
                </a:lnTo>
                <a:lnTo>
                  <a:pt x="3214" y="7560036"/>
                </a:lnTo>
                <a:lnTo>
                  <a:pt x="4836" y="7616280"/>
                </a:lnTo>
                <a:lnTo>
                  <a:pt x="6918" y="7670179"/>
                </a:lnTo>
                <a:lnTo>
                  <a:pt x="9519" y="7721804"/>
                </a:lnTo>
                <a:lnTo>
                  <a:pt x="12695" y="7771221"/>
                </a:lnTo>
                <a:lnTo>
                  <a:pt x="16504" y="7818501"/>
                </a:lnTo>
                <a:lnTo>
                  <a:pt x="21005" y="7863713"/>
                </a:lnTo>
                <a:lnTo>
                  <a:pt x="26254" y="7906924"/>
                </a:lnTo>
                <a:lnTo>
                  <a:pt x="32309" y="7948205"/>
                </a:lnTo>
                <a:lnTo>
                  <a:pt x="39228" y="7987625"/>
                </a:lnTo>
                <a:lnTo>
                  <a:pt x="47067" y="8025251"/>
                </a:lnTo>
                <a:lnTo>
                  <a:pt x="65741" y="8095401"/>
                </a:lnTo>
                <a:lnTo>
                  <a:pt x="106511" y="8204740"/>
                </a:lnTo>
                <a:lnTo>
                  <a:pt x="126133" y="8249247"/>
                </a:lnTo>
                <a:lnTo>
                  <a:pt x="147609" y="8292679"/>
                </a:lnTo>
                <a:lnTo>
                  <a:pt x="170889" y="8334988"/>
                </a:lnTo>
                <a:lnTo>
                  <a:pt x="195925" y="8376126"/>
                </a:lnTo>
                <a:lnTo>
                  <a:pt x="222668" y="8416043"/>
                </a:lnTo>
                <a:lnTo>
                  <a:pt x="251069" y="8454692"/>
                </a:lnTo>
                <a:lnTo>
                  <a:pt x="281081" y="8492022"/>
                </a:lnTo>
                <a:lnTo>
                  <a:pt x="312653" y="8527986"/>
                </a:lnTo>
                <a:lnTo>
                  <a:pt x="345739" y="8562535"/>
                </a:lnTo>
                <a:lnTo>
                  <a:pt x="380287" y="8595620"/>
                </a:lnTo>
                <a:lnTo>
                  <a:pt x="416251" y="8627193"/>
                </a:lnTo>
                <a:lnTo>
                  <a:pt x="453582" y="8657204"/>
                </a:lnTo>
                <a:lnTo>
                  <a:pt x="492230" y="8685606"/>
                </a:lnTo>
                <a:lnTo>
                  <a:pt x="532147" y="8712349"/>
                </a:lnTo>
                <a:lnTo>
                  <a:pt x="573285" y="8737385"/>
                </a:lnTo>
                <a:lnTo>
                  <a:pt x="615594" y="8760665"/>
                </a:lnTo>
                <a:lnTo>
                  <a:pt x="659027" y="8782140"/>
                </a:lnTo>
                <a:lnTo>
                  <a:pt x="703534" y="8801763"/>
                </a:lnTo>
                <a:lnTo>
                  <a:pt x="780211" y="8831583"/>
                </a:lnTo>
                <a:lnTo>
                  <a:pt x="847120" y="8852387"/>
                </a:lnTo>
                <a:lnTo>
                  <a:pt x="920649" y="8869046"/>
                </a:lnTo>
                <a:lnTo>
                  <a:pt x="960068" y="8875964"/>
                </a:lnTo>
                <a:lnTo>
                  <a:pt x="1001349" y="8882020"/>
                </a:lnTo>
                <a:lnTo>
                  <a:pt x="1044561" y="8887268"/>
                </a:lnTo>
                <a:lnTo>
                  <a:pt x="1089772" y="8891769"/>
                </a:lnTo>
                <a:lnTo>
                  <a:pt x="1137052" y="8895579"/>
                </a:lnTo>
                <a:lnTo>
                  <a:pt x="1186470" y="8898755"/>
                </a:lnTo>
                <a:lnTo>
                  <a:pt x="1238094" y="8901355"/>
                </a:lnTo>
                <a:lnTo>
                  <a:pt x="1291994" y="8903438"/>
                </a:lnTo>
                <a:lnTo>
                  <a:pt x="1406895" y="8906278"/>
                </a:lnTo>
                <a:lnTo>
                  <a:pt x="1738798" y="8908341"/>
                </a:lnTo>
                <a:lnTo>
                  <a:pt x="6169740" y="8908341"/>
                </a:lnTo>
                <a:lnTo>
                  <a:pt x="6241499" y="8908274"/>
                </a:lnTo>
                <a:lnTo>
                  <a:pt x="6310500" y="8908092"/>
                </a:lnTo>
                <a:lnTo>
                  <a:pt x="6501643" y="8906278"/>
                </a:lnTo>
                <a:lnTo>
                  <a:pt x="6616545" y="8903438"/>
                </a:lnTo>
                <a:lnTo>
                  <a:pt x="6670445" y="8901355"/>
                </a:lnTo>
                <a:lnTo>
                  <a:pt x="6722069" y="8898755"/>
                </a:lnTo>
                <a:lnTo>
                  <a:pt x="6771486" y="8895579"/>
                </a:lnTo>
                <a:lnTo>
                  <a:pt x="6818766" y="8891769"/>
                </a:lnTo>
                <a:lnTo>
                  <a:pt x="6863978" y="8887268"/>
                </a:lnTo>
                <a:lnTo>
                  <a:pt x="6907190" y="8882020"/>
                </a:lnTo>
                <a:lnTo>
                  <a:pt x="6948470" y="8875964"/>
                </a:lnTo>
                <a:lnTo>
                  <a:pt x="6987890" y="8869046"/>
                </a:lnTo>
                <a:lnTo>
                  <a:pt x="7025516" y="8861206"/>
                </a:lnTo>
                <a:lnTo>
                  <a:pt x="7095666" y="8842532"/>
                </a:lnTo>
                <a:lnTo>
                  <a:pt x="7205005" y="8801763"/>
                </a:lnTo>
                <a:lnTo>
                  <a:pt x="7249512" y="8782140"/>
                </a:lnTo>
                <a:lnTo>
                  <a:pt x="7292944" y="8760665"/>
                </a:lnTo>
                <a:lnTo>
                  <a:pt x="7335253" y="8737385"/>
                </a:lnTo>
                <a:lnTo>
                  <a:pt x="7376391" y="8712349"/>
                </a:lnTo>
                <a:lnTo>
                  <a:pt x="7416308" y="8685606"/>
                </a:lnTo>
                <a:lnTo>
                  <a:pt x="7454957" y="8657204"/>
                </a:lnTo>
                <a:lnTo>
                  <a:pt x="7492287" y="8627193"/>
                </a:lnTo>
                <a:lnTo>
                  <a:pt x="7528251" y="8595620"/>
                </a:lnTo>
                <a:lnTo>
                  <a:pt x="7562800" y="8562535"/>
                </a:lnTo>
                <a:lnTo>
                  <a:pt x="7595885" y="8527986"/>
                </a:lnTo>
                <a:lnTo>
                  <a:pt x="7627457" y="8492022"/>
                </a:lnTo>
                <a:lnTo>
                  <a:pt x="7657469" y="8454692"/>
                </a:lnTo>
                <a:lnTo>
                  <a:pt x="7685870" y="8416043"/>
                </a:lnTo>
                <a:lnTo>
                  <a:pt x="7712614" y="8376126"/>
                </a:lnTo>
                <a:lnTo>
                  <a:pt x="7737649" y="8334988"/>
                </a:lnTo>
                <a:lnTo>
                  <a:pt x="7760929" y="8292679"/>
                </a:lnTo>
                <a:lnTo>
                  <a:pt x="7782405" y="8249247"/>
                </a:lnTo>
                <a:lnTo>
                  <a:pt x="7802027" y="8204740"/>
                </a:lnTo>
                <a:lnTo>
                  <a:pt x="7831848" y="8128063"/>
                </a:lnTo>
                <a:lnTo>
                  <a:pt x="7852652" y="8061153"/>
                </a:lnTo>
                <a:lnTo>
                  <a:pt x="7869311" y="7987625"/>
                </a:lnTo>
                <a:lnTo>
                  <a:pt x="7876229" y="7948205"/>
                </a:lnTo>
                <a:lnTo>
                  <a:pt x="7882285" y="7906924"/>
                </a:lnTo>
                <a:lnTo>
                  <a:pt x="7887534" y="7863713"/>
                </a:lnTo>
                <a:lnTo>
                  <a:pt x="7892034" y="7818501"/>
                </a:lnTo>
                <a:lnTo>
                  <a:pt x="7895844" y="7771221"/>
                </a:lnTo>
                <a:lnTo>
                  <a:pt x="7899020" y="7721804"/>
                </a:lnTo>
                <a:lnTo>
                  <a:pt x="7901620" y="7670179"/>
                </a:lnTo>
                <a:lnTo>
                  <a:pt x="7903703" y="7616280"/>
                </a:lnTo>
                <a:lnTo>
                  <a:pt x="7905325" y="7560036"/>
                </a:lnTo>
                <a:lnTo>
                  <a:pt x="7906543" y="7501378"/>
                </a:lnTo>
                <a:lnTo>
                  <a:pt x="7907416" y="7440238"/>
                </a:lnTo>
                <a:lnTo>
                  <a:pt x="7908002" y="7376547"/>
                </a:lnTo>
                <a:lnTo>
                  <a:pt x="7908357" y="7310235"/>
                </a:lnTo>
                <a:lnTo>
                  <a:pt x="7908539" y="7241234"/>
                </a:lnTo>
                <a:lnTo>
                  <a:pt x="7908539" y="1667115"/>
                </a:lnTo>
                <a:lnTo>
                  <a:pt x="7908357" y="1598115"/>
                </a:lnTo>
                <a:lnTo>
                  <a:pt x="7908002" y="1531803"/>
                </a:lnTo>
                <a:lnTo>
                  <a:pt x="7907416" y="1468112"/>
                </a:lnTo>
                <a:lnTo>
                  <a:pt x="7906543" y="1406972"/>
                </a:lnTo>
                <a:lnTo>
                  <a:pt x="7905325" y="1348314"/>
                </a:lnTo>
                <a:lnTo>
                  <a:pt x="7903703" y="1292070"/>
                </a:lnTo>
                <a:lnTo>
                  <a:pt x="7901620" y="1238171"/>
                </a:lnTo>
                <a:lnTo>
                  <a:pt x="7899020" y="1186547"/>
                </a:lnTo>
                <a:lnTo>
                  <a:pt x="7895844" y="1137129"/>
                </a:lnTo>
                <a:lnTo>
                  <a:pt x="7892034" y="1089849"/>
                </a:lnTo>
                <a:lnTo>
                  <a:pt x="7887534" y="1044638"/>
                </a:lnTo>
                <a:lnTo>
                  <a:pt x="7882285" y="1001426"/>
                </a:lnTo>
                <a:lnTo>
                  <a:pt x="7876229" y="960145"/>
                </a:lnTo>
                <a:lnTo>
                  <a:pt x="7869311" y="920726"/>
                </a:lnTo>
                <a:lnTo>
                  <a:pt x="7861471" y="883099"/>
                </a:lnTo>
                <a:lnTo>
                  <a:pt x="7842797" y="812949"/>
                </a:lnTo>
                <a:lnTo>
                  <a:pt x="7802027" y="703611"/>
                </a:lnTo>
                <a:lnTo>
                  <a:pt x="7782405" y="659104"/>
                </a:lnTo>
                <a:lnTo>
                  <a:pt x="7760929" y="615671"/>
                </a:lnTo>
                <a:lnTo>
                  <a:pt x="7737649" y="573362"/>
                </a:lnTo>
                <a:lnTo>
                  <a:pt x="7712614" y="532224"/>
                </a:lnTo>
                <a:lnTo>
                  <a:pt x="7685870" y="492307"/>
                </a:lnTo>
                <a:lnTo>
                  <a:pt x="7657469" y="453659"/>
                </a:lnTo>
                <a:lnTo>
                  <a:pt x="7627457" y="416328"/>
                </a:lnTo>
                <a:lnTo>
                  <a:pt x="7595885" y="380364"/>
                </a:lnTo>
                <a:lnTo>
                  <a:pt x="7562800" y="345816"/>
                </a:lnTo>
                <a:lnTo>
                  <a:pt x="7528251" y="312730"/>
                </a:lnTo>
                <a:lnTo>
                  <a:pt x="7492287" y="281158"/>
                </a:lnTo>
                <a:lnTo>
                  <a:pt x="7454957" y="251146"/>
                </a:lnTo>
                <a:lnTo>
                  <a:pt x="7416308" y="222745"/>
                </a:lnTo>
                <a:lnTo>
                  <a:pt x="7376391" y="196001"/>
                </a:lnTo>
                <a:lnTo>
                  <a:pt x="7335253" y="170966"/>
                </a:lnTo>
                <a:lnTo>
                  <a:pt x="7292944" y="147685"/>
                </a:lnTo>
                <a:lnTo>
                  <a:pt x="7249512" y="126210"/>
                </a:lnTo>
                <a:lnTo>
                  <a:pt x="7205005" y="106587"/>
                </a:lnTo>
                <a:lnTo>
                  <a:pt x="7128328" y="76767"/>
                </a:lnTo>
                <a:lnTo>
                  <a:pt x="7061418" y="55963"/>
                </a:lnTo>
                <a:lnTo>
                  <a:pt x="6987890" y="39304"/>
                </a:lnTo>
                <a:lnTo>
                  <a:pt x="6948470" y="32386"/>
                </a:lnTo>
                <a:lnTo>
                  <a:pt x="6907190" y="26331"/>
                </a:lnTo>
                <a:lnTo>
                  <a:pt x="6863978" y="21082"/>
                </a:lnTo>
                <a:lnTo>
                  <a:pt x="6818766" y="16581"/>
                </a:lnTo>
                <a:lnTo>
                  <a:pt x="6771486" y="12772"/>
                </a:lnTo>
                <a:lnTo>
                  <a:pt x="6722069" y="9595"/>
                </a:lnTo>
                <a:lnTo>
                  <a:pt x="6670445" y="6995"/>
                </a:lnTo>
                <a:lnTo>
                  <a:pt x="6616545" y="4913"/>
                </a:lnTo>
                <a:lnTo>
                  <a:pt x="6560301" y="3291"/>
                </a:lnTo>
                <a:lnTo>
                  <a:pt x="6501643" y="2072"/>
                </a:lnTo>
                <a:lnTo>
                  <a:pt x="6440503" y="1199"/>
                </a:lnTo>
                <a:lnTo>
                  <a:pt x="6376812" y="614"/>
                </a:lnTo>
                <a:lnTo>
                  <a:pt x="6310500" y="259"/>
                </a:lnTo>
                <a:lnTo>
                  <a:pt x="6241499" y="76"/>
                </a:lnTo>
                <a:lnTo>
                  <a:pt x="6169740" y="9"/>
                </a:lnTo>
                <a:lnTo>
                  <a:pt x="1813384" y="0"/>
                </a:lnTo>
                <a:close/>
              </a:path>
            </a:pathLst>
          </a:custGeom>
          <a:solidFill>
            <a:srgbClr val="00A2FF"/>
          </a:solidFill>
        </p:spPr>
        <p:txBody>
          <a:bodyPr wrap="square" lIns="0" tIns="0" rIns="0" bIns="0" rtlCol="0"/>
          <a:lstStyle/>
          <a:p>
            <a:endParaRPr sz="637"/>
          </a:p>
        </p:txBody>
      </p:sp>
      <p:sp>
        <p:nvSpPr>
          <p:cNvPr id="7" name="object 7"/>
          <p:cNvSpPr txBox="1"/>
          <p:nvPr/>
        </p:nvSpPr>
        <p:spPr>
          <a:xfrm>
            <a:off x="1271527" y="4681817"/>
            <a:ext cx="1382189" cy="236501"/>
          </a:xfrm>
          <a:prstGeom prst="rect">
            <a:avLst/>
          </a:prstGeom>
        </p:spPr>
        <p:txBody>
          <a:bodyPr vert="horz" wrap="square" lIns="0" tIns="5487" rIns="0" bIns="0" rtlCol="0">
            <a:spAutoFit/>
          </a:bodyPr>
          <a:lstStyle/>
          <a:p>
            <a:pPr marL="5776">
              <a:spcBef>
                <a:spcPts val="43"/>
              </a:spcBef>
            </a:pPr>
            <a:r>
              <a:rPr sz="1501" spc="43" dirty="0">
                <a:solidFill>
                  <a:srgbClr val="FFFFFF"/>
                </a:solidFill>
              </a:rPr>
              <a:t>Structured</a:t>
            </a:r>
            <a:r>
              <a:rPr sz="1501" spc="-157" dirty="0">
                <a:solidFill>
                  <a:srgbClr val="FFFFFF"/>
                </a:solidFill>
              </a:rPr>
              <a:t> </a:t>
            </a:r>
            <a:r>
              <a:rPr sz="1501" spc="36" dirty="0">
                <a:solidFill>
                  <a:srgbClr val="FFFFFF"/>
                </a:solidFill>
              </a:rPr>
              <a:t>data</a:t>
            </a:r>
            <a:endParaRPr sz="1501"/>
          </a:p>
        </p:txBody>
      </p:sp>
      <p:grpSp>
        <p:nvGrpSpPr>
          <p:cNvPr id="8" name="object 8"/>
          <p:cNvGrpSpPr/>
          <p:nvPr/>
        </p:nvGrpSpPr>
        <p:grpSpPr>
          <a:xfrm>
            <a:off x="4601619" y="1124206"/>
            <a:ext cx="4266419" cy="3832933"/>
            <a:chOff x="10117175" y="2471865"/>
            <a:chExt cx="9380855" cy="8427720"/>
          </a:xfrm>
        </p:grpSpPr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168772" y="2471865"/>
              <a:ext cx="2332063" cy="2332063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629629" y="2603426"/>
              <a:ext cx="2068940" cy="206894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133772" y="3550161"/>
              <a:ext cx="1364257" cy="1364257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437488" y="4073419"/>
              <a:ext cx="1364257" cy="1364257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384321" y="2821005"/>
              <a:ext cx="3428074" cy="2822571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012894" y="5952612"/>
              <a:ext cx="3428074" cy="3428074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117175" y="5839907"/>
              <a:ext cx="6256902" cy="4329347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367868" y="8966116"/>
              <a:ext cx="1932846" cy="1932846"/>
            </a:xfrm>
            <a:prstGeom prst="rect">
              <a:avLst/>
            </a:prstGeom>
          </p:spPr>
        </p:pic>
      </p:grpSp>
      <p:grpSp>
        <p:nvGrpSpPr>
          <p:cNvPr id="17" name="object 17"/>
          <p:cNvGrpSpPr/>
          <p:nvPr/>
        </p:nvGrpSpPr>
        <p:grpSpPr>
          <a:xfrm>
            <a:off x="262177" y="1178331"/>
            <a:ext cx="3179671" cy="3610847"/>
            <a:chOff x="575761" y="2590874"/>
            <a:chExt cx="6991350" cy="7939405"/>
          </a:xfrm>
        </p:grpSpPr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224768" y="6358772"/>
              <a:ext cx="4171175" cy="4171175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63047" y="2590874"/>
              <a:ext cx="6304036" cy="4329347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575761" y="9063874"/>
              <a:ext cx="2023745" cy="1383030"/>
            </a:xfrm>
            <a:custGeom>
              <a:avLst/>
              <a:gdLst/>
              <a:ahLst/>
              <a:cxnLst/>
              <a:rect l="l" t="t" r="r" b="b"/>
              <a:pathLst>
                <a:path w="2023745" h="1383029">
                  <a:moveTo>
                    <a:pt x="1701448" y="0"/>
                  </a:moveTo>
                  <a:lnTo>
                    <a:pt x="1633009" y="10894"/>
                  </a:lnTo>
                  <a:lnTo>
                    <a:pt x="1586414" y="21462"/>
                  </a:lnTo>
                  <a:lnTo>
                    <a:pt x="201396" y="341219"/>
                  </a:lnTo>
                  <a:lnTo>
                    <a:pt x="154884" y="352146"/>
                  </a:lnTo>
                  <a:lnTo>
                    <a:pt x="117630" y="362068"/>
                  </a:lnTo>
                  <a:lnTo>
                    <a:pt x="66742" y="384382"/>
                  </a:lnTo>
                  <a:lnTo>
                    <a:pt x="22364" y="429542"/>
                  </a:lnTo>
                  <a:lnTo>
                    <a:pt x="1229" y="489225"/>
                  </a:lnTo>
                  <a:lnTo>
                    <a:pt x="0" y="514139"/>
                  </a:lnTo>
                  <a:lnTo>
                    <a:pt x="3481" y="544745"/>
                  </a:lnTo>
                  <a:lnTo>
                    <a:pt x="10894" y="582578"/>
                  </a:lnTo>
                  <a:lnTo>
                    <a:pt x="21463" y="629173"/>
                  </a:lnTo>
                  <a:lnTo>
                    <a:pt x="148986" y="1181538"/>
                  </a:lnTo>
                  <a:lnTo>
                    <a:pt x="159913" y="1228050"/>
                  </a:lnTo>
                  <a:lnTo>
                    <a:pt x="169835" y="1265304"/>
                  </a:lnTo>
                  <a:lnTo>
                    <a:pt x="192149" y="1316192"/>
                  </a:lnTo>
                  <a:lnTo>
                    <a:pt x="237309" y="1360570"/>
                  </a:lnTo>
                  <a:lnTo>
                    <a:pt x="296992" y="1381705"/>
                  </a:lnTo>
                  <a:lnTo>
                    <a:pt x="321906" y="1382934"/>
                  </a:lnTo>
                  <a:lnTo>
                    <a:pt x="352512" y="1379453"/>
                  </a:lnTo>
                  <a:lnTo>
                    <a:pt x="390345" y="1372040"/>
                  </a:lnTo>
                  <a:lnTo>
                    <a:pt x="436940" y="1361471"/>
                  </a:lnTo>
                  <a:lnTo>
                    <a:pt x="1821959" y="1041714"/>
                  </a:lnTo>
                  <a:lnTo>
                    <a:pt x="1868471" y="1030788"/>
                  </a:lnTo>
                  <a:lnTo>
                    <a:pt x="1905724" y="1020866"/>
                  </a:lnTo>
                  <a:lnTo>
                    <a:pt x="1956612" y="998552"/>
                  </a:lnTo>
                  <a:lnTo>
                    <a:pt x="2000991" y="953392"/>
                  </a:lnTo>
                  <a:lnTo>
                    <a:pt x="2022125" y="893709"/>
                  </a:lnTo>
                  <a:lnTo>
                    <a:pt x="2023354" y="868795"/>
                  </a:lnTo>
                  <a:lnTo>
                    <a:pt x="2019874" y="838189"/>
                  </a:lnTo>
                  <a:lnTo>
                    <a:pt x="2012460" y="800356"/>
                  </a:lnTo>
                  <a:lnTo>
                    <a:pt x="2001891" y="753761"/>
                  </a:lnTo>
                  <a:lnTo>
                    <a:pt x="1874367" y="201396"/>
                  </a:lnTo>
                  <a:lnTo>
                    <a:pt x="1863441" y="154884"/>
                  </a:lnTo>
                  <a:lnTo>
                    <a:pt x="1853520" y="117630"/>
                  </a:lnTo>
                  <a:lnTo>
                    <a:pt x="1831205" y="66742"/>
                  </a:lnTo>
                  <a:lnTo>
                    <a:pt x="1786046" y="22364"/>
                  </a:lnTo>
                  <a:lnTo>
                    <a:pt x="1726363" y="1229"/>
                  </a:lnTo>
                  <a:lnTo>
                    <a:pt x="170144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637"/>
            </a:p>
          </p:txBody>
        </p:sp>
        <p:pic>
          <p:nvPicPr>
            <p:cNvPr id="21" name="object 21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93036" y="9249611"/>
              <a:ext cx="1788806" cy="1011460"/>
            </a:xfrm>
            <a:prstGeom prst="rect">
              <a:avLst/>
            </a:prstGeom>
          </p:spPr>
        </p:pic>
      </p:grpSp>
      <p:sp>
        <p:nvSpPr>
          <p:cNvPr id="22" name="object 22"/>
          <p:cNvSpPr txBox="1"/>
          <p:nvPr/>
        </p:nvSpPr>
        <p:spPr>
          <a:xfrm>
            <a:off x="287067" y="2226759"/>
            <a:ext cx="230961" cy="1521968"/>
          </a:xfrm>
          <a:prstGeom prst="rect">
            <a:avLst/>
          </a:prstGeom>
        </p:spPr>
        <p:txBody>
          <a:bodyPr vert="vert270" wrap="square" lIns="0" tIns="7220" rIns="0" bIns="0" rtlCol="0">
            <a:spAutoFit/>
          </a:bodyPr>
          <a:lstStyle/>
          <a:p>
            <a:pPr marL="5776">
              <a:spcBef>
                <a:spcPts val="57"/>
              </a:spcBef>
            </a:pPr>
            <a:r>
              <a:rPr sz="1501" dirty="0">
                <a:solidFill>
                  <a:srgbClr val="FFFFFF"/>
                </a:solidFill>
              </a:rPr>
              <a:t>Machine</a:t>
            </a:r>
            <a:r>
              <a:rPr sz="1501" spc="-125" dirty="0">
                <a:solidFill>
                  <a:srgbClr val="FFFFFF"/>
                </a:solidFill>
              </a:rPr>
              <a:t> </a:t>
            </a:r>
            <a:r>
              <a:rPr sz="1501" spc="-5" dirty="0">
                <a:solidFill>
                  <a:srgbClr val="FFFFFF"/>
                </a:solidFill>
              </a:rPr>
              <a:t>Learning</a:t>
            </a:r>
            <a:endParaRPr sz="1501"/>
          </a:p>
        </p:txBody>
      </p:sp>
      <p:sp>
        <p:nvSpPr>
          <p:cNvPr id="23" name="object 23"/>
          <p:cNvSpPr txBox="1"/>
          <p:nvPr/>
        </p:nvSpPr>
        <p:spPr>
          <a:xfrm rot="20700000">
            <a:off x="7516200" y="4127865"/>
            <a:ext cx="846630" cy="988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730"/>
              </a:lnSpc>
            </a:pPr>
            <a:r>
              <a:rPr sz="819" b="1" dirty="0">
                <a:solidFill>
                  <a:srgbClr val="FFFFFF"/>
                </a:solidFill>
                <a:latin typeface="Bradley Hand"/>
                <a:cs typeface="Bradley Hand"/>
              </a:rPr>
              <a:t>Algorithm:</a:t>
            </a:r>
            <a:r>
              <a:rPr sz="819" b="1" spc="-16" dirty="0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sz="1228" b="1" spc="-7" baseline="3086" dirty="0">
                <a:solidFill>
                  <a:srgbClr val="FFFFFF"/>
                </a:solidFill>
                <a:latin typeface="Bradley Hand"/>
                <a:cs typeface="Bradley Hand"/>
              </a:rPr>
              <a:t>neural</a:t>
            </a:r>
            <a:endParaRPr sz="1228" baseline="3086">
              <a:latin typeface="Bradley Hand"/>
              <a:cs typeface="Bradley Hand"/>
            </a:endParaRPr>
          </a:p>
        </p:txBody>
      </p:sp>
      <p:sp>
        <p:nvSpPr>
          <p:cNvPr id="24" name="object 24"/>
          <p:cNvSpPr txBox="1"/>
          <p:nvPr/>
        </p:nvSpPr>
        <p:spPr>
          <a:xfrm rot="20700000">
            <a:off x="7552988" y="4305532"/>
            <a:ext cx="385073" cy="988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719"/>
              </a:lnSpc>
            </a:pPr>
            <a:r>
              <a:rPr sz="819" b="1" spc="-5" dirty="0">
                <a:solidFill>
                  <a:srgbClr val="FFFFFF"/>
                </a:solidFill>
                <a:latin typeface="Bradley Hand"/>
                <a:cs typeface="Bradley Hand"/>
              </a:rPr>
              <a:t>network</a:t>
            </a:r>
            <a:endParaRPr sz="819">
              <a:latin typeface="Bradley Hand"/>
              <a:cs typeface="Bradley Hand"/>
            </a:endParaRPr>
          </a:p>
        </p:txBody>
      </p:sp>
      <p:sp>
        <p:nvSpPr>
          <p:cNvPr id="25" name="object 25"/>
          <p:cNvSpPr txBox="1"/>
          <p:nvPr/>
        </p:nvSpPr>
        <p:spPr>
          <a:xfrm rot="20820000">
            <a:off x="176288" y="3923227"/>
            <a:ext cx="938978" cy="988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712"/>
              </a:lnSpc>
            </a:pPr>
            <a:r>
              <a:rPr sz="819" b="1" dirty="0">
                <a:solidFill>
                  <a:srgbClr val="FFFFFF"/>
                </a:solidFill>
                <a:latin typeface="Bradley Hand"/>
                <a:cs typeface="Bradley Hand"/>
              </a:rPr>
              <a:t>Algorithm:</a:t>
            </a:r>
            <a:r>
              <a:rPr sz="819" b="1" spc="-5" dirty="0">
                <a:solidFill>
                  <a:srgbClr val="FFFFFF"/>
                </a:solidFill>
                <a:latin typeface="Bradley Hand"/>
                <a:cs typeface="Bradley Hand"/>
              </a:rPr>
              <a:t> gradient</a:t>
            </a:r>
            <a:endParaRPr sz="819">
              <a:latin typeface="Bradley Hand"/>
              <a:cs typeface="Bradley Hand"/>
            </a:endParaRPr>
          </a:p>
        </p:txBody>
      </p:sp>
      <p:sp>
        <p:nvSpPr>
          <p:cNvPr id="26" name="object 26"/>
          <p:cNvSpPr txBox="1"/>
          <p:nvPr/>
        </p:nvSpPr>
        <p:spPr>
          <a:xfrm rot="20820000">
            <a:off x="204970" y="4061451"/>
            <a:ext cx="751295" cy="988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712"/>
              </a:lnSpc>
            </a:pPr>
            <a:r>
              <a:rPr sz="819" b="1" dirty="0">
                <a:solidFill>
                  <a:srgbClr val="FFFFFF"/>
                </a:solidFill>
                <a:latin typeface="Bradley Hand"/>
                <a:cs typeface="Bradley Hand"/>
              </a:rPr>
              <a:t>boosted </a:t>
            </a:r>
            <a:r>
              <a:rPr sz="819" b="1" spc="-5" dirty="0">
                <a:solidFill>
                  <a:srgbClr val="FFFFFF"/>
                </a:solidFill>
                <a:latin typeface="Bradley Hand"/>
                <a:cs typeface="Bradley Hand"/>
              </a:rPr>
              <a:t>machine</a:t>
            </a:r>
            <a:endParaRPr sz="819">
              <a:latin typeface="Bradley Hand"/>
              <a:cs typeface="Bradley Han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373</TotalTime>
  <Words>1883</Words>
  <Application>Microsoft Macintosh PowerPoint</Application>
  <PresentationFormat>On-screen Show (16:9)</PresentationFormat>
  <Paragraphs>399</Paragraphs>
  <Slides>35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3" baseType="lpstr">
      <vt:lpstr>Menlo</vt:lpstr>
      <vt:lpstr>Helvetica</vt:lpstr>
      <vt:lpstr>Arial</vt:lpstr>
      <vt:lpstr>Bradley Hand</vt:lpstr>
      <vt:lpstr>Times New Roman</vt:lpstr>
      <vt:lpstr>Andale Mono</vt:lpstr>
      <vt:lpstr>Helvetica Neue</vt:lpstr>
      <vt:lpstr>Simple Dark</vt:lpstr>
      <vt:lpstr>โครงการพัฒนาทักษะการเรียนรู้ของเครื่อง (Machine Learning)  ของบัณฑิต เพื่อตอบสนองการพัฒนาประเทศไทย 4.0   10 และ 17 กุมภาพันธ์ 2566 </vt:lpstr>
      <vt:lpstr>PowerPoint Presentation</vt:lpstr>
      <vt:lpstr>PowerPoint Presentation</vt:lpstr>
      <vt:lpstr>Inputs</vt:lpstr>
      <vt:lpstr>Good reason: Why not?</vt:lpstr>
      <vt:lpstr>(maybe not very simple…) “If you can build a simple rule-based system that doesn’t require machine learning, do that.”</vt:lpstr>
      <vt:lpstr>What deep learning is good for</vt:lpstr>
      <vt:lpstr>What deep learning is not good for</vt:lpstr>
      <vt:lpstr>Machine Learning vs. Deep Learning</vt:lpstr>
      <vt:lpstr>Machine Learning vs. Deep Learning</vt:lpstr>
      <vt:lpstr>Neural Networks</vt:lpstr>
      <vt:lpstr>Anatomy of Neural Networks Overall architecture</vt:lpstr>
      <vt:lpstr>Types of Learning</vt:lpstr>
      <vt:lpstr>Deep Learning Use Cases</vt:lpstr>
      <vt:lpstr>PowerPoint Presentation</vt:lpstr>
      <vt:lpstr>What is PyTorch?</vt:lpstr>
      <vt:lpstr>Why PyTorch?</vt:lpstr>
      <vt:lpstr>Why PyTorch?</vt:lpstr>
      <vt:lpstr>Why PyTorch?</vt:lpstr>
      <vt:lpstr>What is a GPU/TPU?</vt:lpstr>
      <vt:lpstr>“What is a tensor?”</vt:lpstr>
      <vt:lpstr>Neural Networks</vt:lpstr>
      <vt:lpstr>PowerPoint Presentation</vt:lpstr>
      <vt:lpstr>“What are we going to cover?”</vt:lpstr>
      <vt:lpstr>PowerPoint Presentation</vt:lpstr>
      <vt:lpstr>What we’re going to cover</vt:lpstr>
      <vt:lpstr>PowerPoint Presentation</vt:lpstr>
      <vt:lpstr>How to approach this course</vt:lpstr>
      <vt:lpstr>How not to approach this course</vt:lpstr>
      <vt:lpstr>Resources Course Q&amp;A</vt:lpstr>
      <vt:lpstr>Tensor dimensions</vt:lpstr>
      <vt:lpstr>Dot product</vt:lpstr>
      <vt:lpstr>Supervised learning</vt:lpstr>
      <vt:lpstr>Tensor attributes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Tuchsanai Ploysuwan</cp:lastModifiedBy>
  <cp:revision>25</cp:revision>
  <dcterms:modified xsi:type="dcterms:W3CDTF">2023-01-28T03:13:51Z</dcterms:modified>
</cp:coreProperties>
</file>